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67.xml" ContentType="application/vnd.openxmlformats-officedocument.presentationml.tags+xml"/>
  <Override PartName="/ppt/notesSlides/notesSlide1.xml" ContentType="application/vnd.openxmlformats-officedocument.presentationml.notesSlide+xml"/>
  <Override PartName="/ppt/tags/tag68.xml" ContentType="application/vnd.openxmlformats-officedocument.presentationml.tags+xml"/>
  <Override PartName="/ppt/notesSlides/notesSlide2.xml" ContentType="application/vnd.openxmlformats-officedocument.presentationml.notesSlide+xml"/>
  <Override PartName="/ppt/tags/tag69.xml" ContentType="application/vnd.openxmlformats-officedocument.presentationml.tags+xml"/>
  <Override PartName="/ppt/notesSlides/notesSlide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xml" ContentType="application/vnd.openxmlformats-officedocument.presentationml.notesSlide+xml"/>
  <Override PartName="/ppt/tags/tag72.xml" ContentType="application/vnd.openxmlformats-officedocument.presentationml.tags+xml"/>
  <Override PartName="/ppt/notesSlides/notesSlide5.xml" ContentType="application/vnd.openxmlformats-officedocument.presentationml.notesSlide+xml"/>
  <Override PartName="/ppt/tags/tag73.xml" ContentType="application/vnd.openxmlformats-officedocument.presentationml.tags+xml"/>
  <Override PartName="/ppt/notesSlides/notesSlide6.xml" ContentType="application/vnd.openxmlformats-officedocument.presentationml.notesSlide+xml"/>
  <Override PartName="/ppt/tags/tag74.xml" ContentType="application/vnd.openxmlformats-officedocument.presentationml.tags+xml"/>
  <Override PartName="/ppt/notesSlides/notesSlide7.xml" ContentType="application/vnd.openxmlformats-officedocument.presentationml.notesSlide+xml"/>
  <Override PartName="/ppt/tags/tag75.xml" ContentType="application/vnd.openxmlformats-officedocument.presentationml.tags+xml"/>
  <Override PartName="/ppt/notesSlides/notesSlide8.xml" ContentType="application/vnd.openxmlformats-officedocument.presentationml.notesSlide+xml"/>
  <Override PartName="/ppt/tags/tag76.xml" ContentType="application/vnd.openxmlformats-officedocument.presentationml.tags+xml"/>
  <Override PartName="/ppt/notesSlides/notesSlide9.xml" ContentType="application/vnd.openxmlformats-officedocument.presentationml.notesSlide+xml"/>
  <Override PartName="/ppt/tags/tag77.xml" ContentType="application/vnd.openxmlformats-officedocument.presentationml.tags+xml"/>
  <Override PartName="/ppt/notesSlides/notesSlide10.xml" ContentType="application/vnd.openxmlformats-officedocument.presentationml.notesSlide+xml"/>
  <Override PartName="/ppt/tags/tag78.xml" ContentType="application/vnd.openxmlformats-officedocument.presentationml.tags+xml"/>
  <Override PartName="/ppt/notesSlides/notesSlide1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notesSlides/notesSlide21.xml" ContentType="application/vnd.openxmlformats-officedocument.presentationml.notesSlide+xml"/>
  <Override PartName="/ppt/tags/tag98.xml" ContentType="application/vnd.openxmlformats-officedocument.presentationml.tags+xml"/>
  <Override PartName="/ppt/notesSlides/notesSlide22.xml" ContentType="application/vnd.openxmlformats-officedocument.presentationml.notesSlide+xml"/>
  <Override PartName="/ppt/tags/tag99.xml" ContentType="application/vnd.openxmlformats-officedocument.presentationml.tags+xml"/>
  <Override PartName="/ppt/notesSlides/notesSlide23.xml" ContentType="application/vnd.openxmlformats-officedocument.presentationml.notesSlide+xml"/>
  <Override PartName="/ppt/tags/tag100.xml" ContentType="application/vnd.openxmlformats-officedocument.presentationml.tags+xml"/>
  <Override PartName="/ppt/notesSlides/notesSlide24.xml" ContentType="application/vnd.openxmlformats-officedocument.presentationml.notesSlide+xml"/>
  <Override PartName="/ppt/tags/tag101.xml" ContentType="application/vnd.openxmlformats-officedocument.presentationml.tags+xml"/>
  <Override PartName="/ppt/notesSlides/notesSlide25.xml" ContentType="application/vnd.openxmlformats-officedocument.presentationml.notesSlide+xml"/>
  <Override PartName="/ppt/tags/tag102.xml" ContentType="application/vnd.openxmlformats-officedocument.presentationml.tags+xml"/>
  <Override PartName="/ppt/notesSlides/notesSlide26.xml" ContentType="application/vnd.openxmlformats-officedocument.presentationml.notesSlide+xml"/>
  <Override PartName="/ppt/tags/tag10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4.xml" ContentType="application/vnd.openxmlformats-officedocument.presentationml.tags+xml"/>
  <Override PartName="/ppt/notesSlides/notesSlide29.xml" ContentType="application/vnd.openxmlformats-officedocument.presentationml.notesSlide+xml"/>
  <Override PartName="/ppt/tags/tag105.xml" ContentType="application/vnd.openxmlformats-officedocument.presentationml.tags+xml"/>
  <Override PartName="/ppt/notesSlides/notesSlide3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1.xml" ContentType="application/vnd.openxmlformats-officedocument.presentationml.notesSlide+xml"/>
  <Override PartName="/ppt/tags/tag108.xml" ContentType="application/vnd.openxmlformats-officedocument.presentationml.tags+xml"/>
  <Override PartName="/ppt/notesSlides/notesSlide32.xml" ContentType="application/vnd.openxmlformats-officedocument.presentationml.notesSlide+xml"/>
  <Override PartName="/ppt/tags/tag109.xml" ContentType="application/vnd.openxmlformats-officedocument.presentationml.tags+xml"/>
  <Override PartName="/ppt/notesSlides/notesSlide33.xml" ContentType="application/vnd.openxmlformats-officedocument.presentationml.notesSlide+xml"/>
  <Override PartName="/ppt/tags/tag110.xml" ContentType="application/vnd.openxmlformats-officedocument.presentationml.tags+xml"/>
  <Override PartName="/ppt/notesSlides/notesSlide34.xml" ContentType="application/vnd.openxmlformats-officedocument.presentationml.notesSlide+xml"/>
  <Override PartName="/ppt/tags/tag111.xml" ContentType="application/vnd.openxmlformats-officedocument.presentationml.tags+xml"/>
  <Override PartName="/ppt/notesSlides/notesSlide35.xml" ContentType="application/vnd.openxmlformats-officedocument.presentationml.notesSlide+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notesSlides/notesSlide37.xml" ContentType="application/vnd.openxmlformats-officedocument.presentationml.notesSlide+xml"/>
  <Override PartName="/ppt/tags/tag114.xml" ContentType="application/vnd.openxmlformats-officedocument.presentationml.tags+xml"/>
  <Override PartName="/ppt/notesSlides/notesSlide38.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3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40.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41.xml" ContentType="application/vnd.openxmlformats-officedocument.presentationml.notesSlide+xml"/>
  <Override PartName="/ppt/tags/tag1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2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27.xml" ContentType="application/vnd.openxmlformats-officedocument.presentationml.tags+xml"/>
  <Override PartName="/ppt/notesSlides/notesSlide5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51.xml" ContentType="application/vnd.openxmlformats-officedocument.presentationml.notesSlide+xml"/>
  <Override PartName="/ppt/tags/tag130.xml" ContentType="application/vnd.openxmlformats-officedocument.presentationml.tags+xml"/>
  <Override PartName="/ppt/notesSlides/notesSlide52.xml" ContentType="application/vnd.openxmlformats-officedocument.presentationml.notesSlide+xml"/>
  <Override PartName="/ppt/tags/tag13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32.xml" ContentType="application/vnd.openxmlformats-officedocument.presentationml.tags+xml"/>
  <Override PartName="/ppt/notesSlides/notesSlide58.xml" ContentType="application/vnd.openxmlformats-officedocument.presentationml.notesSlide+xml"/>
  <Override PartName="/ppt/tags/tag133.xml" ContentType="application/vnd.openxmlformats-officedocument.presentationml.tags+xml"/>
  <Override PartName="/ppt/notesSlides/notesSlide5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60.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6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62.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63.xml" ContentType="application/vnd.openxmlformats-officedocument.presentationml.notesSlide+xml"/>
  <Override PartName="/ppt/tags/tag142.xml" ContentType="application/vnd.openxmlformats-officedocument.presentationml.tags+xml"/>
  <Override PartName="/ppt/notesSlides/notesSlide64.xml" ContentType="application/vnd.openxmlformats-officedocument.presentationml.notesSlide+xml"/>
  <Override PartName="/ppt/tags/tag143.xml" ContentType="application/vnd.openxmlformats-officedocument.presentationml.tags+xml"/>
  <Override PartName="/ppt/notesSlides/notesSlide65.xml" ContentType="application/vnd.openxmlformats-officedocument.presentationml.notesSlide+xml"/>
  <Override PartName="/ppt/tags/tag144.xml" ContentType="application/vnd.openxmlformats-officedocument.presentationml.tags+xml"/>
  <Override PartName="/ppt/notesSlides/notesSlide66.xml" ContentType="application/vnd.openxmlformats-officedocument.presentationml.notesSlide+xml"/>
  <Override PartName="/ppt/tags/tag145.xml" ContentType="application/vnd.openxmlformats-officedocument.presentationml.tags+xml"/>
  <Override PartName="/ppt/notesSlides/notesSlide67.xml" ContentType="application/vnd.openxmlformats-officedocument.presentationml.notesSlide+xml"/>
  <Override PartName="/ppt/tags/tag146.xml" ContentType="application/vnd.openxmlformats-officedocument.presentationml.tags+xml"/>
  <Override PartName="/ppt/notesSlides/notesSlide68.xml" ContentType="application/vnd.openxmlformats-officedocument.presentationml.notesSlide+xml"/>
  <Override PartName="/ppt/tags/tag147.xml" ContentType="application/vnd.openxmlformats-officedocument.presentationml.tags+xml"/>
  <Override PartName="/ppt/notesSlides/notesSlide69.xml" ContentType="application/vnd.openxmlformats-officedocument.presentationml.notesSlide+xml"/>
  <Override PartName="/ppt/tags/tag148.xml" ContentType="application/vnd.openxmlformats-officedocument.presentationml.tags+xml"/>
  <Override PartName="/ppt/notesSlides/notesSlide70.xml" ContentType="application/vnd.openxmlformats-officedocument.presentationml.notesSlide+xml"/>
  <Override PartName="/ppt/tags/tag149.xml" ContentType="application/vnd.openxmlformats-officedocument.presentationml.tags+xml"/>
  <Override PartName="/ppt/notesSlides/notesSlide71.xml" ContentType="application/vnd.openxmlformats-officedocument.presentationml.notesSlide+xml"/>
  <Override PartName="/ppt/tags/tag150.xml" ContentType="application/vnd.openxmlformats-officedocument.presentationml.tags+xml"/>
  <Override PartName="/ppt/notesSlides/notesSlide72.xml" ContentType="application/vnd.openxmlformats-officedocument.presentationml.notesSlide+xml"/>
  <Override PartName="/ppt/tags/tag151.xml" ContentType="application/vnd.openxmlformats-officedocument.presentationml.tags+xml"/>
  <Override PartName="/ppt/notesSlides/notesSlide73.xml" ContentType="application/vnd.openxmlformats-officedocument.presentationml.notesSlide+xml"/>
  <Override PartName="/ppt/tags/tag152.xml" ContentType="application/vnd.openxmlformats-officedocument.presentationml.tags+xml"/>
  <Override PartName="/ppt/notesSlides/notesSlide74.xml" ContentType="application/vnd.openxmlformats-officedocument.presentationml.notesSlide+xml"/>
  <Override PartName="/ppt/tags/tag153.xml" ContentType="application/vnd.openxmlformats-officedocument.presentationml.tags+xml"/>
  <Override PartName="/ppt/notesSlides/notesSlide75.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76.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77.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78.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7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80.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81.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82.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83.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84.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85.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8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87.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88.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90.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191.xml" ContentType="application/vnd.openxmlformats-officedocument.presentationml.tags+xml"/>
  <Override PartName="/ppt/notesSlides/notesSlide97.xml" ContentType="application/vnd.openxmlformats-officedocument.presentationml.notesSlide+xml"/>
  <Override PartName="/ppt/tags/tag192.xml" ContentType="application/vnd.openxmlformats-officedocument.presentationml.tags+xml"/>
  <Override PartName="/ppt/notesSlides/notesSlide98.xml" ContentType="application/vnd.openxmlformats-officedocument.presentationml.notesSlide+xml"/>
  <Override PartName="/ppt/tags/tag193.xml" ContentType="application/vnd.openxmlformats-officedocument.presentationml.tags+xml"/>
  <Override PartName="/ppt/notesSlides/notesSlide99.xml" ContentType="application/vnd.openxmlformats-officedocument.presentationml.notesSlide+xml"/>
  <Override PartName="/ppt/tags/tag194.xml" ContentType="application/vnd.openxmlformats-officedocument.presentationml.tags+xml"/>
  <Override PartName="/ppt/notesSlides/notesSlide100.xml" ContentType="application/vnd.openxmlformats-officedocument.presentationml.notesSlide+xml"/>
  <Override PartName="/ppt/tags/tag195.xml" ContentType="application/vnd.openxmlformats-officedocument.presentationml.tags+xml"/>
  <Override PartName="/ppt/notesSlides/notesSlide101.xml" ContentType="application/vnd.openxmlformats-officedocument.presentationml.notesSlide+xml"/>
  <Override PartName="/ppt/tags/tag196.xml" ContentType="application/vnd.openxmlformats-officedocument.presentationml.tags+xml"/>
  <Override PartName="/ppt/notesSlides/notesSlide102.xml" ContentType="application/vnd.openxmlformats-officedocument.presentationml.notesSlide+xml"/>
  <Override PartName="/ppt/tags/tag197.xml" ContentType="application/vnd.openxmlformats-officedocument.presentationml.tags+xml"/>
  <Override PartName="/ppt/notesSlides/notesSlide103.xml" ContentType="application/vnd.openxmlformats-officedocument.presentationml.notesSlide+xml"/>
  <Override PartName="/ppt/tags/tag1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8063" r:id="rId1"/>
    <p:sldMasterId id="2147488079" r:id="rId2"/>
    <p:sldMasterId id="2147488102" r:id="rId3"/>
  </p:sldMasterIdLst>
  <p:notesMasterIdLst>
    <p:notesMasterId r:id="rId107"/>
  </p:notesMasterIdLst>
  <p:handoutMasterIdLst>
    <p:handoutMasterId r:id="rId108"/>
  </p:handoutMasterIdLst>
  <p:sldIdLst>
    <p:sldId id="258" r:id="rId4"/>
    <p:sldId id="302" r:id="rId5"/>
    <p:sldId id="300" r:id="rId6"/>
    <p:sldId id="323" r:id="rId7"/>
    <p:sldId id="324" r:id="rId8"/>
    <p:sldId id="325" r:id="rId9"/>
    <p:sldId id="326" r:id="rId10"/>
    <p:sldId id="327" r:id="rId11"/>
    <p:sldId id="328" r:id="rId12"/>
    <p:sldId id="329" r:id="rId13"/>
    <p:sldId id="261" r:id="rId14"/>
    <p:sldId id="330" r:id="rId15"/>
    <p:sldId id="331" r:id="rId16"/>
    <p:sldId id="262" r:id="rId17"/>
    <p:sldId id="263" r:id="rId18"/>
    <p:sldId id="264" r:id="rId19"/>
    <p:sldId id="265" r:id="rId20"/>
    <p:sldId id="266" r:id="rId21"/>
    <p:sldId id="267" r:id="rId22"/>
    <p:sldId id="332" r:id="rId23"/>
    <p:sldId id="333" r:id="rId24"/>
    <p:sldId id="334" r:id="rId25"/>
    <p:sldId id="269" r:id="rId26"/>
    <p:sldId id="335" r:id="rId27"/>
    <p:sldId id="336" r:id="rId28"/>
    <p:sldId id="337" r:id="rId29"/>
    <p:sldId id="338" r:id="rId30"/>
    <p:sldId id="339" r:id="rId31"/>
    <p:sldId id="340" r:id="rId32"/>
    <p:sldId id="270" r:id="rId33"/>
    <p:sldId id="359" r:id="rId34"/>
    <p:sldId id="360" r:id="rId35"/>
    <p:sldId id="361" r:id="rId36"/>
    <p:sldId id="363" r:id="rId37"/>
    <p:sldId id="362" r:id="rId38"/>
    <p:sldId id="393" r:id="rId39"/>
    <p:sldId id="365" r:id="rId40"/>
    <p:sldId id="366" r:id="rId41"/>
    <p:sldId id="271" r:id="rId42"/>
    <p:sldId id="272" r:id="rId43"/>
    <p:sldId id="341" r:id="rId44"/>
    <p:sldId id="342" r:id="rId45"/>
    <p:sldId id="343" r:id="rId46"/>
    <p:sldId id="344" r:id="rId47"/>
    <p:sldId id="345" r:id="rId48"/>
    <p:sldId id="346" r:id="rId49"/>
    <p:sldId id="348" r:id="rId50"/>
    <p:sldId id="347" r:id="rId51"/>
    <p:sldId id="349" r:id="rId52"/>
    <p:sldId id="276" r:id="rId53"/>
    <p:sldId id="350" r:id="rId54"/>
    <p:sldId id="354" r:id="rId55"/>
    <p:sldId id="351" r:id="rId56"/>
    <p:sldId id="352" r:id="rId57"/>
    <p:sldId id="355" r:id="rId58"/>
    <p:sldId id="353" r:id="rId59"/>
    <p:sldId id="356" r:id="rId60"/>
    <p:sldId id="357" r:id="rId61"/>
    <p:sldId id="277" r:id="rId62"/>
    <p:sldId id="278" r:id="rId63"/>
    <p:sldId id="279" r:id="rId64"/>
    <p:sldId id="280" r:id="rId65"/>
    <p:sldId id="367" r:id="rId66"/>
    <p:sldId id="368" r:id="rId67"/>
    <p:sldId id="373" r:id="rId68"/>
    <p:sldId id="369" r:id="rId69"/>
    <p:sldId id="374" r:id="rId70"/>
    <p:sldId id="370" r:id="rId71"/>
    <p:sldId id="375" r:id="rId72"/>
    <p:sldId id="371" r:id="rId73"/>
    <p:sldId id="376" r:id="rId74"/>
    <p:sldId id="372" r:id="rId75"/>
    <p:sldId id="377" r:id="rId76"/>
    <p:sldId id="378" r:id="rId77"/>
    <p:sldId id="281" r:id="rId78"/>
    <p:sldId id="282" r:id="rId79"/>
    <p:sldId id="283" r:id="rId80"/>
    <p:sldId id="284" r:id="rId81"/>
    <p:sldId id="285" r:id="rId82"/>
    <p:sldId id="286" r:id="rId83"/>
    <p:sldId id="287" r:id="rId84"/>
    <p:sldId id="314" r:id="rId85"/>
    <p:sldId id="289" r:id="rId86"/>
    <p:sldId id="315" r:id="rId87"/>
    <p:sldId id="290" r:id="rId88"/>
    <p:sldId id="316" r:id="rId89"/>
    <p:sldId id="318" r:id="rId90"/>
    <p:sldId id="292" r:id="rId91"/>
    <p:sldId id="379" r:id="rId92"/>
    <p:sldId id="380" r:id="rId93"/>
    <p:sldId id="386" r:id="rId94"/>
    <p:sldId id="381" r:id="rId95"/>
    <p:sldId id="387" r:id="rId96"/>
    <p:sldId id="382" r:id="rId97"/>
    <p:sldId id="388" r:id="rId98"/>
    <p:sldId id="383" r:id="rId99"/>
    <p:sldId id="389" r:id="rId100"/>
    <p:sldId id="384" r:id="rId101"/>
    <p:sldId id="390" r:id="rId102"/>
    <p:sldId id="385" r:id="rId103"/>
    <p:sldId id="391" r:id="rId104"/>
    <p:sldId id="392" r:id="rId105"/>
    <p:sldId id="299" r:id="rId106"/>
  </p:sldIdLst>
  <p:sldSz cx="9144000" cy="6858000" type="screen4x3"/>
  <p:notesSz cx="7315200" cy="9601200"/>
  <p:custDataLst>
    <p:tags r:id="rId10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1176" userDrawn="1">
          <p15:clr>
            <a:srgbClr val="A4A3A4"/>
          </p15:clr>
        </p15:guide>
        <p15:guide id="2" pos="2880">
          <p15:clr>
            <a:srgbClr val="A4A3A4"/>
          </p15:clr>
        </p15:guide>
        <p15:guide id="3" pos="744">
          <p15:clr>
            <a:srgbClr val="A4A3A4"/>
          </p15:clr>
        </p15:guide>
        <p15:guide id="4" pos="5568" userDrawn="1">
          <p15:clr>
            <a:srgbClr val="A4A3A4"/>
          </p15:clr>
        </p15:guide>
        <p15:guide id="5" pos="1008">
          <p15:clr>
            <a:srgbClr val="A4A3A4"/>
          </p15:clr>
        </p15:guide>
        <p15:guide id="6" pos="2376" userDrawn="1">
          <p15:clr>
            <a:srgbClr val="A4A3A4"/>
          </p15:clr>
        </p15:guide>
        <p15:guide id="7" orient="horz" pos="1800">
          <p15:clr>
            <a:srgbClr val="A4A3A4"/>
          </p15:clr>
        </p15:guide>
        <p15:guide id="8" orient="horz" pos="168" userDrawn="1">
          <p15:clr>
            <a:srgbClr val="A4A3A4"/>
          </p15:clr>
        </p15:guide>
        <p15:guide id="9" orient="horz" pos="2664" userDrawn="1">
          <p15:clr>
            <a:srgbClr val="A4A3A4"/>
          </p15:clr>
        </p15:guide>
        <p15:guide id="10" orient="horz" pos="3072" userDrawn="1">
          <p15:clr>
            <a:srgbClr val="A4A3A4"/>
          </p15:clr>
        </p15:guide>
        <p15:guide id="11" orient="horz" pos="1512">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Wolfram" initials="DW" lastIdx="1" clrIdx="0">
    <p:extLst>
      <p:ext uri="{19B8F6BF-5375-455C-9EA6-DF929625EA0E}">
        <p15:presenceInfo xmlns:p15="http://schemas.microsoft.com/office/powerpoint/2012/main" xmlns="" userId="S-1-5-21-484763869-706699826-682003330-206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828282"/>
    <a:srgbClr val="20262E"/>
    <a:srgbClr val="595959"/>
    <a:srgbClr val="94430D"/>
    <a:srgbClr val="FFA725"/>
    <a:srgbClr val="232D34"/>
    <a:srgbClr val="2B3A3F"/>
    <a:srgbClr val="2C3B41"/>
    <a:srgbClr val="31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8" autoAdjust="0"/>
    <p:restoredTop sz="65726" autoAdjust="0"/>
  </p:normalViewPr>
  <p:slideViewPr>
    <p:cSldViewPr snapToGrid="0" showGuides="1">
      <p:cViewPr>
        <p:scale>
          <a:sx n="55" d="100"/>
          <a:sy n="55" d="100"/>
        </p:scale>
        <p:origin x="-732" y="-156"/>
      </p:cViewPr>
      <p:guideLst>
        <p:guide orient="horz" pos="1176"/>
        <p:guide orient="horz" pos="1800"/>
        <p:guide orient="horz" pos="168"/>
        <p:guide orient="horz" pos="2664"/>
        <p:guide orient="horz" pos="3072"/>
        <p:guide orient="horz" pos="1512"/>
        <p:guide pos="2880"/>
        <p:guide pos="744"/>
        <p:guide pos="5568"/>
        <p:guide pos="1008"/>
        <p:guide pos="2376"/>
      </p:guideLst>
    </p:cSldViewPr>
  </p:slideViewPr>
  <p:notesTextViewPr>
    <p:cViewPr>
      <p:scale>
        <a:sx n="1" d="1"/>
        <a:sy n="1" d="1"/>
      </p:scale>
      <p:origin x="0" y="0"/>
    </p:cViewPr>
  </p:notesTextViewPr>
  <p:sorterViewPr>
    <p:cViewPr>
      <p:scale>
        <a:sx n="100" d="100"/>
        <a:sy n="100" d="100"/>
      </p:scale>
      <p:origin x="0" y="13356"/>
    </p:cViewPr>
  </p:sorterViewPr>
  <p:notesViewPr>
    <p:cSldViewPr snapToGrid="0" showGuides="1">
      <p:cViewPr>
        <p:scale>
          <a:sx n="87" d="100"/>
          <a:sy n="87" d="100"/>
        </p:scale>
        <p:origin x="1650" y="-5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gs" Target="tags/tag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F1D7937-26AF-4C4A-B884-2A99EA7C645C}"/>
              </a:ext>
            </a:extLst>
          </p:cNvPr>
          <p:cNvSpPr>
            <a:spLocks noGrp="1"/>
          </p:cNvSpPr>
          <p:nvPr>
            <p:ph type="hdr" sz="quarter"/>
          </p:nvPr>
        </p:nvSpPr>
        <p:spPr>
          <a:xfrm>
            <a:off x="0" y="0"/>
            <a:ext cx="3170238" cy="479425"/>
          </a:xfrm>
          <a:prstGeom prst="rect">
            <a:avLst/>
          </a:prstGeom>
        </p:spPr>
        <p:txBody>
          <a:bodyPr vert="horz" lIns="96657" tIns="48328" rIns="96657" bIns="48328" rtlCol="0"/>
          <a:lstStyle>
            <a:lvl1pPr algn="l">
              <a:defRPr sz="1300"/>
            </a:lvl1pPr>
          </a:lstStyle>
          <a:p>
            <a:pPr>
              <a:defRPr/>
            </a:pPr>
            <a:endParaRPr lang="en-US"/>
          </a:p>
        </p:txBody>
      </p:sp>
      <p:sp>
        <p:nvSpPr>
          <p:cNvPr id="3" name="Date Placeholder 2">
            <a:extLst>
              <a:ext uri="{FF2B5EF4-FFF2-40B4-BE49-F238E27FC236}">
                <a16:creationId xmlns:a16="http://schemas.microsoft.com/office/drawing/2014/main" xmlns="" id="{DCC75059-0233-4B84-8591-D7D8820F8049}"/>
              </a:ext>
            </a:extLst>
          </p:cNvPr>
          <p:cNvSpPr>
            <a:spLocks noGrp="1"/>
          </p:cNvSpPr>
          <p:nvPr>
            <p:ph type="dt" sz="quarter" idx="1"/>
          </p:nvPr>
        </p:nvSpPr>
        <p:spPr>
          <a:xfrm>
            <a:off x="4143375" y="0"/>
            <a:ext cx="3170238" cy="479425"/>
          </a:xfrm>
          <a:prstGeom prst="rect">
            <a:avLst/>
          </a:prstGeom>
        </p:spPr>
        <p:txBody>
          <a:bodyPr vert="horz" lIns="96657" tIns="48328" rIns="96657" bIns="48328" rtlCol="0"/>
          <a:lstStyle>
            <a:lvl1pPr algn="r">
              <a:defRPr sz="1300"/>
            </a:lvl1pPr>
          </a:lstStyle>
          <a:p>
            <a:pPr>
              <a:defRPr/>
            </a:pPr>
            <a:fld id="{57BBE68C-DD46-4638-BE79-8243A4B3692C}" type="datetimeFigureOut">
              <a:rPr lang="en-US"/>
              <a:pPr>
                <a:defRPr/>
              </a:pPr>
              <a:t>2/16/2019</a:t>
            </a:fld>
            <a:endParaRPr lang="en-US"/>
          </a:p>
        </p:txBody>
      </p:sp>
      <p:sp>
        <p:nvSpPr>
          <p:cNvPr id="4" name="Footer Placeholder 3">
            <a:extLst>
              <a:ext uri="{FF2B5EF4-FFF2-40B4-BE49-F238E27FC236}">
                <a16:creationId xmlns:a16="http://schemas.microsoft.com/office/drawing/2014/main" xmlns="" id="{564FE613-B9EE-4D70-B9B2-F8AB9F598595}"/>
              </a:ext>
            </a:extLst>
          </p:cNvPr>
          <p:cNvSpPr>
            <a:spLocks noGrp="1"/>
          </p:cNvSpPr>
          <p:nvPr>
            <p:ph type="ftr" sz="quarter" idx="2"/>
          </p:nvPr>
        </p:nvSpPr>
        <p:spPr>
          <a:xfrm>
            <a:off x="0" y="9120188"/>
            <a:ext cx="3170238" cy="479425"/>
          </a:xfrm>
          <a:prstGeom prst="rect">
            <a:avLst/>
          </a:prstGeom>
        </p:spPr>
        <p:txBody>
          <a:bodyPr vert="horz" lIns="96657" tIns="48328" rIns="96657" bIns="48328" rtlCol="0" anchor="b"/>
          <a:lstStyle>
            <a:lvl1pPr algn="l">
              <a:defRPr sz="1300"/>
            </a:lvl1pPr>
          </a:lstStyle>
          <a:p>
            <a:pPr>
              <a:defRPr/>
            </a:pPr>
            <a:endParaRPr lang="en-US"/>
          </a:p>
        </p:txBody>
      </p:sp>
      <p:sp>
        <p:nvSpPr>
          <p:cNvPr id="5" name="Slide Number Placeholder 4">
            <a:extLst>
              <a:ext uri="{FF2B5EF4-FFF2-40B4-BE49-F238E27FC236}">
                <a16:creationId xmlns:a16="http://schemas.microsoft.com/office/drawing/2014/main" xmlns="" id="{B0227072-70DB-4549-B572-299A4AE327CA}"/>
              </a:ext>
            </a:extLst>
          </p:cNvPr>
          <p:cNvSpPr>
            <a:spLocks noGrp="1"/>
          </p:cNvSpPr>
          <p:nvPr>
            <p:ph type="sldNum" sz="quarter" idx="3"/>
          </p:nvPr>
        </p:nvSpPr>
        <p:spPr>
          <a:xfrm>
            <a:off x="4143375" y="9120188"/>
            <a:ext cx="3170238" cy="479425"/>
          </a:xfrm>
          <a:prstGeom prst="rect">
            <a:avLst/>
          </a:prstGeom>
        </p:spPr>
        <p:txBody>
          <a:bodyPr vert="horz" wrap="square" lIns="96657" tIns="48328" rIns="96657" bIns="48328" numCol="1" anchor="b" anchorCtr="0" compatLnSpc="1">
            <a:prstTxWarp prst="textNoShape">
              <a:avLst/>
            </a:prstTxWarp>
          </a:bodyPr>
          <a:lstStyle>
            <a:lvl1pPr algn="r">
              <a:defRPr sz="1300"/>
            </a:lvl1pPr>
          </a:lstStyle>
          <a:p>
            <a:pPr>
              <a:defRPr/>
            </a:pPr>
            <a:fld id="{B5D1F7D9-C3A2-4505-ACA3-BEC345F38B4D}" type="slidenum">
              <a:rPr lang="en-US" altLang="en-US"/>
              <a:pPr>
                <a:defRPr/>
              </a:pPr>
              <a:t>‹#›</a:t>
            </a:fld>
            <a:endParaRPr lang="en-US" altLang="en-US"/>
          </a:p>
        </p:txBody>
      </p:sp>
    </p:spTree>
    <p:extLst>
      <p:ext uri="{BB962C8B-B14F-4D97-AF65-F5344CB8AC3E}">
        <p14:creationId xmlns:p14="http://schemas.microsoft.com/office/powerpoint/2010/main" val="36157172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xmlns="" id="{8FF5263E-0F59-4184-8E96-B903C25C9A7F}"/>
              </a:ext>
            </a:extLst>
          </p:cNvPr>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7" tIns="48328" rIns="96657" bIns="48328" numCol="1" anchor="t" anchorCtr="0" compatLnSpc="1">
            <a:prstTxWarp prst="textNoShape">
              <a:avLst/>
            </a:prstTxWarp>
          </a:bodyPr>
          <a:lstStyle>
            <a:lvl1pPr>
              <a:defRPr sz="1300"/>
            </a:lvl1pPr>
          </a:lstStyle>
          <a:p>
            <a:pPr>
              <a:defRPr/>
            </a:pPr>
            <a:endParaRPr lang="en-US"/>
          </a:p>
        </p:txBody>
      </p:sp>
      <p:sp>
        <p:nvSpPr>
          <p:cNvPr id="74755" name="Rectangle 3">
            <a:extLst>
              <a:ext uri="{FF2B5EF4-FFF2-40B4-BE49-F238E27FC236}">
                <a16:creationId xmlns:a16="http://schemas.microsoft.com/office/drawing/2014/main" xmlns="" id="{5EB8E919-7FD0-47B4-9AEE-4283C5EF01F5}"/>
              </a:ext>
            </a:extLst>
          </p:cNvPr>
          <p:cNvSpPr>
            <a:spLocks noGrp="1" noChangeArrowheads="1"/>
          </p:cNvSpPr>
          <p:nvPr>
            <p:ph type="dt"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7" tIns="48328" rIns="96657" bIns="48328" numCol="1" anchor="t" anchorCtr="0" compatLnSpc="1">
            <a:prstTxWarp prst="textNoShape">
              <a:avLst/>
            </a:prstTxWarp>
          </a:bodyPr>
          <a:lstStyle>
            <a:lvl1pPr algn="r">
              <a:defRPr sz="1300"/>
            </a:lvl1pPr>
          </a:lstStyle>
          <a:p>
            <a:pPr>
              <a:defRPr/>
            </a:pPr>
            <a:endParaRPr lang="en-US"/>
          </a:p>
        </p:txBody>
      </p:sp>
      <p:sp>
        <p:nvSpPr>
          <p:cNvPr id="28676" name="Rectangle 4">
            <a:extLst>
              <a:ext uri="{FF2B5EF4-FFF2-40B4-BE49-F238E27FC236}">
                <a16:creationId xmlns:a16="http://schemas.microsoft.com/office/drawing/2014/main" xmlns="" id="{7F1A13AE-F27A-48C6-8AFC-A006B01CF0CD}"/>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4757" name="Rectangle 5">
            <a:extLst>
              <a:ext uri="{FF2B5EF4-FFF2-40B4-BE49-F238E27FC236}">
                <a16:creationId xmlns:a16="http://schemas.microsoft.com/office/drawing/2014/main" xmlns="" id="{3A03A4FB-CB66-44B0-8D96-26736A97BE33}"/>
              </a:ext>
            </a:extLst>
          </p:cNvPr>
          <p:cNvSpPr>
            <a:spLocks noGrp="1" noChangeArrowheads="1"/>
          </p:cNvSpPr>
          <p:nvPr>
            <p:ph type="body" sz="quarter" idx="3"/>
          </p:nvPr>
        </p:nvSpPr>
        <p:spPr bwMode="auto">
          <a:xfrm>
            <a:off x="1219200" y="4479925"/>
            <a:ext cx="48768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7" tIns="48328" rIns="96657"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4758" name="Rectangle 6">
            <a:extLst>
              <a:ext uri="{FF2B5EF4-FFF2-40B4-BE49-F238E27FC236}">
                <a16:creationId xmlns:a16="http://schemas.microsoft.com/office/drawing/2014/main" xmlns="" id="{3B5B8996-6E2C-47BD-8303-2810680D7D09}"/>
              </a:ext>
            </a:extLst>
          </p:cNvPr>
          <p:cNvSpPr>
            <a:spLocks noGrp="1" noChangeArrowheads="1"/>
          </p:cNvSpPr>
          <p:nvPr>
            <p:ph type="ftr" sz="quarter" idx="4"/>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7" tIns="48328" rIns="96657" bIns="48328" numCol="1" anchor="b" anchorCtr="0" compatLnSpc="1">
            <a:prstTxWarp prst="textNoShape">
              <a:avLst/>
            </a:prstTxWarp>
          </a:bodyPr>
          <a:lstStyle>
            <a:lvl1pPr>
              <a:defRPr sz="1300"/>
            </a:lvl1pPr>
          </a:lstStyle>
          <a:p>
            <a:pPr>
              <a:defRPr/>
            </a:pPr>
            <a:endParaRPr lang="en-US"/>
          </a:p>
        </p:txBody>
      </p:sp>
      <p:sp>
        <p:nvSpPr>
          <p:cNvPr id="74759" name="Rectangle 7">
            <a:extLst>
              <a:ext uri="{FF2B5EF4-FFF2-40B4-BE49-F238E27FC236}">
                <a16:creationId xmlns:a16="http://schemas.microsoft.com/office/drawing/2014/main" xmlns="" id="{83489219-104A-4E57-BCBB-C596ADA7C399}"/>
              </a:ext>
            </a:extLst>
          </p:cNvPr>
          <p:cNvSpPr>
            <a:spLocks noGrp="1" noChangeArrowheads="1"/>
          </p:cNvSpPr>
          <p:nvPr>
            <p:ph type="sldNum" sz="quarter" idx="5"/>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7" tIns="48328" rIns="96657" bIns="48328" numCol="1" anchor="b" anchorCtr="0" compatLnSpc="1">
            <a:prstTxWarp prst="textNoShape">
              <a:avLst/>
            </a:prstTxWarp>
          </a:bodyPr>
          <a:lstStyle>
            <a:lvl1pPr algn="r">
              <a:defRPr sz="1300"/>
            </a:lvl1pPr>
          </a:lstStyle>
          <a:p>
            <a:pPr>
              <a:defRPr/>
            </a:pPr>
            <a:fld id="{B2219BD6-3254-4AB1-AF49-6A41D232BBF3}" type="slidenum">
              <a:rPr lang="en-US" altLang="en-US"/>
              <a:pPr>
                <a:defRPr/>
              </a:pPr>
              <a:t>‹#›</a:t>
            </a:fld>
            <a:endParaRPr lang="en-US" altLang="en-US"/>
          </a:p>
        </p:txBody>
      </p:sp>
    </p:spTree>
    <p:extLst>
      <p:ext uri="{BB962C8B-B14F-4D97-AF65-F5344CB8AC3E}">
        <p14:creationId xmlns:p14="http://schemas.microsoft.com/office/powerpoint/2010/main" val="137616270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buSzPct val="135000"/>
      <a:defRPr sz="1000" kern="1200">
        <a:solidFill>
          <a:schemeClr val="tx1"/>
        </a:solidFill>
        <a:latin typeface="Century Gothic" panose="020B0502020202020204" pitchFamily="34" charset="0"/>
        <a:ea typeface="+mn-ea"/>
        <a:cs typeface="+mn-cs"/>
      </a:defRPr>
    </a:lvl1pPr>
    <a:lvl2pPr marL="225425" indent="-111125" algn="l" rtl="0" eaLnBrk="0" fontAlgn="base" hangingPunct="0">
      <a:spcBef>
        <a:spcPct val="30000"/>
      </a:spcBef>
      <a:spcAft>
        <a:spcPct val="0"/>
      </a:spcAft>
      <a:buChar char="•"/>
      <a:defRPr sz="900" kern="1200">
        <a:solidFill>
          <a:schemeClr val="tx1"/>
        </a:solidFill>
        <a:latin typeface="Century Gothic" panose="020B0502020202020204" pitchFamily="34" charset="0"/>
        <a:ea typeface="+mn-ea"/>
        <a:cs typeface="+mn-cs"/>
      </a:defRPr>
    </a:lvl2pPr>
    <a:lvl3pPr marL="460375" indent="-120650" algn="l" rtl="0" eaLnBrk="0" fontAlgn="base" hangingPunct="0">
      <a:spcBef>
        <a:spcPct val="30000"/>
      </a:spcBef>
      <a:spcAft>
        <a:spcPct val="0"/>
      </a:spcAft>
      <a:buChar char="–"/>
      <a:defRPr sz="900" kern="1200">
        <a:solidFill>
          <a:schemeClr val="tx1"/>
        </a:solidFill>
        <a:latin typeface="Century Gothic" panose="020B0502020202020204" pitchFamily="34" charset="0"/>
        <a:ea typeface="+mn-ea"/>
        <a:cs typeface="+mn-cs"/>
      </a:defRPr>
    </a:lvl3pPr>
    <a:lvl4pPr marL="2352675" algn="l" rtl="0" eaLnBrk="0" fontAlgn="base" hangingPunct="0">
      <a:spcBef>
        <a:spcPct val="30000"/>
      </a:spcBef>
      <a:spcAft>
        <a:spcPct val="0"/>
      </a:spcAft>
      <a:buChar char="–"/>
      <a:defRPr sz="900" kern="1200">
        <a:solidFill>
          <a:schemeClr val="tx1"/>
        </a:solidFill>
        <a:latin typeface="Century Gothic" panose="020B0502020202020204" pitchFamily="34" charset="0"/>
        <a:ea typeface="+mn-ea"/>
        <a:cs typeface="+mn-cs"/>
      </a:defRPr>
    </a:lvl4pPr>
    <a:lvl5pPr marL="2466975" algn="l" rtl="0" eaLnBrk="0" fontAlgn="base" hangingPunct="0">
      <a:spcBef>
        <a:spcPct val="30000"/>
      </a:spcBef>
      <a:spcAft>
        <a:spcPct val="0"/>
      </a:spcAft>
      <a:buChar char="–"/>
      <a:defRPr sz="9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98.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2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22.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128.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34.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40.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154.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56.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60.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162.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71.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74.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77.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82.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186.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a:extLst>
              <a:ext uri="{FF2B5EF4-FFF2-40B4-BE49-F238E27FC236}">
                <a16:creationId xmlns:a16="http://schemas.microsoft.com/office/drawing/2014/main" xmlns="" id="{4E815EBB-EF1B-4D3A-9F9C-6B0BDEC9C582}"/>
              </a:ext>
            </a:extLst>
          </p:cNvPr>
          <p:cNvSpPr>
            <a:spLocks noGrp="1" noRot="1" noChangeAspect="1" noChangeArrowheads="1" noTextEdit="1"/>
          </p:cNvSpPr>
          <p:nvPr>
            <p:ph type="sldImg"/>
          </p:nvPr>
        </p:nvSpPr>
        <p:spPr>
          <a:ln/>
        </p:spPr>
      </p:sp>
      <p:sp>
        <p:nvSpPr>
          <p:cNvPr id="31747" name="Rectangle 9">
            <a:extLst>
              <a:ext uri="{FF2B5EF4-FFF2-40B4-BE49-F238E27FC236}">
                <a16:creationId xmlns:a16="http://schemas.microsoft.com/office/drawing/2014/main" xmlns="" id="{6DE5C2B9-2D1D-436E-AB5D-C67887252059}"/>
              </a:ext>
            </a:extLst>
          </p:cNvPr>
          <p:cNvSpPr>
            <a:spLocks noGrp="1" noChangeArrowheads="1"/>
          </p:cNvSpPr>
          <p:nvPr>
            <p:ph type="body" idx="1"/>
          </p:nvPr>
        </p:nvSpPr>
        <p:spPr>
          <a:noFill/>
        </p:spPr>
        <p:txBody>
          <a:bodyPr/>
          <a:lstStyle/>
          <a:p>
            <a:pPr eaLnBrk="1" hangingPunct="1"/>
            <a:endParaRPr lang="en-US" altLang="en-US" dirty="0"/>
          </a:p>
        </p:txBody>
      </p:sp>
      <p:sp>
        <p:nvSpPr>
          <p:cNvPr id="31748" name="Slide Number Placeholder 1">
            <a:extLst>
              <a:ext uri="{FF2B5EF4-FFF2-40B4-BE49-F238E27FC236}">
                <a16:creationId xmlns:a16="http://schemas.microsoft.com/office/drawing/2014/main" xmlns="" id="{3F0EC227-CCD3-4F57-B557-B75B16777E9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91A1E493-03DB-4BDE-B9D5-EEA98979C2A3}" type="slidenum">
              <a:rPr lang="en-US" altLang="en-US" sz="1300" smtClean="0"/>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False.</a:t>
            </a:r>
          </a:p>
          <a:p>
            <a:r>
              <a:rPr lang="en-US" dirty="0"/>
              <a:t>If you didn’t get all of these correct, don’t worry. We will go over this information and a lot more during this session.</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10</a:t>
            </a:fld>
            <a:endParaRPr lang="en-US" altLang="en-US"/>
          </a:p>
        </p:txBody>
      </p:sp>
    </p:spTree>
    <p:extLst>
      <p:ext uri="{BB962C8B-B14F-4D97-AF65-F5344CB8AC3E}">
        <p14:creationId xmlns:p14="http://schemas.microsoft.com/office/powerpoint/2010/main" val="32827835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latin typeface="Century Gothic" panose="020B0502020202020204" pitchFamily="34" charset="0"/>
                <a:ea typeface="+mn-ea"/>
                <a:cs typeface="+mn-cs"/>
              </a:rPr>
              <a:t>Anna does not disclose her chronic fatigue syndrome even when she begins having performance problems that she thinks are related to her disability. You counsel Anna about her performance problems, but they continue. When you warn her that she will receive a written warning if her performance doesn’t improve, she discloses her disability and asks for a reasonable accommodation. At this point, you do not have to comply with her request.</a:t>
            </a:r>
          </a:p>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b="1" kern="1200" dirty="0">
                <a:solidFill>
                  <a:schemeClr val="tx1"/>
                </a:solidFill>
                <a:latin typeface="Century Gothic" panose="020B0502020202020204" pitchFamily="34" charset="0"/>
                <a:ea typeface="+mn-ea"/>
                <a:cs typeface="+mn-cs"/>
              </a:rPr>
              <a:t>True </a:t>
            </a:r>
            <a:r>
              <a:rPr lang="en-US" sz="1000" i="1" kern="1200" dirty="0">
                <a:solidFill>
                  <a:schemeClr val="tx1"/>
                </a:solidFill>
                <a:latin typeface="Century Gothic" panose="020B0502020202020204" pitchFamily="34" charset="0"/>
                <a:ea typeface="+mn-ea"/>
                <a:cs typeface="+mn-cs"/>
              </a:rPr>
              <a:t>or</a:t>
            </a:r>
            <a:r>
              <a:rPr lang="en-US" sz="1000" kern="1200" dirty="0">
                <a:solidFill>
                  <a:schemeClr val="tx1"/>
                </a:solidFill>
                <a:latin typeface="Century Gothic" panose="020B0502020202020204" pitchFamily="34" charset="0"/>
                <a:ea typeface="+mn-ea"/>
                <a:cs typeface="+mn-cs"/>
              </a:rPr>
              <a:t> </a:t>
            </a:r>
            <a:r>
              <a:rPr lang="en-US" sz="1000" b="1" kern="1200" dirty="0">
                <a:solidFill>
                  <a:schemeClr val="tx1"/>
                </a:solidFill>
                <a:latin typeface="Century Gothic" panose="020B0502020202020204" pitchFamily="34" charset="0"/>
                <a:ea typeface="+mn-ea"/>
                <a:cs typeface="+mn-cs"/>
              </a:rPr>
              <a:t>False?</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100</a:t>
            </a:fld>
            <a:endParaRPr lang="en-US" altLang="en-US"/>
          </a:p>
        </p:txBody>
      </p:sp>
    </p:spTree>
    <p:extLst>
      <p:ext uri="{BB962C8B-B14F-4D97-AF65-F5344CB8AC3E}">
        <p14:creationId xmlns:p14="http://schemas.microsoft.com/office/powerpoint/2010/main" val="22428689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dirty="0"/>
              <a:t>This statement is </a:t>
            </a:r>
            <a:r>
              <a:rPr lang="en-US" sz="1000" b="1" kern="1200" dirty="0">
                <a:solidFill>
                  <a:schemeClr val="tx1"/>
                </a:solidFill>
                <a:effectLst/>
                <a:latin typeface="Century Gothic" panose="020B0502020202020204" pitchFamily="34" charset="0"/>
                <a:ea typeface="+mn-ea"/>
                <a:cs typeface="+mn-cs"/>
              </a:rPr>
              <a:t>False. </a:t>
            </a:r>
          </a:p>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While you can still require Anna to meet performance standards, you should discuss the request with her and determine whether an </a:t>
            </a:r>
            <a:r>
              <a:rPr lang="en-US" sz="1000" kern="1200" dirty="0">
                <a:solidFill>
                  <a:schemeClr val="tx1"/>
                </a:solidFill>
                <a:latin typeface="Century Gothic" panose="020B0502020202020204" pitchFamily="34" charset="0"/>
                <a:ea typeface="+mn-ea"/>
                <a:cs typeface="+mn-cs"/>
              </a:rPr>
              <a:t>accommodation will enable her to perform the essential functions of her job.</a:t>
            </a:r>
          </a:p>
          <a:p>
            <a:pPr lvl="0" eaLnBrk="0" hangingPunct="0"/>
            <a:endParaRPr lang="en-US" sz="1000" kern="1200" dirty="0">
              <a:solidFill>
                <a:schemeClr val="tx1"/>
              </a:solidFill>
              <a:effectLst/>
              <a:latin typeface="Century Gothic" panose="020B0502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101</a:t>
            </a:fld>
            <a:endParaRPr lang="en-US" altLang="en-US"/>
          </a:p>
        </p:txBody>
      </p:sp>
    </p:spTree>
    <p:extLst>
      <p:ext uri="{BB962C8B-B14F-4D97-AF65-F5344CB8AC3E}">
        <p14:creationId xmlns:p14="http://schemas.microsoft.com/office/powerpoint/2010/main" val="14418744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kern="1200" dirty="0">
                <a:solidFill>
                  <a:schemeClr val="tx1"/>
                </a:solidFill>
                <a:effectLst/>
                <a:latin typeface="Century Gothic" panose="020B0502020202020204" pitchFamily="34" charset="0"/>
                <a:ea typeface="+mn-ea"/>
                <a:cs typeface="+mn-cs"/>
              </a:rPr>
              <a:t>Instructor: Now is the time to go back and review with the class anything that they feel isn't perfectly clear.</a:t>
            </a:r>
            <a:endParaRPr lang="en-US" sz="10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219BD6-3254-4AB1-AF49-6A41D232BBF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715177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a:extLst>
              <a:ext uri="{FF2B5EF4-FFF2-40B4-BE49-F238E27FC236}">
                <a16:creationId xmlns:a16="http://schemas.microsoft.com/office/drawing/2014/main" xmlns="" id="{FA730075-F319-40BE-AF4F-FB43343E1F50}"/>
              </a:ext>
            </a:extLst>
          </p:cNvPr>
          <p:cNvSpPr>
            <a:spLocks noGrp="1" noRot="1" noChangeAspect="1" noChangeArrowheads="1" noTextEdit="1"/>
          </p:cNvSpPr>
          <p:nvPr>
            <p:ph type="sldImg"/>
          </p:nvPr>
        </p:nvSpPr>
        <p:spPr>
          <a:ln/>
        </p:spPr>
      </p:sp>
      <p:sp>
        <p:nvSpPr>
          <p:cNvPr id="113667" name="Rectangle 7">
            <a:extLst>
              <a:ext uri="{FF2B5EF4-FFF2-40B4-BE49-F238E27FC236}">
                <a16:creationId xmlns:a16="http://schemas.microsoft.com/office/drawing/2014/main" xmlns="" id="{8A52C604-8501-4177-A6C4-E1F9FF0EF7BF}"/>
              </a:ext>
            </a:extLst>
          </p:cNvPr>
          <p:cNvSpPr>
            <a:spLocks noGrp="1" noChangeArrowheads="1"/>
          </p:cNvSpPr>
          <p:nvPr>
            <p:ph type="body" idx="1"/>
            <p:custDataLst>
              <p:tags r:id="rId1"/>
            </p:custDataLst>
          </p:nvPr>
        </p:nvSpPr>
        <p:spPr>
          <a:noFill/>
        </p:spPr>
        <p:txBody>
          <a:bodyPr/>
          <a:lstStyle/>
          <a:p>
            <a:pPr eaLnBrk="1" hangingPunct="1"/>
            <a:r>
              <a:rPr lang="en-US" altLang="en-US" dirty="0"/>
              <a:t>In conclusion, here are the key points you should remember from this training session on the Americans with Disabilities Act:</a:t>
            </a:r>
          </a:p>
          <a:p>
            <a:pPr marL="109538" lvl="1" indent="-109538" eaLnBrk="1" hangingPunct="1"/>
            <a:r>
              <a:rPr lang="en-US" altLang="en-US" dirty="0"/>
              <a:t>Avoid making assumptions about a disability and its impact on the job;</a:t>
            </a:r>
          </a:p>
          <a:p>
            <a:pPr marL="109538" lvl="1" indent="-109538" eaLnBrk="1" hangingPunct="1"/>
            <a:r>
              <a:rPr lang="en-US" altLang="en-US" dirty="0"/>
              <a:t>Judge individuals only on their ability to perform essential job functions; </a:t>
            </a:r>
            <a:r>
              <a:rPr lang="en-US" altLang="en-US" i="1" dirty="0"/>
              <a:t>and</a:t>
            </a:r>
          </a:p>
          <a:p>
            <a:pPr marL="109538" lvl="1" indent="-109538" eaLnBrk="1" hangingPunct="1"/>
            <a:r>
              <a:rPr lang="en-US" altLang="en-US" dirty="0"/>
              <a:t>Make reasonable accommodations to provide equal opportunities to people with disabilities.</a:t>
            </a:r>
          </a:p>
          <a:p>
            <a:pPr eaLnBrk="1" hangingPunct="1"/>
            <a:r>
              <a:rPr lang="en-US" altLang="en-US" dirty="0"/>
              <a:t>This concludes this training session.</a:t>
            </a:r>
          </a:p>
        </p:txBody>
      </p:sp>
      <p:sp>
        <p:nvSpPr>
          <p:cNvPr id="113668" name="Slide Number Placeholder 1">
            <a:extLst>
              <a:ext uri="{FF2B5EF4-FFF2-40B4-BE49-F238E27FC236}">
                <a16:creationId xmlns:a16="http://schemas.microsoft.com/office/drawing/2014/main" xmlns="" id="{6DB804B7-212E-4EBB-B7FD-07062E8D58A3}"/>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33B7A0AD-6005-4E1B-B753-70C239BDE4C6}" type="slidenum">
              <a:rPr lang="en-US" altLang="en-US" sz="1300" smtClean="0"/>
              <a:pPr/>
              <a:t>103</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FCB4874C-07B4-4E69-BD0A-E727D34BCF3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xmlns="" id="{32275D8C-3BD6-4F20-825F-EA8D305C547D}"/>
              </a:ext>
            </a:extLst>
          </p:cNvPr>
          <p:cNvSpPr>
            <a:spLocks noGrp="1" noChangeArrowheads="1"/>
          </p:cNvSpPr>
          <p:nvPr>
            <p:ph type="body" idx="1"/>
            <p:custDataLst>
              <p:tags r:id="rId1"/>
            </p:custDataLst>
          </p:nvPr>
        </p:nvSpPr>
        <p:spPr>
          <a:noFill/>
        </p:spPr>
        <p:txBody>
          <a:bodyPr/>
          <a:lstStyle/>
          <a:p>
            <a:pPr lvl="0"/>
            <a:r>
              <a:rPr lang="en-US" sz="1000" kern="1200" dirty="0">
                <a:solidFill>
                  <a:schemeClr val="tx1"/>
                </a:solidFill>
                <a:effectLst/>
                <a:latin typeface="Century Gothic" panose="020B0502020202020204" pitchFamily="34" charset="0"/>
                <a:ea typeface="+mn-ea"/>
                <a:cs typeface="+mn-cs"/>
              </a:rPr>
              <a:t>The Americans with Disabilities Act was signed into law on July 26, 1990, as an act “to establish a clear and comprehensive prohibition of discrimination on the basis of disability.” </a:t>
            </a:r>
          </a:p>
          <a:p>
            <a:pPr marL="171450" lvl="0" indent="-171450">
              <a:buFont typeface="Arial" panose="020B0604020202020204" pitchFamily="34" charset="0"/>
              <a:buChar char="•"/>
            </a:pPr>
            <a:r>
              <a:rPr lang="en-US" sz="1000" kern="1200" dirty="0">
                <a:solidFill>
                  <a:schemeClr val="tx1"/>
                </a:solidFill>
                <a:effectLst/>
                <a:latin typeface="Century Gothic" panose="020B0502020202020204" pitchFamily="34" charset="0"/>
                <a:ea typeface="+mn-ea"/>
                <a:cs typeface="+mn-cs"/>
              </a:rPr>
              <a:t>This session will focus on Title I of the ADA, which prohibits employment discrimination and covers employment in a comprehensive fashion, including definitions, discrimination, defenses, illegal use of drugs and alcohol, posting notices, regulations, enforcement, and effective dates. </a:t>
            </a:r>
          </a:p>
        </p:txBody>
      </p:sp>
      <p:sp>
        <p:nvSpPr>
          <p:cNvPr id="37892" name="Slide Number Placeholder 1">
            <a:extLst>
              <a:ext uri="{FF2B5EF4-FFF2-40B4-BE49-F238E27FC236}">
                <a16:creationId xmlns:a16="http://schemas.microsoft.com/office/drawing/2014/main" xmlns="" id="{04A3128A-F983-492D-B046-CBC1C4D174F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36A23012-E058-43E8-BD52-5D48D2E18971}" type="slidenum">
              <a:rPr lang="en-US" altLang="en-US" sz="1300" smtClean="0"/>
              <a:pPr/>
              <a:t>11</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FCB4874C-07B4-4E69-BD0A-E727D34BCF3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xmlns="" id="{32275D8C-3BD6-4F20-825F-EA8D305C547D}"/>
              </a:ext>
            </a:extLst>
          </p:cNvPr>
          <p:cNvSpPr>
            <a:spLocks noGrp="1" noChangeArrowheads="1"/>
          </p:cNvSpPr>
          <p:nvPr>
            <p:ph type="body" idx="1"/>
            <p:custDataLst>
              <p:tags r:id="rId1"/>
            </p:custDataLst>
          </p:nvPr>
        </p:nvSpPr>
        <p:spPr>
          <a:noFill/>
        </p:spPr>
        <p:txBody>
          <a:bodyPr/>
          <a:lstStyle/>
          <a:p>
            <a:pPr lvl="0"/>
            <a:r>
              <a:rPr lang="en-US" sz="1000" kern="1200" dirty="0">
                <a:solidFill>
                  <a:schemeClr val="tx1"/>
                </a:solidFill>
                <a:effectLst/>
                <a:latin typeface="Century Gothic" panose="020B0502020202020204" pitchFamily="34" charset="0"/>
                <a:ea typeface="+mn-ea"/>
                <a:cs typeface="+mn-cs"/>
              </a:rPr>
              <a:t>The General Rule of Title I (Section 102) as amended in 2008 reads: </a:t>
            </a:r>
          </a:p>
          <a:p>
            <a:pPr marL="176213" lvl="0" indent="-176213">
              <a:buFont typeface="Arial" panose="020B0604020202020204" pitchFamily="34" charset="0"/>
              <a:buChar char="•"/>
            </a:pPr>
            <a:r>
              <a:rPr lang="en-US" sz="1000" kern="1200" dirty="0">
                <a:solidFill>
                  <a:schemeClr val="tx1"/>
                </a:solidFill>
                <a:effectLst/>
                <a:latin typeface="Century Gothic" panose="020B0502020202020204" pitchFamily="34" charset="0"/>
                <a:ea typeface="+mn-ea"/>
                <a:cs typeface="+mn-cs"/>
              </a:rPr>
              <a:t>“No covered entity shall discriminate against a qualified individual on the basis of disability in regard to job application procedures; the hiring, advancement, or discharge of employees; employee compensation; job training; and other terms, conditions, and privileges of employment.” </a:t>
            </a:r>
          </a:p>
          <a:p>
            <a:pPr marL="171450" indent="-171450">
              <a:buFont typeface="Arial" panose="020B0604020202020204" pitchFamily="34" charset="0"/>
              <a:buChar char="•"/>
            </a:pPr>
            <a:r>
              <a:rPr lang="en-US" sz="1000" kern="1200" dirty="0">
                <a:solidFill>
                  <a:schemeClr val="tx1"/>
                </a:solidFill>
                <a:effectLst/>
                <a:latin typeface="Century Gothic" panose="020B0502020202020204" pitchFamily="34" charset="0"/>
                <a:ea typeface="+mn-ea"/>
                <a:cs typeface="+mn-cs"/>
              </a:rPr>
              <a:t>Federal resources on the ADA include: </a:t>
            </a:r>
          </a:p>
          <a:p>
            <a:pPr marL="341313" lvl="1" indent="-115888">
              <a:buFont typeface="Arial" panose="020B0604020202020204" pitchFamily="34" charset="0"/>
              <a:buChar char="–"/>
            </a:pPr>
            <a:r>
              <a:rPr lang="en-US" sz="900" kern="1200" dirty="0">
                <a:solidFill>
                  <a:schemeClr val="tx1"/>
                </a:solidFill>
                <a:effectLst/>
                <a:latin typeface="Century Gothic" panose="020B0502020202020204" pitchFamily="34" charset="0"/>
                <a:ea typeface="+mn-ea"/>
                <a:cs typeface="+mn-cs"/>
              </a:rPr>
              <a:t>the toll-free ADA Information Line at 800-514-0301 (voice), </a:t>
            </a:r>
            <a:r>
              <a:rPr lang="en-US" sz="900" i="0" kern="1200" dirty="0">
                <a:solidFill>
                  <a:schemeClr val="tx1"/>
                </a:solidFill>
                <a:effectLst/>
                <a:latin typeface="Century Gothic" panose="020B0502020202020204" pitchFamily="34" charset="0"/>
                <a:ea typeface="+mn-ea"/>
                <a:cs typeface="+mn-cs"/>
              </a:rPr>
              <a:t>or </a:t>
            </a:r>
          </a:p>
          <a:p>
            <a:pPr marL="341313" lvl="1" indent="-115888">
              <a:buFont typeface="Arial" panose="020B0604020202020204" pitchFamily="34" charset="0"/>
              <a:buChar char="–"/>
            </a:pPr>
            <a:r>
              <a:rPr lang="en-US" sz="900" kern="1200" dirty="0">
                <a:solidFill>
                  <a:schemeClr val="tx1"/>
                </a:solidFill>
                <a:effectLst/>
                <a:latin typeface="Century Gothic" panose="020B0502020202020204" pitchFamily="34" charset="0"/>
                <a:ea typeface="+mn-ea"/>
                <a:cs typeface="+mn-cs"/>
              </a:rPr>
              <a:t>800-514-0383 (TDD), </a:t>
            </a:r>
            <a:r>
              <a:rPr lang="en-US" sz="900" i="1" kern="1200" dirty="0">
                <a:solidFill>
                  <a:schemeClr val="tx1"/>
                </a:solidFill>
                <a:effectLst/>
                <a:latin typeface="Century Gothic" panose="020B0502020202020204" pitchFamily="34" charset="0"/>
                <a:ea typeface="+mn-ea"/>
                <a:cs typeface="+mn-cs"/>
              </a:rPr>
              <a:t>and</a:t>
            </a:r>
            <a:r>
              <a:rPr lang="en-US" sz="900" kern="1200" dirty="0">
                <a:solidFill>
                  <a:schemeClr val="tx1"/>
                </a:solidFill>
                <a:effectLst/>
                <a:latin typeface="Century Gothic" panose="020B0502020202020204" pitchFamily="34" charset="0"/>
                <a:ea typeface="+mn-ea"/>
                <a:cs typeface="+mn-cs"/>
              </a:rPr>
              <a:t> </a:t>
            </a:r>
          </a:p>
          <a:p>
            <a:pPr marL="341313" lvl="1" indent="-115888">
              <a:buFont typeface="Arial" panose="020B0604020202020204" pitchFamily="34" charset="0"/>
              <a:buChar char="–"/>
            </a:pPr>
            <a:r>
              <a:rPr lang="en-US" sz="900" kern="1200" dirty="0">
                <a:solidFill>
                  <a:schemeClr val="tx1"/>
                </a:solidFill>
                <a:effectLst/>
                <a:latin typeface="Century Gothic" panose="020B0502020202020204" pitchFamily="34" charset="0"/>
                <a:ea typeface="+mn-ea"/>
                <a:cs typeface="+mn-cs"/>
              </a:rPr>
              <a:t>the U.S. Department of Justice’s ADA home page at www.ada.gov.</a:t>
            </a:r>
          </a:p>
        </p:txBody>
      </p:sp>
      <p:sp>
        <p:nvSpPr>
          <p:cNvPr id="37892" name="Slide Number Placeholder 1">
            <a:extLst>
              <a:ext uri="{FF2B5EF4-FFF2-40B4-BE49-F238E27FC236}">
                <a16:creationId xmlns:a16="http://schemas.microsoft.com/office/drawing/2014/main" xmlns="" id="{04A3128A-F983-492D-B046-CBC1C4D174F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36A23012-E058-43E8-BD52-5D48D2E18971}" type="slidenum">
              <a:rPr lang="en-US" altLang="en-US" sz="1300" smtClean="0"/>
              <a:pPr/>
              <a:t>12</a:t>
            </a:fld>
            <a:endParaRPr lang="en-US" altLang="en-US" sz="1300"/>
          </a:p>
        </p:txBody>
      </p:sp>
    </p:spTree>
    <p:extLst>
      <p:ext uri="{BB962C8B-B14F-4D97-AF65-F5344CB8AC3E}">
        <p14:creationId xmlns:p14="http://schemas.microsoft.com/office/powerpoint/2010/main" val="2764022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3">
            <a:extLst>
              <a:ext uri="{FF2B5EF4-FFF2-40B4-BE49-F238E27FC236}">
                <a16:creationId xmlns:a16="http://schemas.microsoft.com/office/drawing/2014/main" xmlns="" id="{DBCC3186-C4E4-446D-A4C9-66ADA7C4FDE1}"/>
              </a:ext>
            </a:extLst>
          </p:cNvPr>
          <p:cNvSpPr>
            <a:spLocks noGrp="1" noChangeArrowheads="1"/>
          </p:cNvSpPr>
          <p:nvPr>
            <p:ph type="body" idx="1"/>
            <p:custDataLst>
              <p:tags r:id="rId1"/>
            </p:custDataLst>
          </p:nvPr>
        </p:nvSpPr>
        <p:spPr>
          <a:xfrm>
            <a:off x="1046163" y="4479925"/>
            <a:ext cx="5811837" cy="4889500"/>
          </a:xfrm>
          <a:noFill/>
        </p:spPr>
        <p:txBody>
          <a:bodyPr/>
          <a:lstStyle/>
          <a:p>
            <a:r>
              <a:rPr lang="en-US" altLang="en-US" dirty="0"/>
              <a:t>The ADA addresses both employers and employees in specific terms.</a:t>
            </a:r>
          </a:p>
          <a:p>
            <a:pPr marL="0" lvl="1" indent="114300"/>
            <a:r>
              <a:rPr lang="en-US" altLang="en-US" sz="1000" dirty="0"/>
              <a:t>The law identifies employers that must comply as follows:</a:t>
            </a:r>
          </a:p>
          <a:p>
            <a:pPr marL="231775" lvl="2" indent="-122238"/>
            <a:r>
              <a:rPr lang="en-US" altLang="en-US" sz="1000" dirty="0"/>
              <a:t>Title I applies to private employers and employment agencies with </a:t>
            </a:r>
            <a:r>
              <a:rPr lang="en-US" altLang="en-US" sz="1000" dirty="0">
                <a:solidFill>
                  <a:srgbClr val="FF00FF"/>
                </a:solidFill>
              </a:rPr>
              <a:t/>
            </a:r>
            <a:br>
              <a:rPr lang="en-US" altLang="en-US" sz="1000" dirty="0">
                <a:solidFill>
                  <a:srgbClr val="FF00FF"/>
                </a:solidFill>
              </a:rPr>
            </a:br>
            <a:r>
              <a:rPr lang="en-US" altLang="en-US" sz="1000" dirty="0"/>
              <a:t>15 or more employees for each working day in each of 20 or more calendar weeks in the current or preceding calendar year. </a:t>
            </a:r>
          </a:p>
          <a:p>
            <a:pPr marL="231775" lvl="2" indent="-122238"/>
            <a:r>
              <a:rPr lang="en-US" altLang="en-US" sz="1000" dirty="0"/>
              <a:t>Title II requires local, state, and federal (nonexecutive) governments to refrain from discrimination based on disability in its programs and services. </a:t>
            </a:r>
            <a:endParaRPr lang="en-US" altLang="en-US" dirty="0"/>
          </a:p>
        </p:txBody>
      </p:sp>
      <p:sp>
        <p:nvSpPr>
          <p:cNvPr id="39939" name="Slide Image Placeholder 3">
            <a:extLst>
              <a:ext uri="{FF2B5EF4-FFF2-40B4-BE49-F238E27FC236}">
                <a16:creationId xmlns:a16="http://schemas.microsoft.com/office/drawing/2014/main" xmlns="" id="{E40B007E-8B4C-43BE-BD9D-5EFA4295B1B0}"/>
              </a:ext>
            </a:extLst>
          </p:cNvPr>
          <p:cNvSpPr>
            <a:spLocks noGrp="1" noRot="1" noChangeAspect="1" noTextEdit="1"/>
          </p:cNvSpPr>
          <p:nvPr>
            <p:ph type="sldImg"/>
          </p:nvPr>
        </p:nvSpPr>
        <p:spPr>
          <a:ln/>
        </p:spPr>
      </p:sp>
      <p:sp>
        <p:nvSpPr>
          <p:cNvPr id="39940" name="Slide Number Placeholder 4">
            <a:extLst>
              <a:ext uri="{FF2B5EF4-FFF2-40B4-BE49-F238E27FC236}">
                <a16:creationId xmlns:a16="http://schemas.microsoft.com/office/drawing/2014/main" xmlns="" id="{C3517AFD-3905-47D0-9DD1-1CED706275A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2F98B5F0-8165-466E-AADB-3D69A2EFBC07}" type="slidenum">
              <a:rPr lang="en-US" altLang="en-US" sz="1300" smtClean="0"/>
              <a:pPr/>
              <a:t>13</a:t>
            </a:fld>
            <a:endParaRPr lang="en-US" altLang="en-US" sz="1300"/>
          </a:p>
        </p:txBody>
      </p:sp>
    </p:spTree>
    <p:extLst>
      <p:ext uri="{BB962C8B-B14F-4D97-AF65-F5344CB8AC3E}">
        <p14:creationId xmlns:p14="http://schemas.microsoft.com/office/powerpoint/2010/main" val="227983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3">
            <a:extLst>
              <a:ext uri="{FF2B5EF4-FFF2-40B4-BE49-F238E27FC236}">
                <a16:creationId xmlns:a16="http://schemas.microsoft.com/office/drawing/2014/main" xmlns="" id="{DBCC3186-C4E4-446D-A4C9-66ADA7C4FDE1}"/>
              </a:ext>
            </a:extLst>
          </p:cNvPr>
          <p:cNvSpPr>
            <a:spLocks noGrp="1" noChangeArrowheads="1"/>
          </p:cNvSpPr>
          <p:nvPr>
            <p:ph type="body" idx="1"/>
            <p:custDataLst>
              <p:tags r:id="rId1"/>
            </p:custDataLst>
          </p:nvPr>
        </p:nvSpPr>
        <p:spPr>
          <a:xfrm>
            <a:off x="1046163" y="4479925"/>
            <a:ext cx="5811837" cy="4889500"/>
          </a:xfrm>
          <a:noFill/>
        </p:spPr>
        <p:txBody>
          <a:bodyPr/>
          <a:lstStyle/>
          <a:p>
            <a:pPr marL="0" lvl="1" indent="0">
              <a:buNone/>
            </a:pPr>
            <a:r>
              <a:rPr lang="en-US" altLang="en-US" sz="1000" dirty="0"/>
              <a:t>Eligible employees include:</a:t>
            </a:r>
          </a:p>
          <a:p>
            <a:pPr marL="171450" lvl="1" indent="-171450"/>
            <a:r>
              <a:rPr lang="en-US" altLang="en-US" sz="1000" dirty="0"/>
              <a:t>Qualified individuals with disabilities who can perform the job with or without reasonable accommodation. A qualified individual is someone who satisfies the prerequisites for the position and who can perform the essential functions of the job at the time of the employment decision. </a:t>
            </a:r>
          </a:p>
          <a:p>
            <a:pPr marL="171450" lvl="1" indent="-171450"/>
            <a:r>
              <a:rPr lang="en-US" altLang="en-US" sz="1000" dirty="0"/>
              <a:t>And finally, part-time as well as full-time employees. </a:t>
            </a:r>
          </a:p>
          <a:p>
            <a:r>
              <a:rPr lang="en-US" altLang="en-US" dirty="0"/>
              <a:t>Make sure you know our Equal Employment Opportunity, or EEO, policy regarding individuals with disabilities and the ADA.</a:t>
            </a:r>
          </a:p>
          <a:p>
            <a:r>
              <a:rPr lang="en-US" altLang="en-US" dirty="0"/>
              <a:t>Discuss our EEO policy, highlighting any policy statements and procedures regarding individuals with disabilities and the ADA.</a:t>
            </a:r>
          </a:p>
          <a:p>
            <a:pPr marL="171450" indent="-171450">
              <a:buFont typeface="Arial" panose="020B0604020202020204" pitchFamily="34" charset="0"/>
              <a:buChar char="•"/>
            </a:pPr>
            <a:r>
              <a:rPr lang="en-US" altLang="en-US" dirty="0"/>
              <a:t>The ADA also prohibits employment discrimination against a person (whether or not he or she has a disability) because of the person’s known association or relationship with a person with a known disability. For example, an employer cannot fire an employee when it discovers the employee volunteers at a </a:t>
            </a:r>
            <a:r>
              <a:rPr lang="en-US" sz="1000" kern="1200" dirty="0">
                <a:solidFill>
                  <a:schemeClr val="tx1"/>
                </a:solidFill>
                <a:effectLst/>
                <a:latin typeface="Century Gothic" panose="020B0502020202020204" pitchFamily="34" charset="0"/>
                <a:ea typeface="+mn-ea"/>
                <a:cs typeface="+mn-cs"/>
              </a:rPr>
              <a:t>human immunodeficiency virus/acquired immunodeficiency syndrome, or</a:t>
            </a:r>
            <a:r>
              <a:rPr lang="en-US" altLang="en-US" dirty="0"/>
              <a:t> HIV/AIDS, clinic or because the employee has a child with a disability.</a:t>
            </a:r>
          </a:p>
        </p:txBody>
      </p:sp>
      <p:sp>
        <p:nvSpPr>
          <p:cNvPr id="39939" name="Slide Image Placeholder 3">
            <a:extLst>
              <a:ext uri="{FF2B5EF4-FFF2-40B4-BE49-F238E27FC236}">
                <a16:creationId xmlns:a16="http://schemas.microsoft.com/office/drawing/2014/main" xmlns="" id="{E40B007E-8B4C-43BE-BD9D-5EFA4295B1B0}"/>
              </a:ext>
            </a:extLst>
          </p:cNvPr>
          <p:cNvSpPr>
            <a:spLocks noGrp="1" noRot="1" noChangeAspect="1" noTextEdit="1"/>
          </p:cNvSpPr>
          <p:nvPr>
            <p:ph type="sldImg"/>
          </p:nvPr>
        </p:nvSpPr>
        <p:spPr>
          <a:ln/>
        </p:spPr>
      </p:sp>
      <p:sp>
        <p:nvSpPr>
          <p:cNvPr id="39940" name="Slide Number Placeholder 4">
            <a:extLst>
              <a:ext uri="{FF2B5EF4-FFF2-40B4-BE49-F238E27FC236}">
                <a16:creationId xmlns:a16="http://schemas.microsoft.com/office/drawing/2014/main" xmlns="" id="{C3517AFD-3905-47D0-9DD1-1CED706275A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2F98B5F0-8165-466E-AADB-3D69A2EFBC07}" type="slidenum">
              <a:rPr lang="en-US" altLang="en-US" sz="1300" smtClean="0"/>
              <a:pPr/>
              <a:t>14</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a:extLst>
              <a:ext uri="{FF2B5EF4-FFF2-40B4-BE49-F238E27FC236}">
                <a16:creationId xmlns:a16="http://schemas.microsoft.com/office/drawing/2014/main" xmlns="" id="{1750D6BA-0F84-49BD-90F0-FD653F5CDE22}"/>
              </a:ext>
            </a:extLst>
          </p:cNvPr>
          <p:cNvSpPr>
            <a:spLocks noGrp="1" noRot="1" noChangeAspect="1" noChangeArrowheads="1" noTextEdit="1"/>
          </p:cNvSpPr>
          <p:nvPr>
            <p:ph type="sldImg"/>
          </p:nvPr>
        </p:nvSpPr>
        <p:spPr>
          <a:ln/>
        </p:spPr>
      </p:sp>
      <p:sp>
        <p:nvSpPr>
          <p:cNvPr id="41987" name="Rectangle 7">
            <a:extLst>
              <a:ext uri="{FF2B5EF4-FFF2-40B4-BE49-F238E27FC236}">
                <a16:creationId xmlns:a16="http://schemas.microsoft.com/office/drawing/2014/main" xmlns="" id="{F2239996-1D12-4831-8B35-50DFADDADCCF}"/>
              </a:ext>
            </a:extLst>
          </p:cNvPr>
          <p:cNvSpPr>
            <a:spLocks noGrp="1" noChangeArrowheads="1"/>
          </p:cNvSpPr>
          <p:nvPr>
            <p:ph type="body" idx="1"/>
            <p:custDataLst>
              <p:tags r:id="rId1"/>
            </p:custDataLst>
          </p:nvPr>
        </p:nvSpPr>
        <p:spPr>
          <a:noFill/>
        </p:spPr>
        <p:txBody>
          <a:bodyPr/>
          <a:lstStyle/>
          <a:p>
            <a:pPr eaLnBrk="1" hangingPunct="1"/>
            <a:r>
              <a:rPr lang="en-US" altLang="en-US" dirty="0"/>
              <a:t>The ADA defines the word “disability” very broadly. There are three kinds of disabilities under the ADA:</a:t>
            </a:r>
          </a:p>
          <a:p>
            <a:pPr marL="109538" lvl="1" indent="-109538" eaLnBrk="1" hangingPunct="1"/>
            <a:r>
              <a:rPr lang="en-US" altLang="en-US" sz="1000" dirty="0"/>
              <a:t>Actual disabilities. Under the ADA, actual disabilities are physical or mental impairments that substantially limit an individual’s ability to perform a major life activity as compared to most people in the general population.</a:t>
            </a:r>
          </a:p>
          <a:p>
            <a:pPr marL="109538" lvl="1" indent="-109538" eaLnBrk="1" hangingPunct="1"/>
            <a:r>
              <a:rPr lang="en-US" altLang="en-US" sz="1000" dirty="0"/>
              <a:t>“Record of” disabilities. This includes those who have recovered and those who have been misclassified as having an impairment.</a:t>
            </a:r>
          </a:p>
          <a:p>
            <a:pPr marL="109538" lvl="1" indent="-109538" eaLnBrk="1" hangingPunct="1"/>
            <a:r>
              <a:rPr lang="en-US" altLang="en-US" sz="1000" dirty="0"/>
              <a:t>“Regarded as” disabilities. An individual is regarded as having a disability when employers take an adverse employment action (like firing or demoting) against someone because they think he or she has an impairment.</a:t>
            </a:r>
          </a:p>
        </p:txBody>
      </p:sp>
      <p:sp>
        <p:nvSpPr>
          <p:cNvPr id="41988" name="Slide Number Placeholder 1">
            <a:extLst>
              <a:ext uri="{FF2B5EF4-FFF2-40B4-BE49-F238E27FC236}">
                <a16:creationId xmlns:a16="http://schemas.microsoft.com/office/drawing/2014/main" xmlns="" id="{B1D9612D-0D7D-4973-AF9A-D8F340C5A28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B5141669-677B-4E1F-A6ED-1AAAEBC95AA3}" type="slidenum">
              <a:rPr lang="en-US" altLang="en-US" sz="1300" smtClean="0"/>
              <a:pPr/>
              <a:t>15</a:t>
            </a:fld>
            <a:endParaRPr lang="en-US"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2">
            <a:extLst>
              <a:ext uri="{FF2B5EF4-FFF2-40B4-BE49-F238E27FC236}">
                <a16:creationId xmlns:a16="http://schemas.microsoft.com/office/drawing/2014/main" xmlns="" id="{0DDC08CA-0E73-48B4-8751-CA3C69B437CB}"/>
              </a:ext>
            </a:extLst>
          </p:cNvPr>
          <p:cNvSpPr>
            <a:spLocks noGrp="1"/>
          </p:cNvSpPr>
          <p:nvPr>
            <p:ph type="body" idx="1"/>
            <p:custDataLst>
              <p:tags r:id="rId1"/>
            </p:custDataLst>
          </p:nvPr>
        </p:nvSpPr>
        <p:spPr>
          <a:noFill/>
        </p:spPr>
        <p:txBody>
          <a:bodyPr/>
          <a:lstStyle/>
          <a:p>
            <a:r>
              <a:rPr lang="en-US" altLang="en-US" dirty="0"/>
              <a:t>The ADA regulations define “major life activities” as:</a:t>
            </a:r>
          </a:p>
          <a:p>
            <a:pPr marL="0" lvl="1" indent="114300"/>
            <a:r>
              <a:rPr lang="en-US" altLang="en-US" sz="1000" dirty="0"/>
              <a:t>Caring for oneself;</a:t>
            </a:r>
          </a:p>
          <a:p>
            <a:pPr marL="0" lvl="1" indent="114300"/>
            <a:r>
              <a:rPr lang="en-US" altLang="en-US" sz="1000" dirty="0"/>
              <a:t>Performing manual tasks;</a:t>
            </a:r>
          </a:p>
          <a:p>
            <a:pPr marL="0" lvl="1" indent="114300"/>
            <a:r>
              <a:rPr lang="en-US" altLang="en-US" sz="1000" dirty="0"/>
              <a:t>Seeing, hearing, eating, and sleeping;</a:t>
            </a:r>
          </a:p>
          <a:p>
            <a:pPr marL="0" lvl="1" indent="114300"/>
            <a:r>
              <a:rPr lang="en-US" altLang="en-US" sz="1000" dirty="0"/>
              <a:t>Walking, standing, sitting, reaching, lifting, and bending;</a:t>
            </a:r>
          </a:p>
          <a:p>
            <a:pPr marL="0" lvl="1" indent="114300"/>
            <a:r>
              <a:rPr lang="en-US" altLang="en-US" sz="1000" dirty="0"/>
              <a:t>Speaking, breathing, learning, and reading;</a:t>
            </a:r>
          </a:p>
          <a:p>
            <a:pPr marL="0" lvl="1" indent="114300"/>
            <a:r>
              <a:rPr lang="en-US" altLang="en-US" sz="1000" dirty="0"/>
              <a:t>Concentrating, thinking, and communicating; </a:t>
            </a:r>
            <a:r>
              <a:rPr lang="en-US" altLang="en-US" sz="1000" i="1" dirty="0"/>
              <a:t>and</a:t>
            </a:r>
          </a:p>
          <a:p>
            <a:pPr marL="0" lvl="1" indent="114300"/>
            <a:r>
              <a:rPr lang="en-US" altLang="en-US" sz="1000" dirty="0"/>
              <a:t>Interacting with others and working.</a:t>
            </a:r>
          </a:p>
          <a:p>
            <a:r>
              <a:rPr lang="en-US" altLang="en-US" dirty="0"/>
              <a:t>If an individual’s physical or mental impairment substantially limits any one of these activities, the impairment is a covered disability.  The </a:t>
            </a:r>
            <a:r>
              <a:rPr lang="en-US" sz="1000" kern="1200" dirty="0">
                <a:solidFill>
                  <a:schemeClr val="tx1"/>
                </a:solidFill>
                <a:effectLst/>
                <a:latin typeface="Century Gothic" panose="020B0502020202020204" pitchFamily="34" charset="0"/>
                <a:ea typeface="+mn-ea"/>
                <a:cs typeface="+mn-cs"/>
              </a:rPr>
              <a:t>Americans with Disabilities Act Amendments Act of 2008, or </a:t>
            </a:r>
            <a:r>
              <a:rPr lang="en-US" altLang="en-US" dirty="0"/>
              <a:t>ADAAA, amendments and the regulations were intended to make the definition of disability broader.  As a result, more employees will have covered disabilities under the ADA, and employers will need to engage in the interactive process to see if a reasonable accommodation is available.  These concepts are discussed in detail later.</a:t>
            </a:r>
          </a:p>
        </p:txBody>
      </p:sp>
      <p:sp>
        <p:nvSpPr>
          <p:cNvPr id="44035" name="Slide Image Placeholder 6">
            <a:extLst>
              <a:ext uri="{FF2B5EF4-FFF2-40B4-BE49-F238E27FC236}">
                <a16:creationId xmlns:a16="http://schemas.microsoft.com/office/drawing/2014/main" xmlns="" id="{BF56E49D-6881-457E-813A-CE1CB1086CB6}"/>
              </a:ext>
            </a:extLst>
          </p:cNvPr>
          <p:cNvSpPr>
            <a:spLocks noGrp="1" noRot="1" noChangeAspect="1" noTextEdit="1"/>
          </p:cNvSpPr>
          <p:nvPr>
            <p:ph type="sldImg"/>
          </p:nvPr>
        </p:nvSpPr>
        <p:spPr>
          <a:ln/>
        </p:spPr>
      </p:sp>
      <p:sp>
        <p:nvSpPr>
          <p:cNvPr id="44036" name="Slide Number Placeholder 1">
            <a:extLst>
              <a:ext uri="{FF2B5EF4-FFF2-40B4-BE49-F238E27FC236}">
                <a16:creationId xmlns:a16="http://schemas.microsoft.com/office/drawing/2014/main" xmlns="" id="{E97049A2-ED2A-401F-8B55-8F615465AC2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5D4C92B9-73F5-499D-BB76-65488BB15FB2}" type="slidenum">
              <a:rPr lang="en-US" altLang="en-US" sz="1300" smtClean="0"/>
              <a:pPr/>
              <a:t>16</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FD4B2154-FCC2-4CE7-9FB9-B6E2080A8484}"/>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xmlns="" id="{201354A2-F676-481A-A86A-A9FFF60D2DFA}"/>
              </a:ext>
            </a:extLst>
          </p:cNvPr>
          <p:cNvSpPr>
            <a:spLocks noGrp="1"/>
          </p:cNvSpPr>
          <p:nvPr>
            <p:ph type="body" idx="1"/>
            <p:custDataLst>
              <p:tags r:id="rId1"/>
            </p:custDataLst>
          </p:nvPr>
        </p:nvSpPr>
        <p:spPr>
          <a:noFill/>
        </p:spPr>
        <p:txBody>
          <a:bodyPr/>
          <a:lstStyle/>
          <a:p>
            <a:r>
              <a:rPr lang="en-US" altLang="en-US" dirty="0"/>
              <a:t>Covered disability also applies to:</a:t>
            </a:r>
          </a:p>
          <a:p>
            <a:pPr marL="0" lvl="1" indent="114300"/>
            <a:r>
              <a:rPr lang="en-US" altLang="en-US" sz="1000" dirty="0"/>
              <a:t>The immune system, special sense organs, and skin;</a:t>
            </a:r>
          </a:p>
          <a:p>
            <a:pPr marL="0" lvl="1" indent="114300"/>
            <a:r>
              <a:rPr lang="en-US" altLang="en-US" sz="1000" dirty="0"/>
              <a:t>Normal cell growth;</a:t>
            </a:r>
          </a:p>
          <a:p>
            <a:pPr marL="0" lvl="1" indent="114300"/>
            <a:r>
              <a:rPr lang="en-US" altLang="en-US" sz="1000" dirty="0"/>
              <a:t>Digestive, neurological, and respiratory systems;</a:t>
            </a:r>
          </a:p>
          <a:p>
            <a:pPr marL="0" lvl="1" indent="114300"/>
            <a:r>
              <a:rPr lang="en-US" altLang="en-US" sz="1000" dirty="0"/>
              <a:t>Circulatory and cardiovascular systems;</a:t>
            </a:r>
          </a:p>
          <a:p>
            <a:pPr marL="0" lvl="1" indent="114300"/>
            <a:r>
              <a:rPr lang="en-US" altLang="en-US" sz="1000" dirty="0"/>
              <a:t>Endocrine, hemic, lymphatic, musculoskeletal, and reproductive functions; </a:t>
            </a:r>
            <a:r>
              <a:rPr lang="en-US" altLang="en-US" sz="1000" i="1" dirty="0"/>
              <a:t>and</a:t>
            </a:r>
          </a:p>
          <a:p>
            <a:pPr marL="0" lvl="1" indent="114300"/>
            <a:r>
              <a:rPr lang="en-US" altLang="en-US" sz="1000" dirty="0"/>
              <a:t>The operation of an individual organ within a body system (for example, kidney, heart, and liver).</a:t>
            </a:r>
          </a:p>
          <a:p>
            <a:r>
              <a:rPr lang="en-US" altLang="en-US" dirty="0"/>
              <a:t>By including these body functions, the ADA regulations significantly broaden the scope of a covered disability.  For example, an individual with diabetes is substantially limited in endocrine function and, therefore, has a protected disability under the ADA.</a:t>
            </a:r>
          </a:p>
        </p:txBody>
      </p:sp>
      <p:sp>
        <p:nvSpPr>
          <p:cNvPr id="46084" name="Slide Number Placeholder 1">
            <a:extLst>
              <a:ext uri="{FF2B5EF4-FFF2-40B4-BE49-F238E27FC236}">
                <a16:creationId xmlns:a16="http://schemas.microsoft.com/office/drawing/2014/main" xmlns="" id="{94A573A7-76A3-426A-A31A-246BC5E4FFD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D249E913-2107-4AA4-9256-8B786122FE3A}" type="slidenum">
              <a:rPr lang="en-US" altLang="en-US" sz="1300" smtClean="0"/>
              <a:pPr/>
              <a:t>17</a:t>
            </a:fld>
            <a:endParaRPr lang="en-US"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DE336ED8-859A-4008-A2C1-2950FBAC9EE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xmlns="" id="{C35E3E10-BACD-4468-B3DD-ECA45CC63337}"/>
              </a:ext>
            </a:extLst>
          </p:cNvPr>
          <p:cNvSpPr>
            <a:spLocks noGrp="1"/>
          </p:cNvSpPr>
          <p:nvPr>
            <p:ph type="body" idx="1"/>
            <p:custDataLst>
              <p:tags r:id="rId1"/>
            </p:custDataLst>
          </p:nvPr>
        </p:nvSpPr>
        <p:spPr>
          <a:noFill/>
        </p:spPr>
        <p:txBody>
          <a:bodyPr/>
          <a:lstStyle/>
          <a:p>
            <a:r>
              <a:rPr lang="en-US" altLang="en-US" dirty="0"/>
              <a:t>The ADA regulations say that the focus should be on how a major life activity is substantially limited and not on what outcomes an individual can achieve. Many more medical conditions will qualify as disabilities under the amended ADA and the ADA regulations.  For example, </a:t>
            </a:r>
          </a:p>
          <a:p>
            <a:pPr marL="0" lvl="1" indent="114300"/>
            <a:r>
              <a:rPr lang="en-US" altLang="en-US" sz="1000" dirty="0"/>
              <a:t>Blindness, </a:t>
            </a:r>
          </a:p>
          <a:p>
            <a:pPr marL="0" lvl="1" indent="114300"/>
            <a:r>
              <a:rPr lang="en-US" altLang="en-US" sz="1000" dirty="0"/>
              <a:t>An intellectual disability (formerly called mental retardation),</a:t>
            </a:r>
          </a:p>
          <a:p>
            <a:pPr marL="0" lvl="1" indent="114300"/>
            <a:r>
              <a:rPr lang="en-US" altLang="en-US" sz="1000" dirty="0"/>
              <a:t>Autism, </a:t>
            </a:r>
          </a:p>
          <a:p>
            <a:pPr marL="0" lvl="1" indent="114300"/>
            <a:r>
              <a:rPr lang="en-US" altLang="en-US" sz="1000" dirty="0"/>
              <a:t>Cancer, </a:t>
            </a:r>
          </a:p>
          <a:p>
            <a:pPr marL="0" lvl="1" indent="114300"/>
            <a:r>
              <a:rPr lang="en-US" altLang="en-US" sz="1000" dirty="0"/>
              <a:t>Diabetes, </a:t>
            </a:r>
          </a:p>
          <a:p>
            <a:pPr marL="0" lvl="1" indent="114300"/>
            <a:r>
              <a:rPr lang="en-US" altLang="en-US" sz="1000" dirty="0"/>
              <a:t>Epilepsy, </a:t>
            </a:r>
          </a:p>
          <a:p>
            <a:pPr marL="0" lvl="1" indent="114300"/>
            <a:r>
              <a:rPr lang="en-US" altLang="en-US" sz="1000" dirty="0"/>
              <a:t>HIV infection, </a:t>
            </a:r>
            <a:r>
              <a:rPr lang="en-US" altLang="en-US" sz="1000" i="1" dirty="0"/>
              <a:t>and</a:t>
            </a:r>
            <a:r>
              <a:rPr lang="en-US" altLang="en-US" sz="1000" dirty="0"/>
              <a:t> </a:t>
            </a:r>
          </a:p>
          <a:p>
            <a:pPr marL="0" lvl="1" indent="114300"/>
            <a:r>
              <a:rPr lang="en-US" altLang="en-US" sz="1000" dirty="0"/>
              <a:t>Post-traumatic stress disorder.</a:t>
            </a:r>
          </a:p>
          <a:p>
            <a:r>
              <a:rPr lang="en-US" altLang="en-US" dirty="0"/>
              <a:t>The focus will shift from whether an employee has a disability to whether discrimination took place.  For example: Did the employer engage in the interactive process?  Did it permissibly deny a reasonable accommodation?</a:t>
            </a:r>
          </a:p>
        </p:txBody>
      </p:sp>
      <p:sp>
        <p:nvSpPr>
          <p:cNvPr id="48132" name="Slide Number Placeholder 1">
            <a:extLst>
              <a:ext uri="{FF2B5EF4-FFF2-40B4-BE49-F238E27FC236}">
                <a16:creationId xmlns:a16="http://schemas.microsoft.com/office/drawing/2014/main" xmlns="" id="{58EC5025-B55D-4E01-8E08-7A48421C335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43D4B420-9428-4ACB-977E-AFC63D8A8A11}" type="slidenum">
              <a:rPr lang="en-US" altLang="en-US" sz="1300" smtClean="0"/>
              <a:pPr/>
              <a:t>18</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a:extLst>
              <a:ext uri="{FF2B5EF4-FFF2-40B4-BE49-F238E27FC236}">
                <a16:creationId xmlns:a16="http://schemas.microsoft.com/office/drawing/2014/main" xmlns="" id="{31D8BE4A-0258-4D80-A431-5A53BF4829EF}"/>
              </a:ext>
            </a:extLst>
          </p:cNvPr>
          <p:cNvSpPr>
            <a:spLocks noGrp="1"/>
          </p:cNvSpPr>
          <p:nvPr>
            <p:ph type="body" idx="1"/>
            <p:custDataLst>
              <p:tags r:id="rId1"/>
            </p:custDataLst>
          </p:nvPr>
        </p:nvSpPr>
        <p:spPr>
          <a:noFill/>
        </p:spPr>
        <p:txBody>
          <a:bodyPr/>
          <a:lstStyle/>
          <a:p>
            <a:r>
              <a:rPr lang="en-US" altLang="en-US" dirty="0"/>
              <a:t>An episodic condition or one that is in remission is a disability if the impairment would substantially limit a major life activity when active.</a:t>
            </a:r>
          </a:p>
          <a:p>
            <a:pPr marL="109538" lvl="1" indent="-109538"/>
            <a:r>
              <a:rPr lang="en-US" altLang="en-US" sz="1000" dirty="0"/>
              <a:t>Episodic conditions include epilepsy, asthma, multiple sclerosis, hypertension, diabetes, major depressive disorder, bipolar disorder, and schizophrenia. It doesn't matter if the periods during which an impairment is active and substantially limits a major life activity are brief or infrequent. For example, a person with post-traumatic stress disorder who experiences intermittent flashbacks to traumatic events is substantially limited in brain function and thinking.</a:t>
            </a:r>
          </a:p>
          <a:p>
            <a:pPr marL="0" lvl="1" indent="114300"/>
            <a:r>
              <a:rPr lang="en-US" altLang="en-US" sz="1000" dirty="0"/>
              <a:t>Conditions that go into remission, such as cancer, are also covered.</a:t>
            </a:r>
          </a:p>
        </p:txBody>
      </p:sp>
      <p:sp>
        <p:nvSpPr>
          <p:cNvPr id="50179" name="Slide Number Placeholder 1">
            <a:extLst>
              <a:ext uri="{FF2B5EF4-FFF2-40B4-BE49-F238E27FC236}">
                <a16:creationId xmlns:a16="http://schemas.microsoft.com/office/drawing/2014/main" xmlns="" id="{5EA35BD2-FCD6-43B3-8D97-0594EA38B43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F45DD7A8-F926-4944-8BF6-5A8DA167AF07}" type="slidenum">
              <a:rPr lang="en-US" altLang="en-US" sz="1300" smtClean="0"/>
              <a:pPr/>
              <a:t>19</a:t>
            </a:fld>
            <a:endParaRPr lang="en-US" altLang="en-US" sz="1300"/>
          </a:p>
        </p:txBody>
      </p:sp>
      <p:sp>
        <p:nvSpPr>
          <p:cNvPr id="50180" name="Slide Image Placeholder 4">
            <a:extLst>
              <a:ext uri="{FF2B5EF4-FFF2-40B4-BE49-F238E27FC236}">
                <a16:creationId xmlns:a16="http://schemas.microsoft.com/office/drawing/2014/main" xmlns="" id="{A041AC56-5003-4EE6-82AF-A98C4CA52595}"/>
              </a:ext>
            </a:extLst>
          </p:cNvPr>
          <p:cNvSpPr>
            <a:spLocks noGrp="1" noRot="1" noChangeAspect="1" noTextEdit="1"/>
          </p:cNvSpPr>
          <p:nvPr>
            <p:ph type="sldImg"/>
          </p:nvPr>
        </p:nvSpPr>
        <p:spPr>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This session is about the Americans with Disabilities Act, or ADA. </a:t>
            </a:r>
            <a:r>
              <a:rPr lang="en-US" altLang="en-US" dirty="0">
                <a:solidFill>
                  <a:srgbClr val="FF00FF"/>
                </a:solidFill>
              </a:rPr>
              <a:t/>
            </a:r>
            <a:br>
              <a:rPr lang="en-US" altLang="en-US" dirty="0">
                <a:solidFill>
                  <a:srgbClr val="FF00FF"/>
                </a:solidFill>
              </a:rPr>
            </a:br>
            <a:r>
              <a:rPr lang="en-US" altLang="en-US" dirty="0"/>
              <a:t>The ADA is the federal law that prohibits employment discrimination against individuals with disabilities. </a:t>
            </a:r>
          </a:p>
          <a:p>
            <a:pPr marL="109538" lvl="1" indent="-109538" eaLnBrk="1" hangingPunct="1"/>
            <a:r>
              <a:rPr lang="en-US" altLang="en-US" sz="1000" dirty="0"/>
              <a:t>One of the most important goals of this law is to give equal employment opportunities to qualified individuals with disabilities.</a:t>
            </a:r>
          </a:p>
          <a:p>
            <a:pPr marL="109538" lvl="1" indent="-109538" eaLnBrk="1" hangingPunct="1"/>
            <a:r>
              <a:rPr lang="en-US" altLang="en-US" sz="1000" dirty="0"/>
              <a:t>You play an important role in compliance with the ADA because you make many hiring, promotion, and job assignment decisions. Therefore, you need to understand the requirements of the ADA and how these rules affect our workplace.</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a:t>
            </a:fld>
            <a:endParaRPr lang="en-US" altLang="en-US"/>
          </a:p>
        </p:txBody>
      </p:sp>
    </p:spTree>
    <p:extLst>
      <p:ext uri="{BB962C8B-B14F-4D97-AF65-F5344CB8AC3E}">
        <p14:creationId xmlns:p14="http://schemas.microsoft.com/office/powerpoint/2010/main" val="1602346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Covered or not covered? The ADA covers some conditions and does not cover others. Here’s a quick exercise to help make you aware of just what is covered by the ADA.</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20</a:t>
            </a:fld>
            <a:endParaRPr lang="en-US" altLang="en-US"/>
          </a:p>
        </p:txBody>
      </p:sp>
    </p:spTree>
    <p:extLst>
      <p:ext uri="{BB962C8B-B14F-4D97-AF65-F5344CB8AC3E}">
        <p14:creationId xmlns:p14="http://schemas.microsoft.com/office/powerpoint/2010/main" val="718522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Century Gothic" panose="020B0502020202020204" pitchFamily="34" charset="0"/>
                <a:ea typeface="+mn-ea"/>
                <a:cs typeface="+mn-cs"/>
              </a:rPr>
              <a:t>Which of the following conditions do you think are covered under the ADA?</a:t>
            </a:r>
            <a:endParaRPr lang="en-US" sz="1000" b="1" kern="1200" dirty="0">
              <a:solidFill>
                <a:schemeClr val="tx1"/>
              </a:solidFill>
              <a:effectLst/>
              <a:latin typeface="Century Gothic" panose="020B0502020202020204" pitchFamily="34" charset="0"/>
              <a:ea typeface="+mn-ea"/>
              <a:cs typeface="+mn-cs"/>
            </a:endParaRPr>
          </a:p>
          <a:p>
            <a:pPr marL="0" lvl="1" indent="114300"/>
            <a:r>
              <a:rPr lang="en-US" sz="1000" kern="1200" dirty="0">
                <a:solidFill>
                  <a:schemeClr val="tx1"/>
                </a:solidFill>
                <a:effectLst/>
                <a:latin typeface="Century Gothic" panose="020B0502020202020204" pitchFamily="34" charset="0"/>
                <a:ea typeface="+mn-ea"/>
                <a:cs typeface="+mn-cs"/>
              </a:rPr>
              <a:t>HIV infection;</a:t>
            </a:r>
          </a:p>
          <a:p>
            <a:pPr marL="0" lvl="1" indent="114300"/>
            <a:r>
              <a:rPr lang="en-US" sz="1000" kern="1200" dirty="0">
                <a:solidFill>
                  <a:schemeClr val="tx1"/>
                </a:solidFill>
                <a:effectLst/>
                <a:latin typeface="Century Gothic" panose="020B0502020202020204" pitchFamily="34" charset="0"/>
                <a:ea typeface="+mn-ea"/>
                <a:cs typeface="+mn-cs"/>
              </a:rPr>
              <a:t>Nonchronic impairments, such as the common cold;</a:t>
            </a:r>
          </a:p>
          <a:p>
            <a:pPr marL="0" lvl="1" indent="114300"/>
            <a:r>
              <a:rPr lang="en-US" sz="1000" kern="1200" dirty="0">
                <a:solidFill>
                  <a:schemeClr val="tx1"/>
                </a:solidFill>
                <a:effectLst/>
                <a:latin typeface="Century Gothic" panose="020B0502020202020204" pitchFamily="34" charset="0"/>
                <a:ea typeface="+mn-ea"/>
                <a:cs typeface="+mn-cs"/>
              </a:rPr>
              <a:t>Epilepsy;</a:t>
            </a:r>
          </a:p>
          <a:p>
            <a:pPr marL="0" lvl="1" indent="114300"/>
            <a:r>
              <a:rPr lang="en-US" sz="1000" kern="1200" dirty="0">
                <a:solidFill>
                  <a:schemeClr val="tx1"/>
                </a:solidFill>
                <a:effectLst/>
                <a:latin typeface="Century Gothic" panose="020B0502020202020204" pitchFamily="34" charset="0"/>
                <a:ea typeface="+mn-ea"/>
                <a:cs typeface="+mn-cs"/>
              </a:rPr>
              <a:t>Learning disability;</a:t>
            </a:r>
          </a:p>
          <a:p>
            <a:pPr marL="0" lvl="1" indent="114300"/>
            <a:r>
              <a:rPr lang="en-US" sz="1000" kern="1200" dirty="0">
                <a:solidFill>
                  <a:schemeClr val="tx1"/>
                </a:solidFill>
                <a:effectLst/>
                <a:latin typeface="Century Gothic" panose="020B0502020202020204" pitchFamily="34" charset="0"/>
                <a:ea typeface="+mn-ea"/>
                <a:cs typeface="+mn-cs"/>
              </a:rPr>
              <a:t>Limited or no use of limbs;</a:t>
            </a:r>
          </a:p>
          <a:p>
            <a:pPr marL="0" lvl="1" indent="114300"/>
            <a:r>
              <a:rPr lang="en-US" sz="1000" kern="1200" dirty="0">
                <a:solidFill>
                  <a:schemeClr val="tx1"/>
                </a:solidFill>
                <a:effectLst/>
                <a:latin typeface="Century Gothic" panose="020B0502020202020204" pitchFamily="34" charset="0"/>
                <a:ea typeface="+mn-ea"/>
                <a:cs typeface="+mn-cs"/>
              </a:rPr>
              <a:t>Intellectual disabilities;</a:t>
            </a:r>
          </a:p>
          <a:p>
            <a:pPr marL="0" lvl="1" indent="114300"/>
            <a:r>
              <a:rPr lang="en-US" sz="1000" kern="1200" dirty="0">
                <a:solidFill>
                  <a:schemeClr val="tx1"/>
                </a:solidFill>
                <a:effectLst/>
                <a:latin typeface="Century Gothic" panose="020B0502020202020204" pitchFamily="34" charset="0"/>
                <a:ea typeface="+mn-ea"/>
                <a:cs typeface="+mn-cs"/>
              </a:rPr>
              <a:t>Paralysis; </a:t>
            </a:r>
          </a:p>
          <a:p>
            <a:pPr marL="0" lvl="1" indent="114300"/>
            <a:r>
              <a:rPr lang="en-US" sz="1000" kern="1200" dirty="0">
                <a:solidFill>
                  <a:schemeClr val="tx1"/>
                </a:solidFill>
                <a:effectLst/>
                <a:latin typeface="Century Gothic" panose="020B0502020202020204" pitchFamily="34" charset="0"/>
                <a:ea typeface="+mn-ea"/>
                <a:cs typeface="+mn-cs"/>
              </a:rPr>
              <a:t>Current users of illegal drugs; </a:t>
            </a:r>
            <a:r>
              <a:rPr lang="en-US" sz="1000" i="1" kern="1200" dirty="0">
                <a:solidFill>
                  <a:schemeClr val="tx1"/>
                </a:solidFill>
                <a:effectLst/>
                <a:latin typeface="Century Gothic" panose="020B0502020202020204" pitchFamily="34" charset="0"/>
                <a:ea typeface="+mn-ea"/>
                <a:cs typeface="+mn-cs"/>
              </a:rPr>
              <a:t>or</a:t>
            </a:r>
            <a:endParaRPr lang="en-US" sz="1000" kern="1200" dirty="0">
              <a:solidFill>
                <a:schemeClr val="tx1"/>
              </a:solidFill>
              <a:effectLst/>
              <a:latin typeface="Century Gothic" panose="020B0502020202020204" pitchFamily="34" charset="0"/>
              <a:ea typeface="+mn-ea"/>
              <a:cs typeface="+mn-cs"/>
            </a:endParaRPr>
          </a:p>
          <a:p>
            <a:pPr marL="0" lvl="1" indent="114300"/>
            <a:r>
              <a:rPr lang="en-US" sz="1000" kern="1200" dirty="0">
                <a:solidFill>
                  <a:schemeClr val="tx1"/>
                </a:solidFill>
                <a:effectLst/>
                <a:latin typeface="Century Gothic" panose="020B0502020202020204" pitchFamily="34" charset="0"/>
                <a:ea typeface="+mn-ea"/>
                <a:cs typeface="+mn-cs"/>
              </a:rPr>
              <a:t>Substantial hearing, vision, or speech impairment.</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21</a:t>
            </a:fld>
            <a:endParaRPr lang="en-US" altLang="en-US"/>
          </a:p>
        </p:txBody>
      </p:sp>
    </p:spTree>
    <p:extLst>
      <p:ext uri="{BB962C8B-B14F-4D97-AF65-F5344CB8AC3E}">
        <p14:creationId xmlns:p14="http://schemas.microsoft.com/office/powerpoint/2010/main" val="1754594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latin typeface="Century Gothic" panose="020B0502020202020204" pitchFamily="34" charset="0"/>
                <a:ea typeface="+mn-ea"/>
                <a:cs typeface="+mn-cs"/>
              </a:rPr>
              <a:t>Except for nonchronic impairments and illegal drug use, these conditions are all covered under the ADA.</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22</a:t>
            </a:fld>
            <a:endParaRPr lang="en-US" altLang="en-US"/>
          </a:p>
        </p:txBody>
      </p:sp>
    </p:spTree>
    <p:extLst>
      <p:ext uri="{BB962C8B-B14F-4D97-AF65-F5344CB8AC3E}">
        <p14:creationId xmlns:p14="http://schemas.microsoft.com/office/powerpoint/2010/main" val="125757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xmlns="" id="{95AECEF2-4A8F-43AA-9360-89A30C585DFF}"/>
              </a:ext>
            </a:extLst>
          </p:cNvPr>
          <p:cNvSpPr>
            <a:spLocks noGrp="1" noRot="1" noChangeAspect="1" noChangeArrowheads="1" noTextEdit="1"/>
          </p:cNvSpPr>
          <p:nvPr>
            <p:ph type="sldImg"/>
          </p:nvPr>
        </p:nvSpPr>
        <p:spPr>
          <a:ln/>
        </p:spPr>
      </p:sp>
      <p:sp>
        <p:nvSpPr>
          <p:cNvPr id="54275" name="Rectangle 5">
            <a:extLst>
              <a:ext uri="{FF2B5EF4-FFF2-40B4-BE49-F238E27FC236}">
                <a16:creationId xmlns:a16="http://schemas.microsoft.com/office/drawing/2014/main" xmlns="" id="{EAF50BAD-5BEF-4EFD-8FC5-550815885253}"/>
              </a:ext>
            </a:extLst>
          </p:cNvPr>
          <p:cNvSpPr>
            <a:spLocks noGrp="1" noChangeArrowheads="1"/>
          </p:cNvSpPr>
          <p:nvPr>
            <p:ph type="body" idx="1"/>
            <p:custDataLst>
              <p:tags r:id="rId1"/>
            </p:custDataLst>
          </p:nvPr>
        </p:nvSpPr>
        <p:spPr>
          <a:noFill/>
        </p:spPr>
        <p:txBody>
          <a:bodyPr/>
          <a:lstStyle/>
          <a:p>
            <a:pPr eaLnBrk="1" hangingPunct="1"/>
            <a:r>
              <a:rPr lang="en-US" altLang="en-US" dirty="0"/>
              <a:t>The ADA prohibits employers from considering the ameliorative (helpful) effects of “mitigating measures” when assessing a disability. Some examples are:</a:t>
            </a:r>
          </a:p>
          <a:p>
            <a:pPr marL="0" lvl="1" indent="114300" eaLnBrk="1" hangingPunct="1"/>
            <a:r>
              <a:rPr lang="en-US" altLang="en-US" sz="1000" dirty="0"/>
              <a:t>Hearing aids;</a:t>
            </a:r>
          </a:p>
          <a:p>
            <a:pPr marL="0" lvl="1" indent="114300" eaLnBrk="1" hangingPunct="1"/>
            <a:r>
              <a:rPr lang="en-US" altLang="en-US" sz="1000" dirty="0"/>
              <a:t>Medication;</a:t>
            </a:r>
          </a:p>
          <a:p>
            <a:pPr marL="0" lvl="1" indent="114300" eaLnBrk="1" hangingPunct="1"/>
            <a:r>
              <a:rPr lang="en-US" altLang="en-US" sz="1000" dirty="0"/>
              <a:t>Prosthetic devices, including limbs;</a:t>
            </a:r>
          </a:p>
          <a:p>
            <a:pPr marL="0" lvl="1" indent="114300" eaLnBrk="1" hangingPunct="1"/>
            <a:r>
              <a:rPr lang="en-US" altLang="en-US" sz="1000" dirty="0"/>
              <a:t>Mobility devices;</a:t>
            </a:r>
          </a:p>
          <a:p>
            <a:pPr marL="0" lvl="1" indent="114300" eaLnBrk="1" hangingPunct="1"/>
            <a:r>
              <a:rPr lang="en-US" altLang="en-US" sz="1000" dirty="0"/>
              <a:t>Reasonable accommodations; </a:t>
            </a:r>
            <a:r>
              <a:rPr lang="en-US" altLang="en-US" sz="1000" i="1" dirty="0"/>
              <a:t>and</a:t>
            </a:r>
          </a:p>
          <a:p>
            <a:pPr marL="0" lvl="1" indent="114300" eaLnBrk="1" hangingPunct="1"/>
            <a:r>
              <a:rPr lang="en-US" altLang="en-US" sz="1000" dirty="0"/>
              <a:t>Learned adaptive behaviors.</a:t>
            </a:r>
          </a:p>
          <a:p>
            <a:pPr eaLnBrk="1" hangingPunct="1"/>
            <a:r>
              <a:rPr lang="en-US" altLang="en-US" dirty="0"/>
              <a:t>For example, if an employee has diabetes and can control it with diet and exercise, the ADA says the employee should still be considered as an employee with a covered disability. The reasoning is that untreated diabetes substantially limits endocrine function.</a:t>
            </a:r>
          </a:p>
        </p:txBody>
      </p:sp>
      <p:sp>
        <p:nvSpPr>
          <p:cNvPr id="54276" name="Slide Number Placeholder 1">
            <a:extLst>
              <a:ext uri="{FF2B5EF4-FFF2-40B4-BE49-F238E27FC236}">
                <a16:creationId xmlns:a16="http://schemas.microsoft.com/office/drawing/2014/main" xmlns="" id="{60A64313-C53D-44E5-A39D-5B65676A3F1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1D8C5679-3C08-4E0B-9E1E-0696F525FF44}" type="slidenum">
              <a:rPr lang="en-US" altLang="en-US" sz="1300" smtClean="0"/>
              <a:pPr/>
              <a:t>23</a:t>
            </a:fld>
            <a:endParaRPr lang="en-US"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While some disabilities may be readily apparent, others may not. Here are some examples of disabilities that may not be immediately apparent.</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24</a:t>
            </a:fld>
            <a:endParaRPr lang="en-US" altLang="en-US"/>
          </a:p>
        </p:txBody>
      </p:sp>
    </p:spTree>
    <p:extLst>
      <p:ext uri="{BB962C8B-B14F-4D97-AF65-F5344CB8AC3E}">
        <p14:creationId xmlns:p14="http://schemas.microsoft.com/office/powerpoint/2010/main" val="1534900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altLang="en-US" sz="1000" dirty="0"/>
              <a:t>Mental disorders, such as depression, anxiety, bipolar disease, and paranoia.</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25</a:t>
            </a:fld>
            <a:endParaRPr lang="en-US" altLang="en-US"/>
          </a:p>
        </p:txBody>
      </p:sp>
    </p:spTree>
    <p:extLst>
      <p:ext uri="{BB962C8B-B14F-4D97-AF65-F5344CB8AC3E}">
        <p14:creationId xmlns:p14="http://schemas.microsoft.com/office/powerpoint/2010/main" val="2171360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altLang="en-US" sz="1000" dirty="0"/>
              <a:t>Epilepsy, which is a neurological disorder that is only apparent during attacks—at other times, the individual may appear without symptoms.</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26</a:t>
            </a:fld>
            <a:endParaRPr lang="en-US" altLang="en-US"/>
          </a:p>
        </p:txBody>
      </p:sp>
    </p:spTree>
    <p:extLst>
      <p:ext uri="{BB962C8B-B14F-4D97-AF65-F5344CB8AC3E}">
        <p14:creationId xmlns:p14="http://schemas.microsoft.com/office/powerpoint/2010/main" val="60219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altLang="en-US" sz="1000" dirty="0"/>
              <a:t>Recovery from alcoholism, which is also covered under the ADA—however, active use of alcohol and illegal drugs is not covered. A recovering alcoholic, while still struggling with the disease, may present no symptoms of disability.</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27</a:t>
            </a:fld>
            <a:endParaRPr lang="en-US" altLang="en-US"/>
          </a:p>
        </p:txBody>
      </p:sp>
    </p:spTree>
    <p:extLst>
      <p:ext uri="{BB962C8B-B14F-4D97-AF65-F5344CB8AC3E}">
        <p14:creationId xmlns:p14="http://schemas.microsoft.com/office/powerpoint/2010/main" val="3283918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altLang="en-US" sz="1000" dirty="0"/>
              <a:t>Learning disabilities, also covered, but they may not be apparent at first.</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28</a:t>
            </a:fld>
            <a:endParaRPr lang="en-US" altLang="en-US"/>
          </a:p>
        </p:txBody>
      </p:sp>
    </p:spTree>
    <p:extLst>
      <p:ext uri="{BB962C8B-B14F-4D97-AF65-F5344CB8AC3E}">
        <p14:creationId xmlns:p14="http://schemas.microsoft.com/office/powerpoint/2010/main" val="1465901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While some of these cases are covered under the ADA, not all are. These cases often involve testing by a healthcare professional to determine the extent of the problems and whether they substantially limit a major life activity.</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29</a:t>
            </a:fld>
            <a:endParaRPr lang="en-US" altLang="en-US"/>
          </a:p>
        </p:txBody>
      </p:sp>
    </p:spTree>
    <p:extLst>
      <p:ext uri="{BB962C8B-B14F-4D97-AF65-F5344CB8AC3E}">
        <p14:creationId xmlns:p14="http://schemas.microsoft.com/office/powerpoint/2010/main" val="211991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a:extLst>
              <a:ext uri="{FF2B5EF4-FFF2-40B4-BE49-F238E27FC236}">
                <a16:creationId xmlns:a16="http://schemas.microsoft.com/office/drawing/2014/main" xmlns="" id="{E00148E5-2E79-4843-9B31-048CCC3C1555}"/>
              </a:ext>
            </a:extLst>
          </p:cNvPr>
          <p:cNvSpPr>
            <a:spLocks noGrp="1" noRot="1" noChangeAspect="1" noChangeArrowheads="1" noTextEdit="1"/>
          </p:cNvSpPr>
          <p:nvPr>
            <p:ph type="sldImg"/>
          </p:nvPr>
        </p:nvSpPr>
        <p:spPr>
          <a:ln/>
        </p:spPr>
      </p:sp>
      <p:sp>
        <p:nvSpPr>
          <p:cNvPr id="33795" name="Rectangle 11">
            <a:extLst>
              <a:ext uri="{FF2B5EF4-FFF2-40B4-BE49-F238E27FC236}">
                <a16:creationId xmlns:a16="http://schemas.microsoft.com/office/drawing/2014/main" xmlns="" id="{2595A7CE-1EA7-4C8A-BC19-4912ADDFDA38}"/>
              </a:ext>
            </a:extLst>
          </p:cNvPr>
          <p:cNvSpPr>
            <a:spLocks noGrp="1" noChangeArrowheads="1"/>
          </p:cNvSpPr>
          <p:nvPr>
            <p:ph type="body" idx="1"/>
            <p:custDataLst>
              <p:tags r:id="rId1"/>
            </p:custDataLst>
          </p:nvPr>
        </p:nvSpPr>
        <p:spPr>
          <a:noFill/>
        </p:spPr>
        <p:txBody>
          <a:bodyPr/>
          <a:lstStyle/>
          <a:p>
            <a:pPr eaLnBrk="1" hangingPunct="1"/>
            <a:r>
              <a:rPr lang="en-US" altLang="en-US" dirty="0"/>
              <a:t>The objective of this session is to help you understand the requirements of the ADA. At the end of the session, you will be able to:</a:t>
            </a:r>
          </a:p>
          <a:p>
            <a:pPr marL="0" lvl="1" indent="114300" eaLnBrk="1" hangingPunct="1"/>
            <a:r>
              <a:rPr lang="en-US" altLang="en-US" sz="1000" dirty="0"/>
              <a:t>Identify the purpose of the ADA;</a:t>
            </a:r>
          </a:p>
          <a:p>
            <a:pPr marL="0" lvl="1" indent="114300" eaLnBrk="1" hangingPunct="1"/>
            <a:r>
              <a:rPr lang="en-US" altLang="en-US" sz="1000" dirty="0"/>
              <a:t>Define “disability” correctly;</a:t>
            </a:r>
          </a:p>
          <a:p>
            <a:pPr marL="0" lvl="1" indent="114300" eaLnBrk="1" hangingPunct="1"/>
            <a:r>
              <a:rPr lang="en-US" altLang="en-US" sz="1000" dirty="0"/>
              <a:t>Make reasonable accommodations;</a:t>
            </a:r>
          </a:p>
          <a:p>
            <a:pPr marL="0" lvl="1" indent="114300" eaLnBrk="1" hangingPunct="1"/>
            <a:r>
              <a:rPr lang="en-US" altLang="en-US" sz="1000" dirty="0"/>
              <a:t>Handle job interviews and </a:t>
            </a:r>
            <a:r>
              <a:rPr lang="en-US" altLang="en-US" sz="1000" dirty="0" err="1"/>
              <a:t>postoffer</a:t>
            </a:r>
            <a:r>
              <a:rPr lang="en-US" altLang="en-US" sz="1000" dirty="0"/>
              <a:t> discussions properly;</a:t>
            </a:r>
          </a:p>
          <a:p>
            <a:pPr marL="0" lvl="1" indent="114300" eaLnBrk="1" hangingPunct="1"/>
            <a:r>
              <a:rPr lang="en-US" altLang="en-US" sz="1000" dirty="0"/>
              <a:t>Deal appropriately with leaves of absence and reinstatement; </a:t>
            </a:r>
            <a:r>
              <a:rPr lang="en-US" altLang="en-US" sz="1000" i="1" dirty="0"/>
              <a:t>and</a:t>
            </a:r>
          </a:p>
          <a:p>
            <a:pPr marL="0" lvl="1" indent="114300" eaLnBrk="1" hangingPunct="1"/>
            <a:r>
              <a:rPr lang="en-US" altLang="en-US" sz="1000" dirty="0"/>
              <a:t>Avoid discrimination based on disability.</a:t>
            </a:r>
          </a:p>
        </p:txBody>
      </p:sp>
      <p:sp>
        <p:nvSpPr>
          <p:cNvPr id="33796" name="Slide Number Placeholder 1">
            <a:extLst>
              <a:ext uri="{FF2B5EF4-FFF2-40B4-BE49-F238E27FC236}">
                <a16:creationId xmlns:a16="http://schemas.microsoft.com/office/drawing/2014/main" xmlns="" id="{6497BB5C-908B-4FC3-A2CB-17D2876043B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91FEDB2B-47AB-4E40-A19B-BDAFA7988A73}" type="slidenum">
              <a:rPr lang="en-US" altLang="en-US" sz="1300" smtClean="0"/>
              <a:pPr/>
              <a:t>3</a:t>
            </a:fld>
            <a:endParaRPr lang="en-US"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a:extLst>
              <a:ext uri="{FF2B5EF4-FFF2-40B4-BE49-F238E27FC236}">
                <a16:creationId xmlns:a16="http://schemas.microsoft.com/office/drawing/2014/main" xmlns="" id="{D76D31B0-9B22-4967-8A37-0FCAD62AAC38}"/>
              </a:ext>
            </a:extLst>
          </p:cNvPr>
          <p:cNvSpPr>
            <a:spLocks noGrp="1" noChangeArrowheads="1"/>
          </p:cNvSpPr>
          <p:nvPr>
            <p:ph type="body" idx="1"/>
            <p:custDataLst>
              <p:tags r:id="rId1"/>
            </p:custDataLst>
          </p:nvPr>
        </p:nvSpPr>
        <p:spPr>
          <a:xfrm>
            <a:off x="1219200" y="4479925"/>
            <a:ext cx="5340350" cy="4938713"/>
          </a:xfrm>
          <a:noFill/>
        </p:spPr>
        <p:txBody>
          <a:bodyPr/>
          <a:lstStyle/>
          <a:p>
            <a:r>
              <a:rPr lang="en-US" altLang="en-US" dirty="0"/>
              <a:t>As a supervisor, the best way to handle situations in which you suspect a disorder may be present is to focus on all employees’ abilities rather than on disabilities.</a:t>
            </a:r>
          </a:p>
          <a:p>
            <a:r>
              <a:rPr lang="en-US" altLang="en-US" dirty="0"/>
              <a:t>If an employee comes to you with a disability that is not obvious, you should consult with Human Resources, or HR, to see if medical documentation is needed.</a:t>
            </a:r>
          </a:p>
        </p:txBody>
      </p:sp>
      <p:sp>
        <p:nvSpPr>
          <p:cNvPr id="56323" name="Slide Number Placeholder 1">
            <a:extLst>
              <a:ext uri="{FF2B5EF4-FFF2-40B4-BE49-F238E27FC236}">
                <a16:creationId xmlns:a16="http://schemas.microsoft.com/office/drawing/2014/main" xmlns="" id="{E001A854-3A1E-4926-A882-5726908615D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3A998C96-61D3-4006-A601-388B989E17B1}" type="slidenum">
              <a:rPr lang="en-US" altLang="en-US" sz="1300" smtClean="0"/>
              <a:pPr/>
              <a:t>30</a:t>
            </a:fld>
            <a:endParaRPr lang="en-US" altLang="en-US" sz="1300"/>
          </a:p>
        </p:txBody>
      </p:sp>
      <p:sp>
        <p:nvSpPr>
          <p:cNvPr id="56324" name="Slide Image Placeholder 4">
            <a:extLst>
              <a:ext uri="{FF2B5EF4-FFF2-40B4-BE49-F238E27FC236}">
                <a16:creationId xmlns:a16="http://schemas.microsoft.com/office/drawing/2014/main" xmlns="" id="{E25DC8FC-48C9-46CF-8754-CB26F1193135}"/>
              </a:ext>
            </a:extLst>
          </p:cNvPr>
          <p:cNvSpPr>
            <a:spLocks noGrp="1" noRot="1" noChangeAspect="1" noTextEdit="1"/>
          </p:cNvSpPr>
          <p:nvPr>
            <p:ph type="sldImg"/>
          </p:nvPr>
        </p:nvSpPr>
        <p:spPr>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Now it’s time for a quick quiz to see how you are understanding the ADA. </a:t>
            </a:r>
            <a:endParaRPr lang="en-US" sz="1000" b="1" kern="1200" dirty="0">
              <a:solidFill>
                <a:schemeClr val="tx1"/>
              </a:solidFill>
              <a:effectLst/>
              <a:latin typeface="Century Gothic" panose="020B0502020202020204" pitchFamily="34" charset="0"/>
              <a:ea typeface="+mn-ea"/>
              <a:cs typeface="+mn-cs"/>
            </a:endParaRPr>
          </a:p>
          <a:p>
            <a:pPr eaLnBrk="0" hangingPunct="0"/>
            <a:r>
              <a:rPr lang="en-US" sz="1000" kern="1200" dirty="0">
                <a:solidFill>
                  <a:schemeClr val="tx1"/>
                </a:solidFill>
                <a:effectLst/>
                <a:latin typeface="Century Gothic" panose="020B0502020202020204" pitchFamily="34" charset="0"/>
                <a:ea typeface="+mn-ea"/>
                <a:cs typeface="+mn-cs"/>
              </a:rPr>
              <a:t>Select the best choice to complete each statement. </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31</a:t>
            </a:fld>
            <a:endParaRPr lang="en-US" altLang="en-US"/>
          </a:p>
        </p:txBody>
      </p:sp>
    </p:spTree>
    <p:extLst>
      <p:ext uri="{BB962C8B-B14F-4D97-AF65-F5344CB8AC3E}">
        <p14:creationId xmlns:p14="http://schemas.microsoft.com/office/powerpoint/2010/main" val="31268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b="0" i="0" kern="1200" dirty="0">
                <a:solidFill>
                  <a:schemeClr val="tx1"/>
                </a:solidFill>
                <a:effectLst/>
                <a:latin typeface="Century Gothic" panose="020B0502020202020204" pitchFamily="34" charset="0"/>
                <a:ea typeface="+mn-ea"/>
                <a:cs typeface="+mn-cs"/>
              </a:rPr>
              <a:t>The ADA strives to provide those with disabilities equal employment-related opportunities, preferential treatment, or larger 401(k)s).</a:t>
            </a:r>
            <a:endParaRPr lang="en-US" b="0" i="0"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32</a:t>
            </a:fld>
            <a:endParaRPr lang="en-US" altLang="en-US"/>
          </a:p>
        </p:txBody>
      </p:sp>
    </p:spTree>
    <p:extLst>
      <p:ext uri="{BB962C8B-B14F-4D97-AF65-F5344CB8AC3E}">
        <p14:creationId xmlns:p14="http://schemas.microsoft.com/office/powerpoint/2010/main" val="3418964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equal employment-related opportunities.</a:t>
            </a:r>
          </a:p>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Under the ADA, you are required to provide those with disabilities an equal opportunity to benefit from the full range of employment-related opportunities that are available to others.</a:t>
            </a:r>
            <a:endParaRPr lang="en-US" sz="105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33</a:t>
            </a:fld>
            <a:endParaRPr lang="en-US" altLang="en-US"/>
          </a:p>
        </p:txBody>
      </p:sp>
    </p:spTree>
    <p:extLst>
      <p:ext uri="{BB962C8B-B14F-4D97-AF65-F5344CB8AC3E}">
        <p14:creationId xmlns:p14="http://schemas.microsoft.com/office/powerpoint/2010/main" val="1371756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kern="1200" dirty="0">
                <a:solidFill>
                  <a:schemeClr val="tx1"/>
                </a:solidFill>
                <a:effectLst/>
                <a:latin typeface="Century Gothic" panose="020B0502020202020204" pitchFamily="34" charset="0"/>
                <a:ea typeface="+mn-ea"/>
                <a:cs typeface="+mn-cs"/>
              </a:rPr>
              <a:t>Disabilities can be</a:t>
            </a:r>
            <a:r>
              <a:rPr lang="en-US" sz="1000" u="none" kern="1200" dirty="0">
                <a:solidFill>
                  <a:srgbClr val="FF00FF"/>
                </a:solidFill>
                <a:effectLst/>
                <a:latin typeface="Century Gothic" panose="020B0502020202020204" pitchFamily="34" charset="0"/>
                <a:ea typeface="+mn-ea"/>
                <a:cs typeface="+mn-cs"/>
              </a:rPr>
              <a:t> </a:t>
            </a:r>
            <a:r>
              <a:rPr lang="en-US" sz="1000" i="0" kern="1200" dirty="0">
                <a:solidFill>
                  <a:schemeClr val="tx1"/>
                </a:solidFill>
                <a:effectLst/>
                <a:latin typeface="Century Gothic" panose="020B0502020202020204" pitchFamily="34" charset="0"/>
                <a:ea typeface="+mn-ea"/>
                <a:cs typeface="+mn-cs"/>
              </a:rPr>
              <a:t>obvious or not so obvious, permanent or temporary, or </a:t>
            </a:r>
            <a:r>
              <a:rPr lang="en-US" sz="1000" b="0" i="0" kern="1200" dirty="0">
                <a:solidFill>
                  <a:schemeClr val="tx1"/>
                </a:solidFill>
                <a:effectLst/>
                <a:latin typeface="Century Gothic" panose="020B0502020202020204" pitchFamily="34" charset="0"/>
                <a:ea typeface="+mn-ea"/>
                <a:cs typeface="+mn-cs"/>
              </a:rPr>
              <a:t>both of these</a:t>
            </a:r>
            <a:r>
              <a:rPr lang="en-US" sz="1000" kern="1200" dirty="0">
                <a:solidFill>
                  <a:schemeClr val="tx1"/>
                </a:solidFill>
                <a:effectLst/>
                <a:latin typeface="Century Gothic" panose="020B0502020202020204" pitchFamily="34" charset="0"/>
                <a:ea typeface="+mn-ea"/>
                <a:cs typeface="+mn-cs"/>
              </a:rPr>
              <a:t>.</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34</a:t>
            </a:fld>
            <a:endParaRPr lang="en-US" altLang="en-US"/>
          </a:p>
        </p:txBody>
      </p:sp>
    </p:spTree>
    <p:extLst>
      <p:ext uri="{BB962C8B-B14F-4D97-AF65-F5344CB8AC3E}">
        <p14:creationId xmlns:p14="http://schemas.microsoft.com/office/powerpoint/2010/main" val="3314446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both of these.</a:t>
            </a:r>
          </a:p>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Disabilities can be permanent or temporary and obvious—such as someone who needs a wheelchair—or not so obvious—like some forms of mental illness.</a:t>
            </a:r>
            <a:endParaRPr lang="en-US" sz="105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35</a:t>
            </a:fld>
            <a:endParaRPr lang="en-US" altLang="en-US"/>
          </a:p>
        </p:txBody>
      </p:sp>
    </p:spTree>
    <p:extLst>
      <p:ext uri="{BB962C8B-B14F-4D97-AF65-F5344CB8AC3E}">
        <p14:creationId xmlns:p14="http://schemas.microsoft.com/office/powerpoint/2010/main" val="1637514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b="0" i="0" kern="1200" dirty="0">
                <a:solidFill>
                  <a:schemeClr val="tx1"/>
                </a:solidFill>
                <a:effectLst/>
                <a:latin typeface="Century Gothic" panose="020B0502020202020204" pitchFamily="34" charset="0"/>
                <a:ea typeface="+mn-ea"/>
                <a:cs typeface="+mn-cs"/>
              </a:rPr>
              <a:t>A condition that qualifies as a disability is the common cold, a vision issue not corrected by prescription glasses, or kleptomania.</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36</a:t>
            </a:fld>
            <a:endParaRPr lang="en-US" altLang="en-US"/>
          </a:p>
        </p:txBody>
      </p:sp>
    </p:spTree>
    <p:extLst>
      <p:ext uri="{BB962C8B-B14F-4D97-AF65-F5344CB8AC3E}">
        <p14:creationId xmlns:p14="http://schemas.microsoft.com/office/powerpoint/2010/main" val="840042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a vision issue not corrected by prescription glasses.</a:t>
            </a:r>
          </a:p>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A vision issue that cannot be corrected by prescription glasses is qualified as a disability. Conditions such as common colds, vision issues that </a:t>
            </a:r>
            <a:r>
              <a:rPr lang="en-US" sz="1000" i="1" kern="1200" dirty="0">
                <a:solidFill>
                  <a:schemeClr val="tx1"/>
                </a:solidFill>
                <a:effectLst/>
                <a:latin typeface="Century Gothic" panose="020B0502020202020204" pitchFamily="34" charset="0"/>
                <a:ea typeface="+mn-ea"/>
                <a:cs typeface="+mn-cs"/>
              </a:rPr>
              <a:t>can </a:t>
            </a:r>
            <a:r>
              <a:rPr lang="en-US" sz="1000" kern="1200" dirty="0">
                <a:solidFill>
                  <a:schemeClr val="tx1"/>
                </a:solidFill>
                <a:effectLst/>
                <a:latin typeface="Century Gothic" panose="020B0502020202020204" pitchFamily="34" charset="0"/>
                <a:ea typeface="+mn-ea"/>
                <a:cs typeface="+mn-cs"/>
              </a:rPr>
              <a:t>be corrected with prescription glasses, and current illegal drug use are NOT considered disabilities. Some addictions, such as gambling or kleptomania, are not disabilities; however, alcoholism is a disability under the ADA.</a:t>
            </a:r>
            <a:endParaRPr lang="en-US" sz="1050" kern="1200" dirty="0">
              <a:solidFill>
                <a:schemeClr val="tx1"/>
              </a:solidFill>
              <a:effectLst/>
              <a:latin typeface="Century Gothic" panose="020B0502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37</a:t>
            </a:fld>
            <a:endParaRPr lang="en-US" altLang="en-US"/>
          </a:p>
        </p:txBody>
      </p:sp>
    </p:spTree>
    <p:extLst>
      <p:ext uri="{BB962C8B-B14F-4D97-AF65-F5344CB8AC3E}">
        <p14:creationId xmlns:p14="http://schemas.microsoft.com/office/powerpoint/2010/main" val="4012398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pPr>
            <a:r>
              <a:rPr lang="en-US" sz="1000" dirty="0">
                <a:latin typeface="Century Gothic" panose="020B0502020202020204" pitchFamily="34" charset="0"/>
              </a:rPr>
              <a:t>If you think you need to review anything, we will do that now. If you’re ready, we’ll continue.</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38</a:t>
            </a:fld>
            <a:endParaRPr lang="en-US" altLang="en-US"/>
          </a:p>
        </p:txBody>
      </p:sp>
    </p:spTree>
    <p:extLst>
      <p:ext uri="{BB962C8B-B14F-4D97-AF65-F5344CB8AC3E}">
        <p14:creationId xmlns:p14="http://schemas.microsoft.com/office/powerpoint/2010/main" val="49094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xmlns="" id="{89122D47-08F3-4217-B9AC-E0D8F64C1F2D}"/>
              </a:ext>
            </a:extLst>
          </p:cNvPr>
          <p:cNvSpPr>
            <a:spLocks noGrp="1" noChangeArrowheads="1"/>
          </p:cNvSpPr>
          <p:nvPr>
            <p:ph type="body" idx="1"/>
            <p:custDataLst>
              <p:tags r:id="rId1"/>
            </p:custDataLst>
          </p:nvPr>
        </p:nvSpPr>
        <p:spPr>
          <a:xfrm>
            <a:off x="1219200" y="4479925"/>
            <a:ext cx="5195888" cy="4586288"/>
          </a:xfrm>
          <a:noFill/>
        </p:spPr>
        <p:txBody>
          <a:bodyPr/>
          <a:lstStyle/>
          <a:p>
            <a:r>
              <a:rPr lang="en-US" altLang="en-US" dirty="0"/>
              <a:t>The ADA treats different kinds of addictions differently. For example:</a:t>
            </a:r>
          </a:p>
          <a:p>
            <a:pPr marL="0" lvl="1" indent="114300"/>
            <a:r>
              <a:rPr lang="en-US" altLang="en-US" sz="1000" dirty="0"/>
              <a:t>Individuals who have an alcohol abuse problem are protected by the ADA as long as they can perform their job duties safely and effectively. The ADA allows you to hold an employee with alcoholism to the same qualifications and job performance standards as other employees.</a:t>
            </a:r>
          </a:p>
          <a:p>
            <a:pPr marL="0" lvl="1" indent="114300"/>
            <a:r>
              <a:rPr lang="en-US" altLang="en-US" sz="1000" dirty="0"/>
              <a:t>An individual who is currently using illegal drugs, however, is </a:t>
            </a:r>
            <a:r>
              <a:rPr lang="en-US" altLang="en-US" sz="1000" u="sng" dirty="0"/>
              <a:t>not</a:t>
            </a:r>
            <a:r>
              <a:rPr lang="en-US" altLang="en-US" sz="1000" dirty="0"/>
              <a:t> protected by the ADA and may be denied employment or fired based on such use. An individual who has had a drug problem in the past, but is no longer using drugs illegally, is protected.</a:t>
            </a:r>
          </a:p>
          <a:p>
            <a:pPr marL="0" lvl="1" indent="114300"/>
            <a:r>
              <a:rPr lang="en-US" altLang="en-US" sz="1000" dirty="0"/>
              <a:t>A test for the illegal use of drugs is not considered a medical examination under the ADA, so it is not prohibited. The ADA does not prevent us from testing applicants or employees for current illegal drug use or from making employment decisions based on those results. </a:t>
            </a:r>
          </a:p>
          <a:p>
            <a:pPr marL="0" lvl="1" indent="114300"/>
            <a:r>
              <a:rPr lang="en-US" altLang="en-US" sz="1000" dirty="0"/>
              <a:t>Other addictions, such as gambling, kleptomania, and pyromania, are </a:t>
            </a:r>
            <a:r>
              <a:rPr lang="en-US" altLang="en-US" sz="1000" u="sng" dirty="0"/>
              <a:t>not</a:t>
            </a:r>
            <a:r>
              <a:rPr lang="en-US" altLang="en-US" sz="1000" dirty="0"/>
              <a:t> covered.</a:t>
            </a:r>
          </a:p>
          <a:p>
            <a:r>
              <a:rPr lang="en-US" altLang="en-US" dirty="0"/>
              <a:t>Make sure you know our policy on drug testing, as well as what employee assistance programs we provide for substance abuse problems.</a:t>
            </a:r>
          </a:p>
        </p:txBody>
      </p:sp>
      <p:sp>
        <p:nvSpPr>
          <p:cNvPr id="58371" name="Slide Number Placeholder 1">
            <a:extLst>
              <a:ext uri="{FF2B5EF4-FFF2-40B4-BE49-F238E27FC236}">
                <a16:creationId xmlns:a16="http://schemas.microsoft.com/office/drawing/2014/main" xmlns="" id="{65156464-3AC4-48C9-9EF2-AA48266C412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C2142BF6-9479-48B3-A1EE-E50EE01DBDF0}" type="slidenum">
              <a:rPr lang="en-US" altLang="en-US" sz="1300" smtClean="0"/>
              <a:pPr/>
              <a:t>39</a:t>
            </a:fld>
            <a:endParaRPr lang="en-US" altLang="en-US" sz="1300"/>
          </a:p>
        </p:txBody>
      </p:sp>
      <p:sp>
        <p:nvSpPr>
          <p:cNvPr id="58372" name="Slide Image Placeholder 4">
            <a:extLst>
              <a:ext uri="{FF2B5EF4-FFF2-40B4-BE49-F238E27FC236}">
                <a16:creationId xmlns:a16="http://schemas.microsoft.com/office/drawing/2014/main" xmlns="" id="{D57130BC-A836-4E95-85D5-6461992F6641}"/>
              </a:ext>
            </a:extLst>
          </p:cNvPr>
          <p:cNvSpPr>
            <a:spLocks noGrp="1" noRot="1" noChangeAspect="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Before we begin this session, let’s see how much you already know about the ADA. </a:t>
            </a:r>
          </a:p>
          <a:p>
            <a:r>
              <a:rPr lang="en-US" altLang="en-US" dirty="0"/>
              <a:t>Decide whether each of these statements is </a:t>
            </a:r>
            <a:r>
              <a:rPr lang="en-US" altLang="en-US" b="1" dirty="0"/>
              <a:t>True </a:t>
            </a:r>
            <a:r>
              <a:rPr lang="en-US" altLang="en-US" i="1" dirty="0"/>
              <a:t>or</a:t>
            </a:r>
            <a:r>
              <a:rPr lang="en-US" altLang="en-US" dirty="0"/>
              <a:t> </a:t>
            </a:r>
            <a:r>
              <a:rPr lang="en-US" altLang="en-US" b="1" dirty="0"/>
              <a:t>False.</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a:t>
            </a:fld>
            <a:endParaRPr lang="en-US" altLang="en-US"/>
          </a:p>
        </p:txBody>
      </p:sp>
    </p:spTree>
    <p:extLst>
      <p:ext uri="{BB962C8B-B14F-4D97-AF65-F5344CB8AC3E}">
        <p14:creationId xmlns:p14="http://schemas.microsoft.com/office/powerpoint/2010/main" val="2459622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3">
            <a:extLst>
              <a:ext uri="{FF2B5EF4-FFF2-40B4-BE49-F238E27FC236}">
                <a16:creationId xmlns:a16="http://schemas.microsoft.com/office/drawing/2014/main" xmlns="" id="{FB111EC3-F4DC-4CAF-AEE7-F26F7C2610CF}"/>
              </a:ext>
            </a:extLst>
          </p:cNvPr>
          <p:cNvSpPr>
            <a:spLocks noGrp="1" noChangeArrowheads="1"/>
          </p:cNvSpPr>
          <p:nvPr>
            <p:ph type="body" idx="1"/>
            <p:custDataLst>
              <p:tags r:id="rId1"/>
            </p:custDataLst>
          </p:nvPr>
        </p:nvSpPr>
        <p:spPr>
          <a:noFill/>
        </p:spPr>
        <p:txBody>
          <a:bodyPr/>
          <a:lstStyle/>
          <a:p>
            <a:r>
              <a:rPr lang="en-US" altLang="en-US" dirty="0"/>
              <a:t>Now that we’ve discussed the ADA’s history, text, and definitions, let’s look at the basic obligations it requires of us.</a:t>
            </a:r>
          </a:p>
          <a:p>
            <a:pPr marL="109538" lvl="1" indent="-109538"/>
            <a:r>
              <a:rPr lang="en-US" altLang="en-US" sz="1000" dirty="0"/>
              <a:t>First of all, the ADA prohibits discrimination against an applicant or employee based on disabilities when the individual can perform the essential functions of the job. The discrimination prohibition covers personnel practices, including recruitment, hiring, rates of pay, upgrading, and selection for training.</a:t>
            </a:r>
          </a:p>
          <a:p>
            <a:pPr marL="109538" lvl="1" indent="-109538"/>
            <a:r>
              <a:rPr lang="en-US" altLang="en-US" sz="1000" dirty="0"/>
              <a:t>Furthermore, we are required to make reasonable accommodations for physical or mental limitations of an employee with a disability unless doing so would impose an undue hardship on our business. We’ll cover reasonable accommodation in greater detail on the next slide. You can obtain government-sponsored accommodation assistance through the Job Accommodation Network, or JAN. JAN provides free, confidential advice and can be reached at 800-ADA-WORK or its website at www.jan.wvu.edu.</a:t>
            </a:r>
          </a:p>
          <a:p>
            <a:pPr marL="109538" lvl="1" indent="-109538"/>
            <a:r>
              <a:rPr lang="en-US" altLang="en-US" sz="1000" dirty="0"/>
              <a:t>Finally, the ADA does not interfere with our right to hire the best qualified applicants, nor does the ADA impose any affirmative action obligations to hire individuals with disabilities. </a:t>
            </a:r>
          </a:p>
        </p:txBody>
      </p:sp>
      <p:sp>
        <p:nvSpPr>
          <p:cNvPr id="60419" name="Slide Number Placeholder 1">
            <a:extLst>
              <a:ext uri="{FF2B5EF4-FFF2-40B4-BE49-F238E27FC236}">
                <a16:creationId xmlns:a16="http://schemas.microsoft.com/office/drawing/2014/main" xmlns="" id="{8C06F459-606C-4BAF-82BA-E134BCE6095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1AD00AD6-83A4-42CA-865C-A8C0CD2F462E}" type="slidenum">
              <a:rPr lang="en-US" altLang="en-US" sz="1300" smtClean="0"/>
              <a:pPr/>
              <a:t>40</a:t>
            </a:fld>
            <a:endParaRPr lang="en-US" altLang="en-US" sz="1300"/>
          </a:p>
        </p:txBody>
      </p:sp>
      <p:sp>
        <p:nvSpPr>
          <p:cNvPr id="60420" name="Slide Image Placeholder 4">
            <a:extLst>
              <a:ext uri="{FF2B5EF4-FFF2-40B4-BE49-F238E27FC236}">
                <a16:creationId xmlns:a16="http://schemas.microsoft.com/office/drawing/2014/main" xmlns="" id="{184AB6D1-24A8-4E57-8394-A7AE4FF933FC}"/>
              </a:ext>
            </a:extLst>
          </p:cNvPr>
          <p:cNvSpPr>
            <a:spLocks noGrp="1" noRot="1" noChangeAspect="1" noTextEdit="1"/>
          </p:cNvSpPr>
          <p:nvPr>
            <p:ph type="sldImg"/>
          </p:nvPr>
        </p:nvSpPr>
        <p:spPr>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One of the central goals of the ADA is to provide equal employment opportunities to qualified individuals with disabilities—which sometimes means making reasonable accommodations to protect the rights of those with disabilities in all aspects of employment.</a:t>
            </a:r>
          </a:p>
          <a:p>
            <a:pPr eaLnBrk="0" hangingPunct="0"/>
            <a:r>
              <a:rPr lang="en-US" sz="1000" kern="1200" dirty="0">
                <a:solidFill>
                  <a:schemeClr val="tx1"/>
                </a:solidFill>
                <a:effectLst/>
                <a:latin typeface="Century Gothic" panose="020B0502020202020204" pitchFamily="34" charset="0"/>
                <a:ea typeface="+mn-ea"/>
                <a:cs typeface="+mn-cs"/>
              </a:rPr>
              <a:t>Reasonable accommodation includes any change that enables an employee with a disability to apply for a job, perform the essential functions of a job, or enjoy the benefits and privileges of employment—as long as these changes don’t create an “undue hardship” for the employer. </a:t>
            </a:r>
          </a:p>
          <a:p>
            <a:pPr eaLnBrk="0" hangingPunct="0"/>
            <a:r>
              <a:rPr lang="en-US" sz="1000" kern="1200" dirty="0">
                <a:solidFill>
                  <a:schemeClr val="tx1"/>
                </a:solidFill>
                <a:effectLst/>
                <a:latin typeface="Century Gothic" panose="020B0502020202020204" pitchFamily="34" charset="0"/>
                <a:ea typeface="+mn-ea"/>
                <a:cs typeface="+mn-cs"/>
              </a:rPr>
              <a:t>Reasonable accommodations include: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41</a:t>
            </a:fld>
            <a:endParaRPr lang="en-US" altLang="en-US"/>
          </a:p>
        </p:txBody>
      </p:sp>
    </p:spTree>
    <p:extLst>
      <p:ext uri="{BB962C8B-B14F-4D97-AF65-F5344CB8AC3E}">
        <p14:creationId xmlns:p14="http://schemas.microsoft.com/office/powerpoint/2010/main" val="664095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a:solidFill>
                  <a:schemeClr val="tx1"/>
                </a:solidFill>
                <a:effectLst/>
                <a:latin typeface="Century Gothic" panose="020B0502020202020204" pitchFamily="34" charset="0"/>
                <a:ea typeface="+mn-ea"/>
                <a:cs typeface="+mn-cs"/>
              </a:rPr>
              <a:t>Reassignment to an existing light-duty position or temporary removal of marginal (heavy-duty) job functions may be a form of reasonable accommodation for current or returning employees. You may also require an employee with a disability to take on other functions that he or she can perform. But since the ADA does not require you to reallocate essential job functions, you are not required to create light-duty positions that do not include the essential functions of the job.</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42</a:t>
            </a:fld>
            <a:endParaRPr lang="en-US" altLang="en-US"/>
          </a:p>
        </p:txBody>
      </p:sp>
    </p:spTree>
    <p:extLst>
      <p:ext uri="{BB962C8B-B14F-4D97-AF65-F5344CB8AC3E}">
        <p14:creationId xmlns:p14="http://schemas.microsoft.com/office/powerpoint/2010/main" val="456929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a:solidFill>
                  <a:schemeClr val="tx1"/>
                </a:solidFill>
                <a:effectLst/>
                <a:latin typeface="Century Gothic" panose="020B0502020202020204" pitchFamily="34" charset="0"/>
                <a:ea typeface="+mn-ea"/>
                <a:cs typeface="+mn-cs"/>
              </a:rPr>
              <a:t>Intermittent leave policies are a reasonable accommodation, as long as granting intermittent leave does not impose an undue hardship on the company. You should allow an employee with a disability to use accrued paid leave first and then provide unpaid leave.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43</a:t>
            </a:fld>
            <a:endParaRPr lang="en-US" altLang="en-US"/>
          </a:p>
        </p:txBody>
      </p:sp>
    </p:spTree>
    <p:extLst>
      <p:ext uri="{BB962C8B-B14F-4D97-AF65-F5344CB8AC3E}">
        <p14:creationId xmlns:p14="http://schemas.microsoft.com/office/powerpoint/2010/main" val="3275281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0" hangingPunct="0">
              <a:buFont typeface="Arial" panose="020B0604020202020204" pitchFamily="34" charset="0"/>
              <a:buNone/>
            </a:pPr>
            <a:r>
              <a:rPr lang="en-US" sz="1000" kern="1200" dirty="0">
                <a:solidFill>
                  <a:schemeClr val="tx1"/>
                </a:solidFill>
                <a:effectLst/>
                <a:latin typeface="Century Gothic" panose="020B0502020202020204" pitchFamily="34" charset="0"/>
                <a:ea typeface="+mn-ea"/>
                <a:cs typeface="+mn-cs"/>
              </a:rPr>
              <a:t>Providing flexible work schedules, such as allowing those with disabilities time to receive medical treatment and incorporating it into their weekly routine. To read about ADA’s rules involving leave time, select </a:t>
            </a:r>
            <a:r>
              <a:rPr lang="en-US" sz="1000" b="1" kern="1200" dirty="0">
                <a:solidFill>
                  <a:schemeClr val="tx1"/>
                </a:solidFill>
                <a:effectLst/>
                <a:latin typeface="Century Gothic" panose="020B0502020202020204" pitchFamily="34" charset="0"/>
                <a:ea typeface="+mn-ea"/>
                <a:cs typeface="+mn-cs"/>
              </a:rPr>
              <a:t>Leave Time </a:t>
            </a:r>
            <a:r>
              <a:rPr lang="en-US" sz="1000" kern="1200" dirty="0">
                <a:solidFill>
                  <a:schemeClr val="tx1"/>
                </a:solidFill>
                <a:effectLst/>
                <a:latin typeface="Century Gothic" panose="020B0502020202020204" pitchFamily="34" charset="0"/>
                <a:ea typeface="+mn-ea"/>
                <a:cs typeface="+mn-cs"/>
              </a:rPr>
              <a:t>from the </a:t>
            </a:r>
            <a:r>
              <a:rPr lang="en-US" sz="1000" b="1" kern="1200" dirty="0">
                <a:solidFill>
                  <a:schemeClr val="tx1"/>
                </a:solidFill>
                <a:effectLst/>
                <a:latin typeface="Century Gothic" panose="020B0502020202020204" pitchFamily="34" charset="0"/>
                <a:ea typeface="+mn-ea"/>
                <a:cs typeface="+mn-cs"/>
              </a:rPr>
              <a:t>Attachments </a:t>
            </a:r>
            <a:r>
              <a:rPr lang="en-US" sz="1000" kern="1200" dirty="0">
                <a:solidFill>
                  <a:schemeClr val="tx1"/>
                </a:solidFill>
                <a:effectLst/>
                <a:latin typeface="Century Gothic" panose="020B0502020202020204" pitchFamily="34" charset="0"/>
                <a:ea typeface="+mn-ea"/>
                <a:cs typeface="+mn-cs"/>
              </a:rPr>
              <a:t>in the upper right.</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44</a:t>
            </a:fld>
            <a:endParaRPr lang="en-US" altLang="en-US"/>
          </a:p>
        </p:txBody>
      </p:sp>
    </p:spTree>
    <p:extLst>
      <p:ext uri="{BB962C8B-B14F-4D97-AF65-F5344CB8AC3E}">
        <p14:creationId xmlns:p14="http://schemas.microsoft.com/office/powerpoint/2010/main" val="3118262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kern="1200" dirty="0">
                <a:solidFill>
                  <a:schemeClr val="tx1"/>
                </a:solidFill>
                <a:effectLst/>
                <a:latin typeface="Century Gothic" panose="020B0502020202020204" pitchFamily="34" charset="0"/>
                <a:ea typeface="+mn-ea"/>
                <a:cs typeface="+mn-cs"/>
              </a:rPr>
              <a:t>For those with vision, hearing, or speech disabilities, providing interpreters, readers, or other personal assistance. In addition, employees with these disabilities should be provided training materials in alternative formats, such as large print, captions, braille, audiotapes, or other electronic formats.</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45</a:t>
            </a:fld>
            <a:endParaRPr lang="en-US" altLang="en-US"/>
          </a:p>
        </p:txBody>
      </p:sp>
    </p:spTree>
    <p:extLst>
      <p:ext uri="{BB962C8B-B14F-4D97-AF65-F5344CB8AC3E}">
        <p14:creationId xmlns:p14="http://schemas.microsoft.com/office/powerpoint/2010/main" val="310502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kern="1200" dirty="0">
                <a:solidFill>
                  <a:schemeClr val="tx1"/>
                </a:solidFill>
                <a:effectLst/>
                <a:latin typeface="Century Gothic" panose="020B0502020202020204" pitchFamily="34" charset="0"/>
                <a:ea typeface="+mn-ea"/>
                <a:cs typeface="+mn-cs"/>
              </a:rPr>
              <a:t>Providing accessible technology or other adaptive equipment needed to perform a job—such as modifying equipment so that someone with a disability can use it.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46</a:t>
            </a:fld>
            <a:endParaRPr lang="en-US" altLang="en-US"/>
          </a:p>
        </p:txBody>
      </p:sp>
    </p:spTree>
    <p:extLst>
      <p:ext uri="{BB962C8B-B14F-4D97-AF65-F5344CB8AC3E}">
        <p14:creationId xmlns:p14="http://schemas.microsoft.com/office/powerpoint/2010/main" val="1298358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kern="1200" dirty="0">
                <a:solidFill>
                  <a:schemeClr val="tx1"/>
                </a:solidFill>
                <a:effectLst/>
                <a:latin typeface="Century Gothic" panose="020B0502020202020204" pitchFamily="34" charset="0"/>
                <a:ea typeface="+mn-ea"/>
                <a:cs typeface="+mn-cs"/>
              </a:rPr>
              <a:t>Changing a workplace policy that normally prohibits certain behavior—such as allowing food at a workstation for someone with diabetes or allowing personal items at the desk of someone with a psychiatric disability.</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47</a:t>
            </a:fld>
            <a:endParaRPr lang="en-US" altLang="en-US"/>
          </a:p>
        </p:txBody>
      </p:sp>
    </p:spTree>
    <p:extLst>
      <p:ext uri="{BB962C8B-B14F-4D97-AF65-F5344CB8AC3E}">
        <p14:creationId xmlns:p14="http://schemas.microsoft.com/office/powerpoint/2010/main" val="2306993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kern="1200" dirty="0">
                <a:solidFill>
                  <a:schemeClr val="tx1"/>
                </a:solidFill>
                <a:effectLst/>
                <a:latin typeface="Century Gothic" panose="020B0502020202020204" pitchFamily="34" charset="0"/>
                <a:ea typeface="+mn-ea"/>
                <a:cs typeface="+mn-cs"/>
              </a:rPr>
              <a:t>Physically altering existing facilities to make them more accessible. Replacing a doorknob with a more accessible door handle is an example of a quick and easy modification.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48</a:t>
            </a:fld>
            <a:endParaRPr lang="en-US" altLang="en-US"/>
          </a:p>
        </p:txBody>
      </p:sp>
    </p:spTree>
    <p:extLst>
      <p:ext uri="{BB962C8B-B14F-4D97-AF65-F5344CB8AC3E}">
        <p14:creationId xmlns:p14="http://schemas.microsoft.com/office/powerpoint/2010/main" val="2654547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a:solidFill>
                  <a:schemeClr val="tx1"/>
                </a:solidFill>
                <a:effectLst/>
                <a:latin typeface="Century Gothic" panose="020B0502020202020204" pitchFamily="34" charset="0"/>
                <a:ea typeface="+mn-ea"/>
                <a:cs typeface="+mn-cs"/>
              </a:rPr>
              <a:t>The only exception to required accommodations is when the accommodations would create an “undue hardship” for the employer.</a:t>
            </a:r>
          </a:p>
          <a:p>
            <a:pPr lvl="0"/>
            <a:endParaRPr lang="en-US" sz="1000" kern="1200" dirty="0">
              <a:solidFill>
                <a:schemeClr val="tx1"/>
              </a:solidFill>
              <a:effectLst/>
              <a:latin typeface="Century Gothic" panose="020B0502020202020204" pitchFamily="34" charset="0"/>
              <a:ea typeface="+mn-ea"/>
              <a:cs typeface="+mn-cs"/>
            </a:endParaRPr>
          </a:p>
          <a:p>
            <a:r>
              <a:rPr lang="en-US" i="1" dirty="0"/>
              <a:t>For more detailed information on undue hardships and what they include, distribute the handout </a:t>
            </a:r>
            <a:r>
              <a:rPr lang="en-US" b="1" i="1" dirty="0"/>
              <a:t>Undue Hardships</a:t>
            </a:r>
            <a:r>
              <a:rPr lang="en-US" i="1" dirty="0"/>
              <a:t>. To have your students learn more about ADA’s rules involving leave time, distribute the handout </a:t>
            </a:r>
            <a:r>
              <a:rPr lang="en-US" b="1" i="1" dirty="0"/>
              <a:t>Leave Time</a:t>
            </a:r>
            <a:r>
              <a:rPr lang="en-US" i="1" dirty="0"/>
              <a:t>.</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49</a:t>
            </a:fld>
            <a:endParaRPr lang="en-US" altLang="en-US"/>
          </a:p>
        </p:txBody>
      </p:sp>
    </p:spTree>
    <p:extLst>
      <p:ext uri="{BB962C8B-B14F-4D97-AF65-F5344CB8AC3E}">
        <p14:creationId xmlns:p14="http://schemas.microsoft.com/office/powerpoint/2010/main" val="237422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altLang="en-US" sz="1000" b="1" dirty="0"/>
              <a:t>True </a:t>
            </a:r>
            <a:r>
              <a:rPr lang="en-US" altLang="en-US" sz="1000" i="1" dirty="0"/>
              <a:t>or</a:t>
            </a:r>
            <a:r>
              <a:rPr lang="en-US" altLang="en-US" sz="1000" dirty="0"/>
              <a:t> </a:t>
            </a:r>
            <a:r>
              <a:rPr lang="en-US" altLang="en-US" sz="1000" b="1" dirty="0"/>
              <a:t>False</a:t>
            </a:r>
            <a:r>
              <a:rPr lang="en-US" altLang="en-US" sz="1000" dirty="0"/>
              <a:t>—Making reasonable accommodations for those with disabilities so they can perform their job is often necessary.</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a:t>
            </a:fld>
            <a:endParaRPr lang="en-US" altLang="en-US"/>
          </a:p>
        </p:txBody>
      </p:sp>
    </p:spTree>
    <p:extLst>
      <p:ext uri="{BB962C8B-B14F-4D97-AF65-F5344CB8AC3E}">
        <p14:creationId xmlns:p14="http://schemas.microsoft.com/office/powerpoint/2010/main" val="1356493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xmlns="" id="{B33B4655-F5F5-4579-BBBA-6685CEA21FA9}"/>
              </a:ext>
            </a:extLst>
          </p:cNvPr>
          <p:cNvSpPr>
            <a:spLocks noGrp="1" noRot="1" noChangeAspect="1" noChangeArrowheads="1" noTextEdit="1"/>
          </p:cNvSpPr>
          <p:nvPr>
            <p:ph type="sldImg"/>
          </p:nvPr>
        </p:nvSpPr>
        <p:spPr>
          <a:ln/>
        </p:spPr>
      </p:sp>
      <p:sp>
        <p:nvSpPr>
          <p:cNvPr id="66563" name="Rectangle 9">
            <a:extLst>
              <a:ext uri="{FF2B5EF4-FFF2-40B4-BE49-F238E27FC236}">
                <a16:creationId xmlns:a16="http://schemas.microsoft.com/office/drawing/2014/main" xmlns="" id="{44888B79-84D9-4E18-BD56-855D7A321B15}"/>
              </a:ext>
            </a:extLst>
          </p:cNvPr>
          <p:cNvSpPr>
            <a:spLocks noGrp="1" noChangeArrowheads="1"/>
          </p:cNvSpPr>
          <p:nvPr>
            <p:ph type="body" idx="1"/>
            <p:custDataLst>
              <p:tags r:id="rId1"/>
            </p:custDataLst>
          </p:nvPr>
        </p:nvSpPr>
        <p:spPr>
          <a:noFill/>
        </p:spPr>
        <p:txBody>
          <a:bodyPr/>
          <a:lstStyle/>
          <a:p>
            <a:pPr eaLnBrk="1" hangingPunct="1"/>
            <a:r>
              <a:rPr lang="en-US" altLang="en-US" dirty="0"/>
              <a:t>Let’s pause to make sure you understand:</a:t>
            </a:r>
          </a:p>
          <a:p>
            <a:pPr marL="109538" lvl="1" indent="-109538" eaLnBrk="1" hangingPunct="1"/>
            <a:r>
              <a:rPr lang="en-US" altLang="en-US" sz="1000" dirty="0"/>
              <a:t>To whom the ADA applies,</a:t>
            </a:r>
          </a:p>
          <a:p>
            <a:pPr marL="109538" lvl="1" indent="-109538" eaLnBrk="1" hangingPunct="1"/>
            <a:r>
              <a:rPr lang="en-US" altLang="en-US" sz="1000" dirty="0"/>
              <a:t>How disability is defined under the law,</a:t>
            </a:r>
          </a:p>
          <a:p>
            <a:pPr marL="109538" lvl="1" indent="-109538" eaLnBrk="1" hangingPunct="1"/>
            <a:r>
              <a:rPr lang="en-US" altLang="en-US" sz="1000" dirty="0"/>
              <a:t>What reasonable accommodations organizations are </a:t>
            </a:r>
            <a:r>
              <a:rPr lang="en-US" altLang="en-US" sz="1000" dirty="0">
                <a:solidFill>
                  <a:srgbClr val="FF00FF"/>
                </a:solidFill>
              </a:rPr>
              <a:t/>
            </a:r>
            <a:br>
              <a:rPr lang="en-US" altLang="en-US" sz="1000" dirty="0">
                <a:solidFill>
                  <a:srgbClr val="FF00FF"/>
                </a:solidFill>
              </a:rPr>
            </a:br>
            <a:r>
              <a:rPr lang="en-US" altLang="en-US" sz="1000" dirty="0"/>
              <a:t>required to make, </a:t>
            </a:r>
            <a:r>
              <a:rPr lang="en-US" altLang="en-US" sz="1000" i="1" dirty="0"/>
              <a:t>and</a:t>
            </a:r>
          </a:p>
          <a:p>
            <a:pPr marL="109538" lvl="1" indent="-109538" eaLnBrk="1" hangingPunct="1"/>
            <a:r>
              <a:rPr lang="en-US" altLang="en-US" sz="1000" dirty="0"/>
              <a:t>What undue hardship means.</a:t>
            </a:r>
          </a:p>
        </p:txBody>
      </p:sp>
      <p:sp>
        <p:nvSpPr>
          <p:cNvPr id="66564" name="Slide Number Placeholder 1">
            <a:extLst>
              <a:ext uri="{FF2B5EF4-FFF2-40B4-BE49-F238E27FC236}">
                <a16:creationId xmlns:a16="http://schemas.microsoft.com/office/drawing/2014/main" xmlns="" id="{515E0291-EC9A-4390-B0B9-99DDB2C6705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A115E46D-4EFE-4219-8664-4028EF40069D}" type="slidenum">
              <a:rPr lang="en-US" altLang="en-US" sz="1300" smtClean="0"/>
              <a:pPr/>
              <a:t>50</a:t>
            </a:fld>
            <a:endParaRPr lang="en-US" alt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Before we move on to the second half of our session, let’s see if you have a good grasp of what a reasonable accommodation is. Here are three situations. Decide whether each is a reasonable accommodation. Let’s begin.</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51</a:t>
            </a:fld>
            <a:endParaRPr lang="en-US" altLang="en-US"/>
          </a:p>
        </p:txBody>
      </p:sp>
    </p:spTree>
    <p:extLst>
      <p:ext uri="{BB962C8B-B14F-4D97-AF65-F5344CB8AC3E}">
        <p14:creationId xmlns:p14="http://schemas.microsoft.com/office/powerpoint/2010/main" val="3956232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A data processor has a speech impairment that prevents him from using the phone. Considering his main job does not involve talking on the phone, you assign the function of using the phone to another employee without a speech impairment in exchange for doing that employee’s filing, also a marginal job function. Is this a reasonable accommodation?</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52</a:t>
            </a:fld>
            <a:endParaRPr lang="en-US" altLang="en-US"/>
          </a:p>
        </p:txBody>
      </p:sp>
    </p:spTree>
    <p:extLst>
      <p:ext uri="{BB962C8B-B14F-4D97-AF65-F5344CB8AC3E}">
        <p14:creationId xmlns:p14="http://schemas.microsoft.com/office/powerpoint/2010/main" val="2038387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Because using the phone is not an essential function of the employee’s job, swapping job duties in this situation is an accommodation that is reasonable.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53</a:t>
            </a:fld>
            <a:endParaRPr lang="en-US" altLang="en-US"/>
          </a:p>
        </p:txBody>
      </p:sp>
    </p:spTree>
    <p:extLst>
      <p:ext uri="{BB962C8B-B14F-4D97-AF65-F5344CB8AC3E}">
        <p14:creationId xmlns:p14="http://schemas.microsoft.com/office/powerpoint/2010/main" val="179143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A worker with mobility issues needs you to provide her with a wheelchair in order to do her job. Is this a reasonable accommodation?</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54</a:t>
            </a:fld>
            <a:endParaRPr lang="en-US" altLang="en-US"/>
          </a:p>
        </p:txBody>
      </p:sp>
    </p:spTree>
    <p:extLst>
      <p:ext uri="{BB962C8B-B14F-4D97-AF65-F5344CB8AC3E}">
        <p14:creationId xmlns:p14="http://schemas.microsoft.com/office/powerpoint/2010/main" val="3845776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120650" eaLnBrk="0" hangingPunct="0">
              <a:buNone/>
            </a:pPr>
            <a:r>
              <a:rPr lang="en-US" sz="1000" kern="1200" dirty="0">
                <a:solidFill>
                  <a:schemeClr val="tx1"/>
                </a:solidFill>
                <a:effectLst/>
                <a:latin typeface="Century Gothic" panose="020B0502020202020204" pitchFamily="34" charset="0"/>
                <a:ea typeface="+mn-ea"/>
                <a:cs typeface="+mn-cs"/>
              </a:rPr>
              <a:t>You do not have to provide those with disabilities personal use items they use in everyday life.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55</a:t>
            </a:fld>
            <a:endParaRPr lang="en-US" altLang="en-US"/>
          </a:p>
        </p:txBody>
      </p:sp>
    </p:spTree>
    <p:extLst>
      <p:ext uri="{BB962C8B-B14F-4D97-AF65-F5344CB8AC3E}">
        <p14:creationId xmlns:p14="http://schemas.microsoft.com/office/powerpoint/2010/main" val="842940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A cashier easily becomes fatigued because of lupus and, as a result, has difficulty making it through her shift. You allow her to use a stool because sitting greatly reduces fatigue. Is this a reasonable accommodation?</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56</a:t>
            </a:fld>
            <a:endParaRPr lang="en-US" altLang="en-US"/>
          </a:p>
        </p:txBody>
      </p:sp>
    </p:spTree>
    <p:extLst>
      <p:ext uri="{BB962C8B-B14F-4D97-AF65-F5344CB8AC3E}">
        <p14:creationId xmlns:p14="http://schemas.microsoft.com/office/powerpoint/2010/main" val="172735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120650" eaLnBrk="0" hangingPunct="0">
              <a:buNone/>
            </a:pPr>
            <a:r>
              <a:rPr lang="en-US" sz="1000" kern="1200" dirty="0">
                <a:solidFill>
                  <a:schemeClr val="tx1"/>
                </a:solidFill>
                <a:effectLst/>
                <a:latin typeface="Century Gothic" panose="020B0502020202020204" pitchFamily="34" charset="0"/>
                <a:ea typeface="+mn-ea"/>
                <a:cs typeface="+mn-cs"/>
              </a:rPr>
              <a:t>This accommodation is reasonable because it is a commonsense solution to remove a workplace barrier of being required to stand when the job can be effectively performed sitting down.</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57</a:t>
            </a:fld>
            <a:endParaRPr lang="en-US" altLang="en-US"/>
          </a:p>
        </p:txBody>
      </p:sp>
    </p:spTree>
    <p:extLst>
      <p:ext uri="{BB962C8B-B14F-4D97-AF65-F5344CB8AC3E}">
        <p14:creationId xmlns:p14="http://schemas.microsoft.com/office/powerpoint/2010/main" val="27760611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Now, take a minute to reflect on these scenarios and how they apply to your daily decision-making.</a:t>
            </a:r>
            <a:endParaRPr lang="en-US" sz="105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58</a:t>
            </a:fld>
            <a:endParaRPr lang="en-US" altLang="en-US"/>
          </a:p>
        </p:txBody>
      </p:sp>
    </p:spTree>
    <p:extLst>
      <p:ext uri="{BB962C8B-B14F-4D97-AF65-F5344CB8AC3E}">
        <p14:creationId xmlns:p14="http://schemas.microsoft.com/office/powerpoint/2010/main" val="2382831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xmlns="" id="{B3CEE6D4-F5C0-4A5F-825C-3D28B51EEAFB}"/>
              </a:ext>
            </a:extLst>
          </p:cNvPr>
          <p:cNvSpPr>
            <a:spLocks noGrp="1" noChangeArrowheads="1"/>
          </p:cNvSpPr>
          <p:nvPr>
            <p:ph type="body" idx="1"/>
            <p:custDataLst>
              <p:tags r:id="rId1"/>
            </p:custDataLst>
          </p:nvPr>
        </p:nvSpPr>
        <p:spPr>
          <a:noFill/>
        </p:spPr>
        <p:txBody>
          <a:bodyPr/>
          <a:lstStyle/>
          <a:p>
            <a:r>
              <a:rPr lang="en-US" altLang="en-US" dirty="0"/>
              <a:t>In this part of the session, we’ll look at some other requirements of the ADA, beginning with posting and recordkeeping, which is usually handled by HR.</a:t>
            </a:r>
          </a:p>
          <a:p>
            <a:r>
              <a:rPr lang="en-US" altLang="en-US" dirty="0"/>
              <a:t>The ADA has posting and recordkeeping requirements of which you should be aware.</a:t>
            </a:r>
          </a:p>
          <a:p>
            <a:pPr marL="109538" lvl="1" indent="-109538"/>
            <a:r>
              <a:rPr lang="en-US" altLang="en-US" sz="1000" dirty="0"/>
              <a:t>First, we must post notices about the ADA, including the reasonable accommodation obligation, in conspicuous places in our workplace and employment offices. The accommodation obligation also can be included in job application forms, job vacancy notices and employee handbooks, and may be communicated verbally.</a:t>
            </a:r>
          </a:p>
          <a:p>
            <a:pPr marL="109538" lvl="1" indent="-109538"/>
            <a:r>
              <a:rPr lang="en-US" altLang="en-US" sz="1000" dirty="0"/>
              <a:t>Postings must be in formats accessible to individuals with disabilities.</a:t>
            </a:r>
          </a:p>
          <a:p>
            <a:pPr marL="109538" lvl="1" indent="-109538"/>
            <a:r>
              <a:rPr lang="en-US" altLang="en-US" sz="1000" dirty="0"/>
              <a:t>Finally, detailed records should be kept of requests for accommodation from employees with disabilities and your attempts to accommodate employees. If you were unable to accommodate an employee’s disability, the reasons should be noted.</a:t>
            </a:r>
          </a:p>
        </p:txBody>
      </p:sp>
      <p:sp>
        <p:nvSpPr>
          <p:cNvPr id="68611" name="Slide Number Placeholder 1">
            <a:extLst>
              <a:ext uri="{FF2B5EF4-FFF2-40B4-BE49-F238E27FC236}">
                <a16:creationId xmlns:a16="http://schemas.microsoft.com/office/drawing/2014/main" xmlns="" id="{04E30EEE-9173-43A0-B757-0F10C028ABD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DCEC92E4-6331-462C-B72F-291A318203D4}" type="slidenum">
              <a:rPr lang="en-US" altLang="en-US" sz="1300" smtClean="0"/>
              <a:pPr/>
              <a:t>59</a:t>
            </a:fld>
            <a:endParaRPr lang="en-US" altLang="en-US" sz="1300"/>
          </a:p>
        </p:txBody>
      </p:sp>
      <p:sp>
        <p:nvSpPr>
          <p:cNvPr id="68612" name="Slide Image Placeholder 4">
            <a:extLst>
              <a:ext uri="{FF2B5EF4-FFF2-40B4-BE49-F238E27FC236}">
                <a16:creationId xmlns:a16="http://schemas.microsoft.com/office/drawing/2014/main" xmlns="" id="{5D840D6A-F7FD-43C0-B473-80753C086D05}"/>
              </a:ext>
            </a:extLst>
          </p:cNvPr>
          <p:cNvSpPr>
            <a:spLocks noGrp="1" noRot="1" noChangeAspect="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True.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a:t>
            </a:fld>
            <a:endParaRPr lang="en-US" altLang="en-US"/>
          </a:p>
        </p:txBody>
      </p:sp>
    </p:spTree>
    <p:extLst>
      <p:ext uri="{BB962C8B-B14F-4D97-AF65-F5344CB8AC3E}">
        <p14:creationId xmlns:p14="http://schemas.microsoft.com/office/powerpoint/2010/main" val="1925015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a:extLst>
              <a:ext uri="{FF2B5EF4-FFF2-40B4-BE49-F238E27FC236}">
                <a16:creationId xmlns:a16="http://schemas.microsoft.com/office/drawing/2014/main" xmlns="" id="{6FBD96BD-73F4-4D29-81E3-DCA80C937794}"/>
              </a:ext>
            </a:extLst>
          </p:cNvPr>
          <p:cNvSpPr>
            <a:spLocks noGrp="1" noRot="1" noChangeAspect="1" noChangeArrowheads="1" noTextEdit="1"/>
          </p:cNvSpPr>
          <p:nvPr>
            <p:ph type="sldImg"/>
          </p:nvPr>
        </p:nvSpPr>
        <p:spPr>
          <a:ln/>
        </p:spPr>
      </p:sp>
      <p:sp>
        <p:nvSpPr>
          <p:cNvPr id="70659" name="Rectangle 7">
            <a:extLst>
              <a:ext uri="{FF2B5EF4-FFF2-40B4-BE49-F238E27FC236}">
                <a16:creationId xmlns:a16="http://schemas.microsoft.com/office/drawing/2014/main" xmlns="" id="{4376B017-7509-4525-BE49-C0FAAEA8C5B4}"/>
              </a:ext>
            </a:extLst>
          </p:cNvPr>
          <p:cNvSpPr>
            <a:spLocks noGrp="1" noChangeArrowheads="1"/>
          </p:cNvSpPr>
          <p:nvPr>
            <p:ph type="body" idx="1"/>
            <p:custDataLst>
              <p:tags r:id="rId1"/>
            </p:custDataLst>
          </p:nvPr>
        </p:nvSpPr>
        <p:spPr>
          <a:noFill/>
        </p:spPr>
        <p:txBody>
          <a:bodyPr/>
          <a:lstStyle/>
          <a:p>
            <a:pPr eaLnBrk="1" hangingPunct="1"/>
            <a:r>
              <a:rPr lang="en-US" altLang="en-US" dirty="0"/>
              <a:t>Recordkeeping requirements also have an impact on medical records.</a:t>
            </a:r>
          </a:p>
          <a:p>
            <a:pPr lvl="0" eaLnBrk="1" hangingPunct="1"/>
            <a:r>
              <a:rPr lang="en-US" altLang="en-US" dirty="0"/>
              <a:t>Employees’ medical information must be kept in separate medical files and treated as strictly confidential. This information may be disclosed only to:  </a:t>
            </a:r>
          </a:p>
          <a:p>
            <a:pPr marL="109538" lvl="1" indent="-109538" eaLnBrk="1" hangingPunct="1"/>
            <a:r>
              <a:rPr lang="en-US" altLang="en-US" sz="1000" dirty="0"/>
              <a:t>Those who must know about work restrictions and accommodations for the employee; </a:t>
            </a:r>
          </a:p>
          <a:p>
            <a:pPr marL="109538" lvl="1" indent="-109538" eaLnBrk="1" hangingPunct="1"/>
            <a:r>
              <a:rPr lang="en-US" altLang="en-US" sz="1000" dirty="0"/>
              <a:t>First-aid and safety personnel, who may be informed if the disability might require emergency treatment;</a:t>
            </a:r>
          </a:p>
          <a:p>
            <a:pPr marL="109538" lvl="1" indent="-109538" eaLnBrk="1" hangingPunct="1"/>
            <a:r>
              <a:rPr lang="en-US" altLang="en-US" sz="1000" dirty="0"/>
              <a:t>Government officials investigating compliance with the ADA; </a:t>
            </a:r>
            <a:r>
              <a:rPr lang="en-US" altLang="en-US" sz="1000" i="1" dirty="0"/>
              <a:t>and</a:t>
            </a:r>
          </a:p>
          <a:p>
            <a:pPr marL="109538" lvl="1" indent="-109538" eaLnBrk="1" hangingPunct="1"/>
            <a:r>
              <a:rPr lang="en-US" altLang="en-US" sz="1000" dirty="0"/>
              <a:t>State workers’ compensation offices or second injury funds.</a:t>
            </a:r>
          </a:p>
        </p:txBody>
      </p:sp>
      <p:sp>
        <p:nvSpPr>
          <p:cNvPr id="70660" name="Slide Number Placeholder 1">
            <a:extLst>
              <a:ext uri="{FF2B5EF4-FFF2-40B4-BE49-F238E27FC236}">
                <a16:creationId xmlns:a16="http://schemas.microsoft.com/office/drawing/2014/main" xmlns="" id="{DD9295E3-4F9A-47B8-B932-A96FEED49BF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7B59D787-3699-47C9-86E2-8392B59B750C}" type="slidenum">
              <a:rPr lang="en-US" altLang="en-US" sz="1300" smtClean="0"/>
              <a:pPr/>
              <a:t>60</a:t>
            </a:fld>
            <a:endParaRPr lang="en-US" altLang="en-US"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8">
            <a:extLst>
              <a:ext uri="{FF2B5EF4-FFF2-40B4-BE49-F238E27FC236}">
                <a16:creationId xmlns:a16="http://schemas.microsoft.com/office/drawing/2014/main" xmlns="" id="{F0C3EDCC-C0DB-4B03-B60A-320D164E6C12}"/>
              </a:ext>
            </a:extLst>
          </p:cNvPr>
          <p:cNvSpPr>
            <a:spLocks noGrp="1" noRot="1" noChangeAspect="1" noChangeArrowheads="1" noTextEdit="1"/>
          </p:cNvSpPr>
          <p:nvPr>
            <p:ph type="sldImg"/>
          </p:nvPr>
        </p:nvSpPr>
        <p:spPr>
          <a:ln/>
        </p:spPr>
      </p:sp>
      <p:sp>
        <p:nvSpPr>
          <p:cNvPr id="72707" name="Rectangle 9">
            <a:extLst>
              <a:ext uri="{FF2B5EF4-FFF2-40B4-BE49-F238E27FC236}">
                <a16:creationId xmlns:a16="http://schemas.microsoft.com/office/drawing/2014/main" xmlns="" id="{0DC32736-5777-43A1-893F-A71A0AA9B97F}"/>
              </a:ext>
            </a:extLst>
          </p:cNvPr>
          <p:cNvSpPr>
            <a:spLocks noGrp="1" noChangeArrowheads="1"/>
          </p:cNvSpPr>
          <p:nvPr>
            <p:ph type="body" idx="1"/>
            <p:custDataLst>
              <p:tags r:id="rId1"/>
            </p:custDataLst>
          </p:nvPr>
        </p:nvSpPr>
        <p:spPr>
          <a:noFill/>
        </p:spPr>
        <p:txBody>
          <a:bodyPr/>
          <a:lstStyle/>
          <a:p>
            <a:pPr eaLnBrk="1" hangingPunct="1"/>
            <a:r>
              <a:rPr lang="en-US" altLang="en-US" dirty="0"/>
              <a:t>The requirements of the ADA affect the way we conduct job interviews. The ADA prohibits you from asking about disabilities until after making a conditional job offer. This means that during an interview, you should not ask about:</a:t>
            </a:r>
          </a:p>
          <a:p>
            <a:pPr marL="0" lvl="1" indent="114300" eaLnBrk="1" hangingPunct="1"/>
            <a:r>
              <a:rPr lang="en-US" altLang="en-US" sz="1000" dirty="0"/>
              <a:t>The existence of a disability;</a:t>
            </a:r>
          </a:p>
          <a:p>
            <a:pPr marL="0" lvl="1" indent="114300" eaLnBrk="1" hangingPunct="1"/>
            <a:r>
              <a:rPr lang="en-US" altLang="en-US" sz="1000" dirty="0"/>
              <a:t>The nature of a disability; </a:t>
            </a:r>
            <a:r>
              <a:rPr lang="en-US" altLang="en-US" sz="1000" i="1" dirty="0"/>
              <a:t>or</a:t>
            </a:r>
          </a:p>
          <a:p>
            <a:pPr marL="0" lvl="1" indent="114300" eaLnBrk="1" hangingPunct="1"/>
            <a:r>
              <a:rPr lang="en-US" altLang="en-US" sz="1000" dirty="0"/>
              <a:t>The severity of a disability.</a:t>
            </a:r>
            <a:r>
              <a:rPr lang="en-US" altLang="en-US" sz="1000" dirty="0">
                <a:solidFill>
                  <a:srgbClr val="FF00FF"/>
                </a:solidFill>
              </a:rPr>
              <a:t>	</a:t>
            </a:r>
          </a:p>
        </p:txBody>
      </p:sp>
      <p:sp>
        <p:nvSpPr>
          <p:cNvPr id="72708" name="Slide Number Placeholder 1">
            <a:extLst>
              <a:ext uri="{FF2B5EF4-FFF2-40B4-BE49-F238E27FC236}">
                <a16:creationId xmlns:a16="http://schemas.microsoft.com/office/drawing/2014/main" xmlns="" id="{3E61AF3C-5845-46BC-AE91-C60FBDEB54B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0BCF079F-C91A-4D2D-8859-1442B42085C7}" type="slidenum">
              <a:rPr lang="en-US" altLang="en-US" sz="1300" smtClean="0"/>
              <a:pPr/>
              <a:t>61</a:t>
            </a:fld>
            <a:endParaRPr lang="en-US" altLang="en-US" sz="13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
            <a:extLst>
              <a:ext uri="{FF2B5EF4-FFF2-40B4-BE49-F238E27FC236}">
                <a16:creationId xmlns:a16="http://schemas.microsoft.com/office/drawing/2014/main" xmlns="" id="{348CBE68-7E6F-4FC6-9948-AB572B527A34}"/>
              </a:ext>
            </a:extLst>
          </p:cNvPr>
          <p:cNvSpPr>
            <a:spLocks noGrp="1" noChangeArrowheads="1"/>
          </p:cNvSpPr>
          <p:nvPr>
            <p:ph type="body" idx="1"/>
            <p:custDataLst>
              <p:tags r:id="rId1"/>
            </p:custDataLst>
          </p:nvPr>
        </p:nvSpPr>
        <p:spPr>
          <a:xfrm>
            <a:off x="1219200" y="4479925"/>
            <a:ext cx="4876800" cy="4706938"/>
          </a:xfrm>
          <a:noFill/>
        </p:spPr>
        <p:txBody>
          <a:bodyPr/>
          <a:lstStyle/>
          <a:p>
            <a:r>
              <a:rPr lang="en-US" altLang="en-US" dirty="0"/>
              <a:t>Supervisors are permitted to ask about reasonable accommodation when:</a:t>
            </a:r>
          </a:p>
          <a:p>
            <a:pPr marL="109538" lvl="1" indent="-109538"/>
            <a:r>
              <a:rPr lang="en-US" altLang="en-US" sz="1000" dirty="0"/>
              <a:t>You need to describe what the hiring process involves—for example, a written test—and to ask applicants whether they will need a reasonable accommodation for the hiring process. </a:t>
            </a:r>
          </a:p>
          <a:p>
            <a:pPr marL="109538" lvl="1" indent="-109538"/>
            <a:r>
              <a:rPr lang="en-US" altLang="en-US" sz="1000" dirty="0"/>
              <a:t>You know that this applicant has a disability—either because it is obvious or the applicant has voluntarily disclosed the information—and you believe that the applicant will need a reasonable accommodation.</a:t>
            </a:r>
          </a:p>
          <a:p>
            <a:pPr marL="109538" lvl="1" indent="-109538"/>
            <a:r>
              <a:rPr lang="en-US" altLang="en-US" sz="1000" dirty="0"/>
              <a:t>And finally, you need to ask about an applicant’s ability to perform job-related functions. To do this, describe a particular job duty—for example, carrying 50-pound bags from a loading dock—and then ask whether the applicant can describe or demonstrate how he or she would perform it.</a:t>
            </a:r>
          </a:p>
        </p:txBody>
      </p:sp>
      <p:sp>
        <p:nvSpPr>
          <p:cNvPr id="74755" name="Slide Number Placeholder 1">
            <a:extLst>
              <a:ext uri="{FF2B5EF4-FFF2-40B4-BE49-F238E27FC236}">
                <a16:creationId xmlns:a16="http://schemas.microsoft.com/office/drawing/2014/main" xmlns="" id="{39C131BD-9331-4D8A-AD34-A566A19A580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04027B3B-8DB2-4F30-B804-AFFAE788444B}" type="slidenum">
              <a:rPr lang="en-US" altLang="en-US" sz="1300" smtClean="0"/>
              <a:pPr/>
              <a:t>62</a:t>
            </a:fld>
            <a:endParaRPr lang="en-US" altLang="en-US" sz="1300"/>
          </a:p>
        </p:txBody>
      </p:sp>
      <p:sp>
        <p:nvSpPr>
          <p:cNvPr id="74756" name="Slide Image Placeholder 4">
            <a:extLst>
              <a:ext uri="{FF2B5EF4-FFF2-40B4-BE49-F238E27FC236}">
                <a16:creationId xmlns:a16="http://schemas.microsoft.com/office/drawing/2014/main" xmlns="" id="{6251B737-095E-48EE-A136-323DE22D5F70}"/>
              </a:ext>
            </a:extLst>
          </p:cNvPr>
          <p:cNvSpPr>
            <a:spLocks noGrp="1" noRot="1" noChangeAspect="1" noTextEdit="1"/>
          </p:cNvSpPr>
          <p:nvPr>
            <p:ph type="sldImg"/>
          </p:nvPr>
        </p:nvSpPr>
        <p:spPr>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Now, let’s see how much you are retaining the information so far with another quick exercise. Here are some interview questions. Decide whether the question is </a:t>
            </a:r>
            <a:r>
              <a:rPr lang="en-US" sz="1000" b="1" kern="1200" dirty="0">
                <a:solidFill>
                  <a:schemeClr val="tx1"/>
                </a:solidFill>
                <a:effectLst/>
                <a:latin typeface="Century Gothic" panose="020B0502020202020204" pitchFamily="34" charset="0"/>
                <a:ea typeface="+mn-ea"/>
                <a:cs typeface="+mn-cs"/>
              </a:rPr>
              <a:t>OK </a:t>
            </a:r>
            <a:r>
              <a:rPr lang="en-US" sz="1000" i="1" kern="1200" dirty="0">
                <a:solidFill>
                  <a:schemeClr val="tx1"/>
                </a:solidFill>
                <a:effectLst/>
                <a:latin typeface="Century Gothic" panose="020B0502020202020204" pitchFamily="34" charset="0"/>
                <a:ea typeface="+mn-ea"/>
                <a:cs typeface="+mn-cs"/>
              </a:rPr>
              <a:t>or </a:t>
            </a:r>
            <a:r>
              <a:rPr lang="en-US" sz="1000" b="1" kern="1200" dirty="0">
                <a:solidFill>
                  <a:schemeClr val="tx1"/>
                </a:solidFill>
                <a:effectLst/>
                <a:latin typeface="Century Gothic" panose="020B0502020202020204" pitchFamily="34" charset="0"/>
                <a:ea typeface="+mn-ea"/>
                <a:cs typeface="+mn-cs"/>
              </a:rPr>
              <a:t>NOT OK </a:t>
            </a:r>
            <a:r>
              <a:rPr lang="en-US" sz="1000" kern="1200" dirty="0">
                <a:solidFill>
                  <a:schemeClr val="tx1"/>
                </a:solidFill>
                <a:effectLst/>
                <a:latin typeface="Century Gothic" panose="020B0502020202020204" pitchFamily="34" charset="0"/>
                <a:ea typeface="+mn-ea"/>
                <a:cs typeface="+mn-cs"/>
              </a:rPr>
              <a:t>to ask in an interview.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219BD6-3254-4AB1-AF49-6A41D232BBF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474667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What education, skills, and training do you have that will help you succeed in this position?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64</a:t>
            </a:fld>
            <a:endParaRPr lang="en-US" altLang="en-US"/>
          </a:p>
        </p:txBody>
      </p:sp>
    </p:spTree>
    <p:extLst>
      <p:ext uri="{BB962C8B-B14F-4D97-AF65-F5344CB8AC3E}">
        <p14:creationId xmlns:p14="http://schemas.microsoft.com/office/powerpoint/2010/main" val="22086470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This question is </a:t>
            </a:r>
            <a:r>
              <a:rPr lang="en-US" sz="1000" b="1" kern="1200" dirty="0">
                <a:solidFill>
                  <a:schemeClr val="tx1"/>
                </a:solidFill>
                <a:effectLst/>
                <a:latin typeface="Century Gothic" panose="020B0502020202020204" pitchFamily="34" charset="0"/>
                <a:ea typeface="+mn-ea"/>
                <a:cs typeface="+mn-cs"/>
              </a:rPr>
              <a:t>OK</a:t>
            </a:r>
            <a:r>
              <a:rPr lang="en-US" sz="1000" kern="1200" dirty="0">
                <a:solidFill>
                  <a:schemeClr val="tx1"/>
                </a:solidFill>
                <a:effectLst/>
                <a:latin typeface="Century Gothic" panose="020B0502020202020204" pitchFamily="34" charset="0"/>
                <a:ea typeface="+mn-ea"/>
                <a:cs typeface="+mn-cs"/>
              </a:rPr>
              <a:t> to ask.</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65</a:t>
            </a:fld>
            <a:endParaRPr lang="en-US" altLang="en-US"/>
          </a:p>
        </p:txBody>
      </p:sp>
    </p:spTree>
    <p:extLst>
      <p:ext uri="{BB962C8B-B14F-4D97-AF65-F5344CB8AC3E}">
        <p14:creationId xmlns:p14="http://schemas.microsoft.com/office/powerpoint/2010/main" val="2468130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Is there any health reason why you may not be able to perform the duties of the job?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66</a:t>
            </a:fld>
            <a:endParaRPr lang="en-US" altLang="en-US"/>
          </a:p>
        </p:txBody>
      </p:sp>
    </p:spTree>
    <p:extLst>
      <p:ext uri="{BB962C8B-B14F-4D97-AF65-F5344CB8AC3E}">
        <p14:creationId xmlns:p14="http://schemas.microsoft.com/office/powerpoint/2010/main" val="706599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This question is </a:t>
            </a:r>
            <a:r>
              <a:rPr lang="en-US" sz="1000" b="1" kern="1200" dirty="0">
                <a:solidFill>
                  <a:schemeClr val="tx1"/>
                </a:solidFill>
                <a:effectLst/>
                <a:latin typeface="Century Gothic" panose="020B0502020202020204" pitchFamily="34" charset="0"/>
                <a:ea typeface="+mn-ea"/>
                <a:cs typeface="+mn-cs"/>
              </a:rPr>
              <a:t>Not OK </a:t>
            </a:r>
            <a:r>
              <a:rPr lang="en-US" sz="1000" kern="1200" dirty="0">
                <a:solidFill>
                  <a:schemeClr val="tx1"/>
                </a:solidFill>
                <a:effectLst/>
                <a:latin typeface="Century Gothic" panose="020B0502020202020204" pitchFamily="34" charset="0"/>
                <a:ea typeface="+mn-ea"/>
                <a:cs typeface="+mn-cs"/>
              </a:rPr>
              <a:t>to ask.</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67</a:t>
            </a:fld>
            <a:endParaRPr lang="en-US" altLang="en-US"/>
          </a:p>
        </p:txBody>
      </p:sp>
    </p:spTree>
    <p:extLst>
      <p:ext uri="{BB962C8B-B14F-4D97-AF65-F5344CB8AC3E}">
        <p14:creationId xmlns:p14="http://schemas.microsoft.com/office/powerpoint/2010/main" val="22752974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Will you need to take leave for medical or disability-related reasons?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68</a:t>
            </a:fld>
            <a:endParaRPr lang="en-US" altLang="en-US"/>
          </a:p>
        </p:txBody>
      </p:sp>
    </p:spTree>
    <p:extLst>
      <p:ext uri="{BB962C8B-B14F-4D97-AF65-F5344CB8AC3E}">
        <p14:creationId xmlns:p14="http://schemas.microsoft.com/office/powerpoint/2010/main" val="42594915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This question is </a:t>
            </a:r>
            <a:r>
              <a:rPr lang="en-US" sz="1000" b="1" kern="1200" dirty="0">
                <a:solidFill>
                  <a:schemeClr val="tx1"/>
                </a:solidFill>
                <a:effectLst/>
                <a:latin typeface="Century Gothic" panose="020B0502020202020204" pitchFamily="34" charset="0"/>
                <a:ea typeface="+mn-ea"/>
                <a:cs typeface="+mn-cs"/>
              </a:rPr>
              <a:t>Not OK </a:t>
            </a:r>
            <a:r>
              <a:rPr lang="en-US" sz="1000" kern="1200" dirty="0">
                <a:solidFill>
                  <a:schemeClr val="tx1"/>
                </a:solidFill>
                <a:effectLst/>
                <a:latin typeface="Century Gothic" panose="020B0502020202020204" pitchFamily="34" charset="0"/>
                <a:ea typeface="+mn-ea"/>
                <a:cs typeface="+mn-cs"/>
              </a:rPr>
              <a:t>to ask.</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69</a:t>
            </a:fld>
            <a:endParaRPr lang="en-US" altLang="en-US"/>
          </a:p>
        </p:txBody>
      </p:sp>
    </p:spTree>
    <p:extLst>
      <p:ext uri="{BB962C8B-B14F-4D97-AF65-F5344CB8AC3E}">
        <p14:creationId xmlns:p14="http://schemas.microsoft.com/office/powerpoint/2010/main" val="58302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altLang="en-US" sz="1000" b="1" dirty="0"/>
              <a:t>True </a:t>
            </a:r>
            <a:r>
              <a:rPr lang="en-US" altLang="en-US" sz="1000" i="1" dirty="0"/>
              <a:t>or</a:t>
            </a:r>
            <a:r>
              <a:rPr lang="en-US" altLang="en-US" sz="1000" dirty="0"/>
              <a:t> </a:t>
            </a:r>
            <a:r>
              <a:rPr lang="en-US" altLang="en-US" sz="1000" b="1" dirty="0"/>
              <a:t>False</a:t>
            </a:r>
            <a:r>
              <a:rPr lang="en-US" altLang="en-US" sz="1000" dirty="0"/>
              <a:t>—In order to be recognized as a disability under the ADA, the disability must be obvious. </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7</a:t>
            </a:fld>
            <a:endParaRPr lang="en-US" altLang="en-US"/>
          </a:p>
        </p:txBody>
      </p:sp>
    </p:spTree>
    <p:extLst>
      <p:ext uri="{BB962C8B-B14F-4D97-AF65-F5344CB8AC3E}">
        <p14:creationId xmlns:p14="http://schemas.microsoft.com/office/powerpoint/2010/main" val="21131023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I see you only worked 5 months in your last job. Can you tell me why you left?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70</a:t>
            </a:fld>
            <a:endParaRPr lang="en-US" altLang="en-US"/>
          </a:p>
        </p:txBody>
      </p:sp>
    </p:spTree>
    <p:extLst>
      <p:ext uri="{BB962C8B-B14F-4D97-AF65-F5344CB8AC3E}">
        <p14:creationId xmlns:p14="http://schemas.microsoft.com/office/powerpoint/2010/main" val="15922540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This question is </a:t>
            </a:r>
            <a:r>
              <a:rPr lang="en-US" sz="1000" b="1" kern="1200" dirty="0">
                <a:solidFill>
                  <a:schemeClr val="tx1"/>
                </a:solidFill>
                <a:effectLst/>
                <a:latin typeface="Century Gothic" panose="020B0502020202020204" pitchFamily="34" charset="0"/>
                <a:ea typeface="+mn-ea"/>
                <a:cs typeface="+mn-cs"/>
              </a:rPr>
              <a:t>OK</a:t>
            </a:r>
            <a:r>
              <a:rPr lang="en-US" sz="1000" kern="1200" dirty="0">
                <a:solidFill>
                  <a:schemeClr val="tx1"/>
                </a:solidFill>
                <a:effectLst/>
                <a:latin typeface="Century Gothic" panose="020B0502020202020204" pitchFamily="34" charset="0"/>
                <a:ea typeface="+mn-ea"/>
                <a:cs typeface="+mn-cs"/>
              </a:rPr>
              <a:t> to ask.</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71</a:t>
            </a:fld>
            <a:endParaRPr lang="en-US" altLang="en-US"/>
          </a:p>
        </p:txBody>
      </p:sp>
    </p:spTree>
    <p:extLst>
      <p:ext uri="{BB962C8B-B14F-4D97-AF65-F5344CB8AC3E}">
        <p14:creationId xmlns:p14="http://schemas.microsoft.com/office/powerpoint/2010/main" val="6382329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How many days were you out sick from your last job? </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72</a:t>
            </a:fld>
            <a:endParaRPr lang="en-US" altLang="en-US"/>
          </a:p>
        </p:txBody>
      </p:sp>
    </p:spTree>
    <p:extLst>
      <p:ext uri="{BB962C8B-B14F-4D97-AF65-F5344CB8AC3E}">
        <p14:creationId xmlns:p14="http://schemas.microsoft.com/office/powerpoint/2010/main" val="15768777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0" hangingPunct="0">
              <a:buNone/>
            </a:pPr>
            <a:r>
              <a:rPr lang="en-US" sz="1000" kern="1200" dirty="0">
                <a:solidFill>
                  <a:schemeClr val="tx1"/>
                </a:solidFill>
                <a:effectLst/>
                <a:latin typeface="Century Gothic" panose="020B0502020202020204" pitchFamily="34" charset="0"/>
                <a:ea typeface="+mn-ea"/>
                <a:cs typeface="+mn-cs"/>
              </a:rPr>
              <a:t>This question is </a:t>
            </a:r>
            <a:r>
              <a:rPr lang="en-US" sz="1000" b="1" kern="1200" dirty="0">
                <a:solidFill>
                  <a:schemeClr val="tx1"/>
                </a:solidFill>
                <a:effectLst/>
                <a:latin typeface="Century Gothic" panose="020B0502020202020204" pitchFamily="34" charset="0"/>
                <a:ea typeface="+mn-ea"/>
                <a:cs typeface="+mn-cs"/>
              </a:rPr>
              <a:t>Not OK </a:t>
            </a:r>
            <a:r>
              <a:rPr lang="en-US" sz="1000" kern="1200" dirty="0">
                <a:solidFill>
                  <a:schemeClr val="tx1"/>
                </a:solidFill>
                <a:effectLst/>
                <a:latin typeface="Century Gothic" panose="020B0502020202020204" pitchFamily="34" charset="0"/>
                <a:ea typeface="+mn-ea"/>
                <a:cs typeface="+mn-cs"/>
              </a:rPr>
              <a:t>to ask.</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73</a:t>
            </a:fld>
            <a:endParaRPr lang="en-US" altLang="en-US"/>
          </a:p>
        </p:txBody>
      </p:sp>
    </p:spTree>
    <p:extLst>
      <p:ext uri="{BB962C8B-B14F-4D97-AF65-F5344CB8AC3E}">
        <p14:creationId xmlns:p14="http://schemas.microsoft.com/office/powerpoint/2010/main" val="23027694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b="0" kern="1200" dirty="0">
                <a:solidFill>
                  <a:schemeClr val="tx1"/>
                </a:solidFill>
                <a:effectLst/>
                <a:latin typeface="Century Gothic" panose="020B0502020202020204" pitchFamily="34" charset="0"/>
                <a:ea typeface="+mn-ea"/>
                <a:cs typeface="+mn-cs"/>
              </a:rPr>
              <a:t>Let’s now talk about what to do after you’ve made a job offer.</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219BD6-3254-4AB1-AF49-6A41D232BBF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09343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9">
            <a:extLst>
              <a:ext uri="{FF2B5EF4-FFF2-40B4-BE49-F238E27FC236}">
                <a16:creationId xmlns:a16="http://schemas.microsoft.com/office/drawing/2014/main" xmlns="" id="{3E63D14A-FFF8-4A6F-8BED-BA43D126A77F}"/>
              </a:ext>
            </a:extLst>
          </p:cNvPr>
          <p:cNvSpPr>
            <a:spLocks noGrp="1" noChangeArrowheads="1"/>
          </p:cNvSpPr>
          <p:nvPr>
            <p:ph type="body" idx="1"/>
            <p:custDataLst>
              <p:tags r:id="rId1"/>
            </p:custDataLst>
          </p:nvPr>
        </p:nvSpPr>
        <p:spPr>
          <a:xfrm>
            <a:off x="1219200" y="4479925"/>
            <a:ext cx="5195888" cy="5121275"/>
          </a:xfrm>
          <a:noFill/>
        </p:spPr>
        <p:txBody>
          <a:bodyPr/>
          <a:lstStyle/>
          <a:p>
            <a:r>
              <a:rPr lang="en-US" altLang="en-US" dirty="0"/>
              <a:t>Once you offer an individual a job, supervisors or HR personnel can discuss the issue of disability in more detail.</a:t>
            </a:r>
          </a:p>
          <a:p>
            <a:pPr marL="109538" lvl="1" indent="-109538"/>
            <a:r>
              <a:rPr lang="en-US" altLang="en-US" sz="1000" dirty="0"/>
              <a:t>After conditional offers of employment are made, you may ask whether applicants will need reasonable accommodations related to anything connected with the job as long as you ask all employees in the same job category this question. You may also ask employees for reasonable documentation to establish that they have an ADA-protected disability and that the disability requires an accommodation. </a:t>
            </a:r>
          </a:p>
          <a:p>
            <a:pPr marL="109538" lvl="1" indent="-109538"/>
            <a:r>
              <a:rPr lang="en-US" altLang="en-US" sz="1000" dirty="0"/>
              <a:t>Also after conditional offers, you may require preemployment physicals as long as all entering employees in the same job category are subject to examination.</a:t>
            </a:r>
          </a:p>
          <a:p>
            <a:pPr marL="109538" lvl="1" indent="-109538"/>
            <a:r>
              <a:rPr lang="en-US" altLang="en-US" sz="1000" dirty="0"/>
              <a:t>Furthermore, a medical examination or inquiries regarding disability may be requested but only if the exam or inquiry is job-related and necessary—for example, employees who want to return to work after an injury may be required to have a medical exam to show they can still perform the job functions. But if you believe that an employee’s performance is suffering because of an undisclosed disability, you should approach the employee about the performance problem—not the disability. Directly addressing an undisclosed disability may lead to a claim of  “regarding” an employee as having an impairment.</a:t>
            </a:r>
          </a:p>
          <a:p>
            <a:pPr marL="109538" lvl="1" indent="-109538"/>
            <a:r>
              <a:rPr lang="en-US" altLang="en-US" sz="1000" dirty="0"/>
              <a:t>The Genetic Information Nondiscrimination Act, or GINA, prohibits employers from obtaining genetic test results or family medical history. Requests for medical information should include a GINA notice that the employer does not want genetic information disclosed.</a:t>
            </a:r>
          </a:p>
        </p:txBody>
      </p:sp>
      <p:sp>
        <p:nvSpPr>
          <p:cNvPr id="76803" name="Slide Number Placeholder 1">
            <a:extLst>
              <a:ext uri="{FF2B5EF4-FFF2-40B4-BE49-F238E27FC236}">
                <a16:creationId xmlns:a16="http://schemas.microsoft.com/office/drawing/2014/main" xmlns="" id="{9B0EE44A-4F67-424A-8FE8-CEC41D99CD08}"/>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7A1A8CC6-C630-4D99-B88D-6757E6B9582A}" type="slidenum">
              <a:rPr lang="en-US" altLang="en-US" sz="1300" smtClean="0"/>
              <a:pPr/>
              <a:t>75</a:t>
            </a:fld>
            <a:endParaRPr lang="en-US" altLang="en-US" sz="1300"/>
          </a:p>
        </p:txBody>
      </p:sp>
      <p:sp>
        <p:nvSpPr>
          <p:cNvPr id="76804" name="Slide Image Placeholder 4">
            <a:extLst>
              <a:ext uri="{FF2B5EF4-FFF2-40B4-BE49-F238E27FC236}">
                <a16:creationId xmlns:a16="http://schemas.microsoft.com/office/drawing/2014/main" xmlns="" id="{AC2B06DF-80D6-469E-8846-9805F4F14E39}"/>
              </a:ext>
            </a:extLst>
          </p:cNvPr>
          <p:cNvSpPr>
            <a:spLocks noGrp="1" noRot="1" noChangeAspect="1" noTextEdit="1"/>
          </p:cNvSpPr>
          <p:nvPr>
            <p:ph type="sldImg"/>
          </p:nvPr>
        </p:nvSpPr>
        <p:spPr>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A6F14836-C369-4126-BDAF-B0D988BAA29D}"/>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xmlns="" id="{68D6C3E2-22F2-431C-97A7-E5162947ED6B}"/>
              </a:ext>
            </a:extLst>
          </p:cNvPr>
          <p:cNvSpPr>
            <a:spLocks noGrp="1"/>
          </p:cNvSpPr>
          <p:nvPr>
            <p:ph type="body" idx="1"/>
            <p:custDataLst>
              <p:tags r:id="rId1"/>
            </p:custDataLst>
          </p:nvPr>
        </p:nvSpPr>
        <p:spPr>
          <a:noFill/>
        </p:spPr>
        <p:txBody>
          <a:bodyPr/>
          <a:lstStyle/>
          <a:p>
            <a:r>
              <a:rPr lang="en-US" altLang="en-US" dirty="0"/>
              <a:t>Employers requesting medical information from an individual or healthcare provider </a:t>
            </a:r>
            <a:r>
              <a:rPr lang="en-US" altLang="en-US" i="1" dirty="0"/>
              <a:t>must</a:t>
            </a:r>
            <a:r>
              <a:rPr lang="en-US" altLang="en-US" dirty="0"/>
              <a:t> direct the individual or provider </a:t>
            </a:r>
            <a:r>
              <a:rPr lang="en-US" altLang="en-US" i="1" dirty="0"/>
              <a:t>not to provide genetic information</a:t>
            </a:r>
            <a:r>
              <a:rPr lang="en-US" altLang="en-US" dirty="0"/>
              <a:t> and should include the following “safe harbor” language with any request for medical information:</a:t>
            </a:r>
          </a:p>
          <a:p>
            <a:r>
              <a:rPr lang="en-US" altLang="en-US" dirty="0"/>
              <a:t>GINA prohibits employers and other entities covered by GINA Title II from requesting or requiring genetic information of employees or their family members. In order to comply with this law, we are asking that you not provide any genetic information when responding to this request for medical information. “Genetic information,” as defined by GINA, includes an individual’s family medical history, the results of an individual’s or family member’s genetic tests, the fact that an individual or an individual’s family member sought or received genetic services, and genetic information of a fetus carried by an individual or an individual’s family member or an embryo lawfully held by an individual or family member receiving assistive reproductive services.</a:t>
            </a:r>
          </a:p>
          <a:p>
            <a:r>
              <a:rPr lang="en-US" altLang="en-US" dirty="0"/>
              <a:t>If an employer requests a medical exam, a fitness-for-duty exam, or medical information to support an employee’s request for reasonable accommodation, the GINA notice should be included with the request.</a:t>
            </a:r>
          </a:p>
        </p:txBody>
      </p:sp>
      <p:sp>
        <p:nvSpPr>
          <p:cNvPr id="78852" name="Slide Number Placeholder 1">
            <a:extLst>
              <a:ext uri="{FF2B5EF4-FFF2-40B4-BE49-F238E27FC236}">
                <a16:creationId xmlns:a16="http://schemas.microsoft.com/office/drawing/2014/main" xmlns="" id="{69809A4B-6885-46C5-84F2-B86847539A28}"/>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7F81187C-E4E7-4B0E-BB0E-C2DDB328B5FF}" type="slidenum">
              <a:rPr lang="en-US" altLang="en-US" sz="1300" smtClean="0"/>
              <a:pPr/>
              <a:t>76</a:t>
            </a:fld>
            <a:endParaRPr lang="en-US" altLang="en-US" sz="13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a:extLst>
              <a:ext uri="{FF2B5EF4-FFF2-40B4-BE49-F238E27FC236}">
                <a16:creationId xmlns:a16="http://schemas.microsoft.com/office/drawing/2014/main" xmlns="" id="{3236D590-5BE2-48B6-98BB-BC687756BB06}"/>
              </a:ext>
            </a:extLst>
          </p:cNvPr>
          <p:cNvSpPr>
            <a:spLocks noGrp="1" noChangeArrowheads="1"/>
          </p:cNvSpPr>
          <p:nvPr>
            <p:ph type="body" idx="1"/>
            <p:custDataLst>
              <p:tags r:id="rId1"/>
            </p:custDataLst>
          </p:nvPr>
        </p:nvSpPr>
        <p:spPr>
          <a:noFill/>
        </p:spPr>
        <p:txBody>
          <a:bodyPr/>
          <a:lstStyle/>
          <a:p>
            <a:r>
              <a:rPr lang="en-US" altLang="en-US" dirty="0"/>
              <a:t>When it comes to discussing reasonable accommodation after a job offer is made, the ADA lays out the following ground rules:</a:t>
            </a:r>
          </a:p>
          <a:p>
            <a:pPr marL="109538" lvl="1" indent="-109538"/>
            <a:r>
              <a:rPr lang="en-US" altLang="en-US" sz="1000" dirty="0"/>
              <a:t>Employees do not have to request a reasonable accommodation, but they must inform you of any limitations they have from disabilities that will require some adjustment or change to allow them to do the job. If a disability or need for accommodation is obvious, an employer may be obligated to offer an accommodation without waiting for a request from the employee.</a:t>
            </a:r>
          </a:p>
          <a:p>
            <a:pPr marL="109538" lvl="1" indent="-109538"/>
            <a:r>
              <a:rPr lang="en-US" altLang="en-US" sz="1000" dirty="0"/>
              <a:t>You must discuss reasonable accommodation with employees who request accommodation.</a:t>
            </a:r>
          </a:p>
          <a:p>
            <a:pPr marL="109538" lvl="1" indent="-109538"/>
            <a:r>
              <a:rPr lang="en-US" altLang="en-US" sz="1000" dirty="0"/>
              <a:t>Qualified employees with disabilities that are not obvious and that require accommodations must provide the documentation we request. If they do not, they are not entitled to an accommodation. But, if you fail to discuss an employee’s request for accommodation—for example, ask for medical certification or what type of accommodation is needed—the company could be liable for a violation of the ADA.</a:t>
            </a:r>
          </a:p>
          <a:p>
            <a:r>
              <a:rPr lang="en-US" altLang="en-US" dirty="0"/>
              <a:t>Make sure you know our process for discussing and implementing reasonable accommodations with employees.</a:t>
            </a:r>
          </a:p>
        </p:txBody>
      </p:sp>
      <p:sp>
        <p:nvSpPr>
          <p:cNvPr id="80899" name="Slide Number Placeholder 1">
            <a:extLst>
              <a:ext uri="{FF2B5EF4-FFF2-40B4-BE49-F238E27FC236}">
                <a16:creationId xmlns:a16="http://schemas.microsoft.com/office/drawing/2014/main" xmlns="" id="{14F14985-4FED-42CF-B00B-223BD154122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4F33A1C8-8789-4704-AB14-36BE69A9A77F}" type="slidenum">
              <a:rPr lang="en-US" altLang="en-US" sz="1300" smtClean="0"/>
              <a:pPr/>
              <a:t>77</a:t>
            </a:fld>
            <a:endParaRPr lang="en-US" altLang="en-US" sz="1300"/>
          </a:p>
        </p:txBody>
      </p:sp>
      <p:sp>
        <p:nvSpPr>
          <p:cNvPr id="80900" name="Slide Image Placeholder 4">
            <a:extLst>
              <a:ext uri="{FF2B5EF4-FFF2-40B4-BE49-F238E27FC236}">
                <a16:creationId xmlns:a16="http://schemas.microsoft.com/office/drawing/2014/main" xmlns="" id="{B4B0A23D-FDA7-42E5-87A9-2706115946C5}"/>
              </a:ext>
            </a:extLst>
          </p:cNvPr>
          <p:cNvSpPr>
            <a:spLocks noGrp="1" noRot="1" noChangeAspect="1" noTextEdit="1"/>
          </p:cNvSpPr>
          <p:nvPr>
            <p:ph type="sldImg"/>
          </p:nvPr>
        </p:nvSpPr>
        <p:spPr>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9">
            <a:extLst>
              <a:ext uri="{FF2B5EF4-FFF2-40B4-BE49-F238E27FC236}">
                <a16:creationId xmlns:a16="http://schemas.microsoft.com/office/drawing/2014/main" xmlns="" id="{22ABC677-1B11-40DA-8E52-D93480538C41}"/>
              </a:ext>
            </a:extLst>
          </p:cNvPr>
          <p:cNvSpPr>
            <a:spLocks noGrp="1" noChangeArrowheads="1"/>
          </p:cNvSpPr>
          <p:nvPr>
            <p:ph type="body" idx="1"/>
            <p:custDataLst>
              <p:tags r:id="rId1"/>
            </p:custDataLst>
          </p:nvPr>
        </p:nvSpPr>
        <p:spPr>
          <a:noFill/>
        </p:spPr>
        <p:txBody>
          <a:bodyPr/>
          <a:lstStyle/>
          <a:p>
            <a:pPr marL="0" lvl="1" indent="0">
              <a:buNone/>
            </a:pPr>
            <a:r>
              <a:rPr lang="en-US" altLang="en-US" sz="1000" dirty="0"/>
              <a:t>Although you should certainly try to accommodate the preference of the employee, the Equal Employment Opportunity Commission, or EEOC, does not require us to choose the best accommodation or the accommodation the individual prefers. </a:t>
            </a:r>
          </a:p>
          <a:p>
            <a:pPr marL="171450" lvl="1" indent="-171450"/>
            <a:r>
              <a:rPr lang="en-US" altLang="en-US" sz="1000" dirty="0"/>
              <a:t>The EEOC has stated that we have the final discretion to choose among effective accommodations and may select an accommodation that is the least expensive or easiest to provide as long as it enables the employee to perform the essential job functions.</a:t>
            </a:r>
          </a:p>
        </p:txBody>
      </p:sp>
      <p:sp>
        <p:nvSpPr>
          <p:cNvPr id="82947" name="Slide Number Placeholder 1">
            <a:extLst>
              <a:ext uri="{FF2B5EF4-FFF2-40B4-BE49-F238E27FC236}">
                <a16:creationId xmlns:a16="http://schemas.microsoft.com/office/drawing/2014/main" xmlns="" id="{8FD0A390-1C9F-4077-9D79-A15D7038065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079F3687-048A-4893-8325-C66A08BCC67E}" type="slidenum">
              <a:rPr lang="en-US" altLang="en-US" sz="1300" smtClean="0"/>
              <a:pPr/>
              <a:t>78</a:t>
            </a:fld>
            <a:endParaRPr lang="en-US" altLang="en-US" sz="1300"/>
          </a:p>
        </p:txBody>
      </p:sp>
      <p:sp>
        <p:nvSpPr>
          <p:cNvPr id="82948" name="Slide Image Placeholder 4">
            <a:extLst>
              <a:ext uri="{FF2B5EF4-FFF2-40B4-BE49-F238E27FC236}">
                <a16:creationId xmlns:a16="http://schemas.microsoft.com/office/drawing/2014/main" xmlns="" id="{B6169483-E9E4-4B66-8E46-1B10E57350DD}"/>
              </a:ext>
            </a:extLst>
          </p:cNvPr>
          <p:cNvSpPr>
            <a:spLocks noGrp="1" noRot="1" noChangeAspect="1" noTextEdit="1"/>
          </p:cNvSpPr>
          <p:nvPr>
            <p:ph type="sldImg"/>
          </p:nvPr>
        </p:nvSpPr>
        <p:spPr>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a:extLst>
              <a:ext uri="{FF2B5EF4-FFF2-40B4-BE49-F238E27FC236}">
                <a16:creationId xmlns:a16="http://schemas.microsoft.com/office/drawing/2014/main" xmlns="" id="{E05A4363-27F2-4133-8D6F-7CA9C1FBCE9E}"/>
              </a:ext>
            </a:extLst>
          </p:cNvPr>
          <p:cNvSpPr>
            <a:spLocks noGrp="1" noRot="1" noChangeAspect="1" noChangeArrowheads="1" noTextEdit="1"/>
          </p:cNvSpPr>
          <p:nvPr>
            <p:ph type="sldImg"/>
          </p:nvPr>
        </p:nvSpPr>
        <p:spPr>
          <a:ln/>
        </p:spPr>
      </p:sp>
      <p:sp>
        <p:nvSpPr>
          <p:cNvPr id="84995" name="Rectangle 7">
            <a:extLst>
              <a:ext uri="{FF2B5EF4-FFF2-40B4-BE49-F238E27FC236}">
                <a16:creationId xmlns:a16="http://schemas.microsoft.com/office/drawing/2014/main" xmlns="" id="{BD1FD4DE-FEC1-4832-82C2-9176236EB296}"/>
              </a:ext>
            </a:extLst>
          </p:cNvPr>
          <p:cNvSpPr>
            <a:spLocks noGrp="1" noChangeArrowheads="1"/>
          </p:cNvSpPr>
          <p:nvPr>
            <p:ph type="body" idx="1"/>
            <p:custDataLst>
              <p:tags r:id="rId1"/>
            </p:custDataLst>
          </p:nvPr>
        </p:nvSpPr>
        <p:spPr>
          <a:noFill/>
        </p:spPr>
        <p:txBody>
          <a:bodyPr/>
          <a:lstStyle/>
          <a:p>
            <a:pPr eaLnBrk="1" hangingPunct="1"/>
            <a:r>
              <a:rPr lang="en-US" altLang="en-US" dirty="0"/>
              <a:t>After the job offer has been made, we may also request the following medical certification or exams:</a:t>
            </a:r>
          </a:p>
          <a:p>
            <a:pPr marL="109538" lvl="1" indent="-109538" eaLnBrk="1" hangingPunct="1"/>
            <a:r>
              <a:rPr lang="en-US" altLang="en-US" sz="1000" dirty="0"/>
              <a:t>We may request documentation from a healthcare professional to establish that an individual has a disability and has a need for an accommodation. However, we do not want a person’s complete medical records because the records will probably contain information unrelated to the individual’s disability and the need for accommodation. </a:t>
            </a:r>
          </a:p>
          <a:p>
            <a:pPr marL="109538" lvl="1" indent="-109538" eaLnBrk="1" hangingPunct="1"/>
            <a:r>
              <a:rPr lang="en-US" altLang="en-US" sz="1000" dirty="0"/>
              <a:t>We may require a medical exam if medical documentation is not sufficient to show the need for accommodation. The healthcare professional used to conduct the exam will depend on the person’s disability. Appropriate professionals include, but are not limited to, doctors (including psychiatrists), psychologists, nurses, physical therapists, occupational therapists, speech therapists, vocational rehabilitation specialists, and licensed mental health professionals.</a:t>
            </a:r>
          </a:p>
        </p:txBody>
      </p:sp>
      <p:sp>
        <p:nvSpPr>
          <p:cNvPr id="84996" name="Slide Number Placeholder 1">
            <a:extLst>
              <a:ext uri="{FF2B5EF4-FFF2-40B4-BE49-F238E27FC236}">
                <a16:creationId xmlns:a16="http://schemas.microsoft.com/office/drawing/2014/main" xmlns="" id="{328B1257-10BC-436C-A15A-97D57F73E77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3C1B973B-6D0F-4EE3-8D50-2AF9EE99B5F1}" type="slidenum">
              <a:rPr lang="en-US" altLang="en-US" sz="1300" smtClean="0"/>
              <a:pPr/>
              <a:t>79</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False.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8</a:t>
            </a:fld>
            <a:endParaRPr lang="en-US" altLang="en-US"/>
          </a:p>
        </p:txBody>
      </p:sp>
    </p:spTree>
    <p:extLst>
      <p:ext uri="{BB962C8B-B14F-4D97-AF65-F5344CB8AC3E}">
        <p14:creationId xmlns:p14="http://schemas.microsoft.com/office/powerpoint/2010/main" val="34663213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a:extLst>
              <a:ext uri="{FF2B5EF4-FFF2-40B4-BE49-F238E27FC236}">
                <a16:creationId xmlns:a16="http://schemas.microsoft.com/office/drawing/2014/main" xmlns="" id="{713DB330-7D4F-4AF8-BD34-0CBCDB7D5F6D}"/>
              </a:ext>
            </a:extLst>
          </p:cNvPr>
          <p:cNvSpPr>
            <a:spLocks noGrp="1" noRot="1" noChangeAspect="1" noChangeArrowheads="1" noTextEdit="1"/>
          </p:cNvSpPr>
          <p:nvPr>
            <p:ph type="sldImg"/>
          </p:nvPr>
        </p:nvSpPr>
        <p:spPr>
          <a:ln/>
        </p:spPr>
      </p:sp>
      <p:sp>
        <p:nvSpPr>
          <p:cNvPr id="87043" name="Rectangle 7">
            <a:extLst>
              <a:ext uri="{FF2B5EF4-FFF2-40B4-BE49-F238E27FC236}">
                <a16:creationId xmlns:a16="http://schemas.microsoft.com/office/drawing/2014/main" xmlns="" id="{EDCC32FD-5D29-4F3D-B587-62CBE226F8C5}"/>
              </a:ext>
            </a:extLst>
          </p:cNvPr>
          <p:cNvSpPr>
            <a:spLocks noGrp="1" noChangeArrowheads="1"/>
          </p:cNvSpPr>
          <p:nvPr>
            <p:ph type="body" idx="1"/>
            <p:custDataLst>
              <p:tags r:id="rId1"/>
            </p:custDataLst>
          </p:nvPr>
        </p:nvSpPr>
        <p:spPr>
          <a:noFill/>
        </p:spPr>
        <p:txBody>
          <a:bodyPr/>
          <a:lstStyle/>
          <a:p>
            <a:pPr marL="0" lvl="1" indent="0" eaLnBrk="1" hangingPunct="1">
              <a:buNone/>
            </a:pPr>
            <a:r>
              <a:rPr lang="en-US" altLang="en-US" sz="1000" dirty="0"/>
              <a:t>In addition, we may require individuals to go to healthcare professionals of our choice if there is insufficient information from their own treating physicians.</a:t>
            </a:r>
          </a:p>
          <a:p>
            <a:pPr marL="109538" lvl="1" indent="-109538" eaLnBrk="1" hangingPunct="1"/>
            <a:r>
              <a:rPr lang="en-US" altLang="en-US" sz="1000" dirty="0"/>
              <a:t>According to EEOC’s guidelines on reasonable accommodation, you need to explain why the documentation is insufficient and give individuals the opportunity to provide the missing information in a timely manner.  </a:t>
            </a:r>
          </a:p>
          <a:p>
            <a:pPr marL="109538" lvl="1" indent="-109538" eaLnBrk="1" hangingPunct="1"/>
            <a:r>
              <a:rPr lang="en-US" altLang="en-US" sz="1000" dirty="0"/>
              <a:t>Furthermore, you must specify what type of information is needed regarding the disability, its functional limitations, and the need for reasonable accommodation. Individuals can be asked to sign a limited release allowing you to submit a list of specific questions to the healthcare or vocational professionals.</a:t>
            </a:r>
          </a:p>
          <a:p>
            <a:pPr marL="109538" lvl="1" indent="-109538" eaLnBrk="1" hangingPunct="1"/>
            <a:r>
              <a:rPr lang="en-US" altLang="en-US" sz="1000" dirty="0"/>
              <a:t>Finally, we must pay for independent medical examinations conducted at our request.</a:t>
            </a:r>
          </a:p>
        </p:txBody>
      </p:sp>
      <p:sp>
        <p:nvSpPr>
          <p:cNvPr id="87044" name="Slide Number Placeholder 1">
            <a:extLst>
              <a:ext uri="{FF2B5EF4-FFF2-40B4-BE49-F238E27FC236}">
                <a16:creationId xmlns:a16="http://schemas.microsoft.com/office/drawing/2014/main" xmlns="" id="{BAD7395C-16A8-4368-8216-A17E3217AFF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E29A6E4B-E743-4E22-992A-663588A1D40C}" type="slidenum">
              <a:rPr lang="en-US" altLang="en-US" sz="1300" smtClean="0"/>
              <a:pPr/>
              <a:t>80</a:t>
            </a:fld>
            <a:endParaRPr lang="en-US" altLang="en-US" sz="13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a:extLst>
              <a:ext uri="{FF2B5EF4-FFF2-40B4-BE49-F238E27FC236}">
                <a16:creationId xmlns:a16="http://schemas.microsoft.com/office/drawing/2014/main" xmlns="" id="{7628D939-E09D-4781-973E-6C1DECB2AE36}"/>
              </a:ext>
            </a:extLst>
          </p:cNvPr>
          <p:cNvSpPr>
            <a:spLocks noGrp="1" noRot="1" noChangeAspect="1" noChangeArrowheads="1" noTextEdit="1"/>
          </p:cNvSpPr>
          <p:nvPr>
            <p:ph type="sldImg"/>
          </p:nvPr>
        </p:nvSpPr>
        <p:spPr>
          <a:ln/>
        </p:spPr>
      </p:sp>
      <p:sp>
        <p:nvSpPr>
          <p:cNvPr id="89091" name="Rectangle 7">
            <a:extLst>
              <a:ext uri="{FF2B5EF4-FFF2-40B4-BE49-F238E27FC236}">
                <a16:creationId xmlns:a16="http://schemas.microsoft.com/office/drawing/2014/main" xmlns="" id="{9084B702-6B3E-46A6-8924-C10EA1483429}"/>
              </a:ext>
            </a:extLst>
          </p:cNvPr>
          <p:cNvSpPr>
            <a:spLocks noGrp="1" noChangeArrowheads="1"/>
          </p:cNvSpPr>
          <p:nvPr>
            <p:ph type="body" idx="1"/>
            <p:custDataLst>
              <p:tags r:id="rId1"/>
            </p:custDataLst>
          </p:nvPr>
        </p:nvSpPr>
        <p:spPr>
          <a:noFill/>
        </p:spPr>
        <p:txBody>
          <a:bodyPr/>
          <a:lstStyle/>
          <a:p>
            <a:pPr eaLnBrk="1" hangingPunct="1"/>
            <a:r>
              <a:rPr lang="en-US" altLang="en-US" dirty="0"/>
              <a:t>In some situations, safety concerns affect accommodation of disabilities.</a:t>
            </a:r>
          </a:p>
          <a:p>
            <a:pPr marL="109538" lvl="1" indent="-109538" eaLnBrk="1" hangingPunct="1"/>
            <a:r>
              <a:rPr lang="en-US" altLang="en-US" sz="1000" dirty="0"/>
              <a:t>Direct threat occurs when an employee with a disability poses a risk of harm in the workplace. But, the risk needs to be substantial. We cannot refuse to hire or fire individuals because of a slightly increased risk of harm to themselves or others. </a:t>
            </a:r>
          </a:p>
          <a:p>
            <a:pPr marL="109538" lvl="1" indent="-109538" eaLnBrk="1" hangingPunct="1"/>
            <a:r>
              <a:rPr lang="en-US" altLang="en-US" sz="1000" dirty="0"/>
              <a:t>If an employee with a disability poses such a direct threat to health or safety in the workplace—that is, a significant risk that cannot be eliminated by a reasonable accommodation—we do not have to accommodate the employee.</a:t>
            </a:r>
          </a:p>
          <a:p>
            <a:pPr marL="109538" lvl="1" indent="-109538" eaLnBrk="1" hangingPunct="1"/>
            <a:r>
              <a:rPr lang="en-US" altLang="en-US" sz="1000" dirty="0"/>
              <a:t>We must use objective, factual evidence regarding the individual’s ability to perform essential job functions when determining that the individual poses a direct threat. We must consider whether the risk can be eliminated or reduced to an acceptable level with a reasonable accommodation.</a:t>
            </a:r>
          </a:p>
          <a:p>
            <a:pPr marL="109538" indent="-109538" eaLnBrk="1" hangingPunct="1"/>
            <a:r>
              <a:rPr lang="en-US" altLang="en-US" dirty="0"/>
              <a:t>Think about what areas, situations, or jobs in our workplace exist where specific disabilities might pose a direct threat.</a:t>
            </a:r>
          </a:p>
        </p:txBody>
      </p:sp>
      <p:sp>
        <p:nvSpPr>
          <p:cNvPr id="89092" name="Slide Number Placeholder 1">
            <a:extLst>
              <a:ext uri="{FF2B5EF4-FFF2-40B4-BE49-F238E27FC236}">
                <a16:creationId xmlns:a16="http://schemas.microsoft.com/office/drawing/2014/main" xmlns="" id="{73401FA4-8E07-49B7-A3EB-BE70D25DC9C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F0649D6C-7D0F-4343-9F3F-C58FB38B2CF1}" type="slidenum">
              <a:rPr lang="en-US" altLang="en-US" sz="1300" smtClean="0"/>
              <a:pPr/>
              <a:t>81</a:t>
            </a:fld>
            <a:endParaRPr lang="en-US" altLang="en-US" sz="13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xmlns="" id="{E318EDDC-0C82-4A53-846C-8FE439549A7F}"/>
              </a:ext>
            </a:extLst>
          </p:cNvPr>
          <p:cNvSpPr>
            <a:spLocks noGrp="1" noChangeArrowheads="1"/>
          </p:cNvSpPr>
          <p:nvPr>
            <p:ph type="body" idx="1"/>
            <p:custDataLst>
              <p:tags r:id="rId1"/>
            </p:custDataLst>
          </p:nvPr>
        </p:nvSpPr>
        <p:spPr>
          <a:noFill/>
        </p:spPr>
        <p:txBody>
          <a:bodyPr/>
          <a:lstStyle/>
          <a:p>
            <a:r>
              <a:rPr lang="en-US" altLang="en-US" dirty="0"/>
              <a:t>The ADA also has requirements concerning leaves of absence for employees with disabilities:</a:t>
            </a:r>
          </a:p>
          <a:p>
            <a:pPr marL="109538" lvl="1" indent="-109538"/>
            <a:r>
              <a:rPr lang="en-US" altLang="en-US" sz="1000" dirty="0"/>
              <a:t>We may not apply a no-fault leave policy to an employee with a disability who needs leave beyond the set period. A no-fault leave policy means employees are automatically terminated after they have been on leave for a certain period of time.  </a:t>
            </a:r>
          </a:p>
          <a:p>
            <a:pPr marL="109538" lvl="1" indent="-109538"/>
            <a:r>
              <a:rPr lang="en-US" altLang="en-US" sz="1000" dirty="0"/>
              <a:t> If employees with disabilities need additional unpaid leave as a reasonable accommodation, we must modify our no-fault leave policies to provide additional leave. There are two exceptions:</a:t>
            </a:r>
          </a:p>
          <a:p>
            <a:pPr marL="231775" lvl="2" indent="-122238"/>
            <a:r>
              <a:rPr lang="en-US" altLang="en-US" sz="1000" dirty="0"/>
              <a:t>If we can show that there is another effective accommodation that allows the employees to perform the essential functions of their positions; </a:t>
            </a:r>
            <a:r>
              <a:rPr lang="en-US" altLang="en-US" sz="1000" i="1" dirty="0"/>
              <a:t>and</a:t>
            </a:r>
            <a:r>
              <a:rPr lang="en-US" altLang="en-US" sz="1000" dirty="0"/>
              <a:t> </a:t>
            </a:r>
          </a:p>
          <a:p>
            <a:pPr marL="231775" lvl="2" indent="-122238"/>
            <a:r>
              <a:rPr lang="en-US" altLang="en-US" sz="1000" dirty="0"/>
              <a:t>If we can show that granting additional leave causes undue hardship.  </a:t>
            </a:r>
          </a:p>
          <a:p>
            <a:pPr marL="109538" lvl="1" indent="-109538"/>
            <a:r>
              <a:rPr lang="en-US" altLang="en-US" sz="1000" dirty="0"/>
              <a:t>There is no maximum leave requirement under the ADA. The amount of leave due to an individual varies.</a:t>
            </a:r>
          </a:p>
        </p:txBody>
      </p:sp>
      <p:sp>
        <p:nvSpPr>
          <p:cNvPr id="91139" name="Slide Number Placeholder 1">
            <a:extLst>
              <a:ext uri="{FF2B5EF4-FFF2-40B4-BE49-F238E27FC236}">
                <a16:creationId xmlns:a16="http://schemas.microsoft.com/office/drawing/2014/main" xmlns="" id="{3940F592-B1BF-441A-A75C-A5AB8F3F1AE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A957CA37-F3C6-4E79-90B8-EF200BA1D6D0}" type="slidenum">
              <a:rPr lang="en-US" altLang="en-US" sz="1300" smtClean="0"/>
              <a:pPr/>
              <a:t>82</a:t>
            </a:fld>
            <a:endParaRPr lang="en-US" altLang="en-US" sz="1300"/>
          </a:p>
        </p:txBody>
      </p:sp>
      <p:sp>
        <p:nvSpPr>
          <p:cNvPr id="91140" name="Slide Image Placeholder 4">
            <a:extLst>
              <a:ext uri="{FF2B5EF4-FFF2-40B4-BE49-F238E27FC236}">
                <a16:creationId xmlns:a16="http://schemas.microsoft.com/office/drawing/2014/main" xmlns="" id="{0A6996FF-B5A3-498D-AAD2-1BAF3B20983E}"/>
              </a:ext>
            </a:extLst>
          </p:cNvPr>
          <p:cNvSpPr>
            <a:spLocks noGrp="1" noRot="1" noChangeAspect="1" noTextEdit="1"/>
          </p:cNvSpPr>
          <p:nvPr>
            <p:ph type="sldImg"/>
          </p:nvPr>
        </p:nvSpPr>
        <p:spPr>
          <a:ln/>
        </p:spPr>
      </p:sp>
    </p:spTree>
    <p:extLst>
      <p:ext uri="{BB962C8B-B14F-4D97-AF65-F5344CB8AC3E}">
        <p14:creationId xmlns:p14="http://schemas.microsoft.com/office/powerpoint/2010/main" val="42348394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8">
            <a:extLst>
              <a:ext uri="{FF2B5EF4-FFF2-40B4-BE49-F238E27FC236}">
                <a16:creationId xmlns:a16="http://schemas.microsoft.com/office/drawing/2014/main" xmlns="" id="{AF71776A-23D3-4DD8-A268-A407B58D5E5C}"/>
              </a:ext>
            </a:extLst>
          </p:cNvPr>
          <p:cNvSpPr>
            <a:spLocks noGrp="1" noRot="1" noChangeAspect="1" noChangeArrowheads="1" noTextEdit="1"/>
          </p:cNvSpPr>
          <p:nvPr>
            <p:ph type="sldImg"/>
          </p:nvPr>
        </p:nvSpPr>
        <p:spPr>
          <a:ln/>
        </p:spPr>
      </p:sp>
      <p:sp>
        <p:nvSpPr>
          <p:cNvPr id="93187" name="Rectangle 9">
            <a:extLst>
              <a:ext uri="{FF2B5EF4-FFF2-40B4-BE49-F238E27FC236}">
                <a16:creationId xmlns:a16="http://schemas.microsoft.com/office/drawing/2014/main" xmlns="" id="{DCF2C4B5-CC23-45B8-817A-44502ADAEACC}"/>
              </a:ext>
            </a:extLst>
          </p:cNvPr>
          <p:cNvSpPr>
            <a:spLocks noGrp="1" noChangeArrowheads="1"/>
          </p:cNvSpPr>
          <p:nvPr>
            <p:ph type="body" idx="1"/>
            <p:custDataLst>
              <p:tags r:id="rId1"/>
            </p:custDataLst>
          </p:nvPr>
        </p:nvSpPr>
        <p:spPr>
          <a:xfrm>
            <a:off x="1206500" y="4560888"/>
            <a:ext cx="4891088" cy="4422775"/>
          </a:xfrm>
          <a:noFill/>
        </p:spPr>
        <p:txBody>
          <a:bodyPr/>
          <a:lstStyle/>
          <a:p>
            <a:pPr marL="0" lvl="1" indent="0" eaLnBrk="1" hangingPunct="1">
              <a:buNone/>
            </a:pPr>
            <a:r>
              <a:rPr lang="en-US" altLang="en-US" sz="1000" dirty="0"/>
              <a:t>According to the EEOC, we do not have to provide more paid leave than what is provided to similar employees.</a:t>
            </a:r>
          </a:p>
          <a:p>
            <a:pPr marL="109538" lvl="1" indent="-109538" eaLnBrk="1" hangingPunct="1"/>
            <a:r>
              <a:rPr lang="en-US" altLang="en-US" sz="1000" dirty="0"/>
              <a:t>However, you should allow an employee with a disability to use up paid leave first and then provide unpaid leave.</a:t>
            </a:r>
          </a:p>
          <a:p>
            <a:pPr marL="109538" lvl="1" indent="-109538" eaLnBrk="1" hangingPunct="1"/>
            <a:r>
              <a:rPr lang="en-US" altLang="en-US" sz="1000" dirty="0"/>
              <a:t>You may be able to help employees avoid additional leave by making reasonable accommodations, such as:</a:t>
            </a:r>
          </a:p>
          <a:p>
            <a:pPr marL="231775" lvl="2" indent="-122238" eaLnBrk="1" hangingPunct="1"/>
            <a:r>
              <a:rPr lang="en-US" altLang="en-US" sz="1000" dirty="0"/>
              <a:t>Modified job schedules;</a:t>
            </a:r>
          </a:p>
          <a:p>
            <a:pPr marL="231775" lvl="2" indent="-122238" eaLnBrk="1" hangingPunct="1"/>
            <a:r>
              <a:rPr lang="en-US" altLang="en-US" sz="1000" dirty="0"/>
              <a:t>Part-time schedules;</a:t>
            </a:r>
          </a:p>
          <a:p>
            <a:pPr marL="231775" lvl="2" indent="-122238" eaLnBrk="1" hangingPunct="1"/>
            <a:r>
              <a:rPr lang="en-US" altLang="en-US" sz="1000" dirty="0"/>
              <a:t>Transfer to vacant positions; </a:t>
            </a:r>
            <a:r>
              <a:rPr lang="en-US" altLang="en-US" sz="1000" i="1" dirty="0"/>
              <a:t>and</a:t>
            </a:r>
          </a:p>
          <a:p>
            <a:pPr marL="231775" lvl="2" indent="-122238" eaLnBrk="1" hangingPunct="1"/>
            <a:r>
              <a:rPr lang="en-US" altLang="en-US" sz="1000" dirty="0"/>
              <a:t>Leave that could lead to the employee returning to work.</a:t>
            </a:r>
            <a:endParaRPr lang="en-US" altLang="en-US" dirty="0"/>
          </a:p>
        </p:txBody>
      </p:sp>
      <p:sp>
        <p:nvSpPr>
          <p:cNvPr id="93188" name="Slide Number Placeholder 1">
            <a:extLst>
              <a:ext uri="{FF2B5EF4-FFF2-40B4-BE49-F238E27FC236}">
                <a16:creationId xmlns:a16="http://schemas.microsoft.com/office/drawing/2014/main" xmlns="" id="{E7A81AD2-BF77-453D-82E6-0620BE74162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9121B570-A7CE-448D-8508-434B3A080C56}" type="slidenum">
              <a:rPr lang="en-US" altLang="en-US" sz="1300" smtClean="0"/>
              <a:pPr/>
              <a:t>83</a:t>
            </a:fld>
            <a:endParaRPr lang="en-US" altLang="en-US" sz="13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8">
            <a:extLst>
              <a:ext uri="{FF2B5EF4-FFF2-40B4-BE49-F238E27FC236}">
                <a16:creationId xmlns:a16="http://schemas.microsoft.com/office/drawing/2014/main" xmlns="" id="{AF71776A-23D3-4DD8-A268-A407B58D5E5C}"/>
              </a:ext>
            </a:extLst>
          </p:cNvPr>
          <p:cNvSpPr>
            <a:spLocks noGrp="1" noRot="1" noChangeAspect="1" noChangeArrowheads="1" noTextEdit="1"/>
          </p:cNvSpPr>
          <p:nvPr>
            <p:ph type="sldImg"/>
          </p:nvPr>
        </p:nvSpPr>
        <p:spPr>
          <a:ln/>
        </p:spPr>
      </p:sp>
      <p:sp>
        <p:nvSpPr>
          <p:cNvPr id="93187" name="Rectangle 9">
            <a:extLst>
              <a:ext uri="{FF2B5EF4-FFF2-40B4-BE49-F238E27FC236}">
                <a16:creationId xmlns:a16="http://schemas.microsoft.com/office/drawing/2014/main" xmlns="" id="{DCF2C4B5-CC23-45B8-817A-44502ADAEACC}"/>
              </a:ext>
            </a:extLst>
          </p:cNvPr>
          <p:cNvSpPr>
            <a:spLocks noGrp="1" noChangeArrowheads="1"/>
          </p:cNvSpPr>
          <p:nvPr>
            <p:ph type="body" idx="1"/>
            <p:custDataLst>
              <p:tags r:id="rId1"/>
            </p:custDataLst>
          </p:nvPr>
        </p:nvSpPr>
        <p:spPr>
          <a:xfrm>
            <a:off x="1206500" y="4560888"/>
            <a:ext cx="4891088" cy="4422775"/>
          </a:xfrm>
          <a:noFill/>
        </p:spPr>
        <p:txBody>
          <a:bodyPr/>
          <a:lstStyle/>
          <a:p>
            <a:pPr marL="0" lvl="1" indent="0" eaLnBrk="1" hangingPunct="1">
              <a:buNone/>
            </a:pPr>
            <a:r>
              <a:rPr lang="en-US" altLang="en-US" sz="1000" dirty="0"/>
              <a:t>Finally, the ADA does not require us to continue benefits during this leave unless we ordinarily continue benefit coverage for other types of unpaid leave. But, unpaid leave does not entitle us to modify or restrict the benefits an employee already receives.</a:t>
            </a:r>
          </a:p>
          <a:p>
            <a:pPr eaLnBrk="1" hangingPunct="1"/>
            <a:r>
              <a:rPr lang="en-US" altLang="en-US" dirty="0"/>
              <a:t>Make sure you know our organization’s leave policies as they apply to leaves related to disabilities under the ADA.</a:t>
            </a:r>
          </a:p>
        </p:txBody>
      </p:sp>
      <p:sp>
        <p:nvSpPr>
          <p:cNvPr id="93188" name="Slide Number Placeholder 1">
            <a:extLst>
              <a:ext uri="{FF2B5EF4-FFF2-40B4-BE49-F238E27FC236}">
                <a16:creationId xmlns:a16="http://schemas.microsoft.com/office/drawing/2014/main" xmlns="" id="{E7A81AD2-BF77-453D-82E6-0620BE74162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9121B570-A7CE-448D-8508-434B3A080C56}" type="slidenum">
              <a:rPr lang="en-US" altLang="en-US" sz="1300" smtClean="0"/>
              <a:pPr/>
              <a:t>84</a:t>
            </a:fld>
            <a:endParaRPr lang="en-US" altLang="en-US" sz="1300"/>
          </a:p>
        </p:txBody>
      </p:sp>
    </p:spTree>
    <p:extLst>
      <p:ext uri="{BB962C8B-B14F-4D97-AF65-F5344CB8AC3E}">
        <p14:creationId xmlns:p14="http://schemas.microsoft.com/office/powerpoint/2010/main" val="19608661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a:extLst>
              <a:ext uri="{FF2B5EF4-FFF2-40B4-BE49-F238E27FC236}">
                <a16:creationId xmlns:a16="http://schemas.microsoft.com/office/drawing/2014/main" xmlns="" id="{98BBC840-D4C9-4C8C-8449-EA0B35A5B88E}"/>
              </a:ext>
            </a:extLst>
          </p:cNvPr>
          <p:cNvSpPr>
            <a:spLocks noGrp="1" noRot="1" noChangeAspect="1" noChangeArrowheads="1" noTextEdit="1"/>
          </p:cNvSpPr>
          <p:nvPr>
            <p:ph type="sldImg"/>
          </p:nvPr>
        </p:nvSpPr>
        <p:spPr>
          <a:ln/>
        </p:spPr>
      </p:sp>
      <p:sp>
        <p:nvSpPr>
          <p:cNvPr id="95235" name="Rectangle 9">
            <a:extLst>
              <a:ext uri="{FF2B5EF4-FFF2-40B4-BE49-F238E27FC236}">
                <a16:creationId xmlns:a16="http://schemas.microsoft.com/office/drawing/2014/main" xmlns="" id="{20B20A7A-4EAC-475D-8B73-28CABDA51753}"/>
              </a:ext>
            </a:extLst>
          </p:cNvPr>
          <p:cNvSpPr>
            <a:spLocks noGrp="1" noChangeArrowheads="1"/>
          </p:cNvSpPr>
          <p:nvPr>
            <p:ph type="body" idx="1"/>
            <p:custDataLst>
              <p:tags r:id="rId1"/>
            </p:custDataLst>
          </p:nvPr>
        </p:nvSpPr>
        <p:spPr>
          <a:xfrm>
            <a:off x="1206500" y="4560888"/>
            <a:ext cx="5143500" cy="4605337"/>
          </a:xfrm>
          <a:noFill/>
        </p:spPr>
        <p:txBody>
          <a:bodyPr/>
          <a:lstStyle/>
          <a:p>
            <a:pPr eaLnBrk="1" hangingPunct="1">
              <a:spcBef>
                <a:spcPts val="25"/>
              </a:spcBef>
            </a:pPr>
            <a:r>
              <a:rPr lang="en-US" altLang="en-US" dirty="0"/>
              <a:t>ADA rules also address an employee’s return to work after leave in the following ways:</a:t>
            </a:r>
          </a:p>
          <a:p>
            <a:pPr marL="109538" lvl="1" indent="-109538" eaLnBrk="1" hangingPunct="1">
              <a:spcBef>
                <a:spcPts val="25"/>
              </a:spcBef>
            </a:pPr>
            <a:r>
              <a:rPr lang="en-US" altLang="en-US" sz="1000" dirty="0"/>
              <a:t>Employees with disabilities who return to work must be given the same or an equivalent position with equivalent benefits, pay, and other terms and conditions of employment.</a:t>
            </a:r>
          </a:p>
          <a:p>
            <a:pPr marL="109538" lvl="1" indent="-109538" eaLnBrk="1" hangingPunct="1">
              <a:spcBef>
                <a:spcPts val="25"/>
              </a:spcBef>
            </a:pPr>
            <a:r>
              <a:rPr lang="en-US" altLang="en-US" sz="1000" dirty="0"/>
              <a:t>If employees’ former positions are no longer available, we must accommodate by placing employees in vacant positions at a lower level, even if the pay is lower.</a:t>
            </a:r>
          </a:p>
          <a:p>
            <a:pPr marL="109538" lvl="1" indent="-109538" eaLnBrk="1" hangingPunct="1">
              <a:spcBef>
                <a:spcPts val="25"/>
              </a:spcBef>
            </a:pPr>
            <a:r>
              <a:rPr lang="en-US" altLang="en-US" sz="1000" dirty="0"/>
              <a:t>We are not required to promote returning employees or to bump other employees to make positions available.</a:t>
            </a:r>
          </a:p>
          <a:p>
            <a:pPr marL="109538" lvl="1" indent="-109538" eaLnBrk="1" hangingPunct="1">
              <a:spcBef>
                <a:spcPts val="25"/>
              </a:spcBef>
            </a:pPr>
            <a:r>
              <a:rPr lang="en-US" altLang="en-US" sz="1000" dirty="0"/>
              <a:t>We may terminate employees with disabilities if they are not able to perform essential job functions and no reasonable accommodation can be made. Before terminating employees, however, we must ensure that proper steps have been taken to determine if:</a:t>
            </a:r>
          </a:p>
          <a:p>
            <a:pPr marL="231775" lvl="2" indent="-122238" eaLnBrk="1" hangingPunct="1">
              <a:spcBef>
                <a:spcPts val="25"/>
              </a:spcBef>
            </a:pPr>
            <a:r>
              <a:rPr lang="en-US" altLang="en-US" sz="1000" dirty="0"/>
              <a:t>The employee is a qualified individual with a disability;</a:t>
            </a:r>
          </a:p>
          <a:p>
            <a:pPr marL="231775" lvl="2" indent="-122238" eaLnBrk="1" hangingPunct="1">
              <a:spcBef>
                <a:spcPts val="25"/>
              </a:spcBef>
            </a:pPr>
            <a:r>
              <a:rPr lang="en-US" altLang="en-US" sz="1000" dirty="0"/>
              <a:t>We have taken all appropriate steps to attempt to accommodate the individual; </a:t>
            </a:r>
            <a:r>
              <a:rPr lang="en-US" altLang="en-US" sz="1000" i="1" dirty="0"/>
              <a:t>and</a:t>
            </a:r>
          </a:p>
          <a:p>
            <a:pPr marL="231775" lvl="2" indent="-122238" eaLnBrk="1" hangingPunct="1">
              <a:spcBef>
                <a:spcPts val="25"/>
              </a:spcBef>
            </a:pPr>
            <a:r>
              <a:rPr lang="en-US" altLang="en-US" sz="1000" dirty="0"/>
              <a:t>No reasonable accommodation can be made.</a:t>
            </a:r>
          </a:p>
          <a:p>
            <a:pPr eaLnBrk="1" hangingPunct="1">
              <a:spcBef>
                <a:spcPts val="25"/>
              </a:spcBef>
            </a:pPr>
            <a:r>
              <a:rPr lang="en-US" altLang="en-US" dirty="0"/>
              <a:t>Make sure you know our return-to-work policies and practices. Never terminate an employee without first consulting the HR department.</a:t>
            </a:r>
          </a:p>
        </p:txBody>
      </p:sp>
      <p:sp>
        <p:nvSpPr>
          <p:cNvPr id="95236" name="Slide Number Placeholder 1">
            <a:extLst>
              <a:ext uri="{FF2B5EF4-FFF2-40B4-BE49-F238E27FC236}">
                <a16:creationId xmlns:a16="http://schemas.microsoft.com/office/drawing/2014/main" xmlns="" id="{C4717A10-37C0-4C92-B379-2460FC1CEE07}"/>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E9157103-DABA-41EB-AC21-1C2A1ADD1E61}" type="slidenum">
              <a:rPr lang="en-US" altLang="en-US" sz="1300" smtClean="0"/>
              <a:pPr/>
              <a:t>85</a:t>
            </a:fld>
            <a:endParaRPr lang="en-US" altLang="en-US" sz="13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9">
            <a:extLst>
              <a:ext uri="{FF2B5EF4-FFF2-40B4-BE49-F238E27FC236}">
                <a16:creationId xmlns:a16="http://schemas.microsoft.com/office/drawing/2014/main" xmlns="" id="{6AF06476-9C42-4794-A8DD-71D9BF1EDEAF}"/>
              </a:ext>
            </a:extLst>
          </p:cNvPr>
          <p:cNvSpPr>
            <a:spLocks noGrp="1" noChangeArrowheads="1"/>
          </p:cNvSpPr>
          <p:nvPr>
            <p:ph type="body" idx="1"/>
            <p:custDataLst>
              <p:tags r:id="rId1"/>
            </p:custDataLst>
          </p:nvPr>
        </p:nvSpPr>
        <p:spPr>
          <a:xfrm>
            <a:off x="1219200" y="4479925"/>
            <a:ext cx="4876800" cy="4910138"/>
          </a:xfrm>
          <a:noFill/>
        </p:spPr>
        <p:txBody>
          <a:bodyPr/>
          <a:lstStyle/>
          <a:p>
            <a:r>
              <a:rPr lang="en-US" altLang="en-US" dirty="0"/>
              <a:t>Now let’s talk about our potential liabilities under the ADA.</a:t>
            </a:r>
          </a:p>
          <a:p>
            <a:pPr lvl="0"/>
            <a:r>
              <a:rPr lang="en-US" altLang="en-US" dirty="0"/>
              <a:t>We are liable for discrimination by:</a:t>
            </a:r>
          </a:p>
          <a:p>
            <a:pPr marL="109538" lvl="1" indent="-109538"/>
            <a:r>
              <a:rPr lang="en-US" altLang="en-US" sz="1000" dirty="0"/>
              <a:t>Any members of our management team, including all of you taking this training. We are liable whether or not top management actually knew of the discrimination.</a:t>
            </a:r>
          </a:p>
          <a:p>
            <a:pPr marL="109538" lvl="1" indent="-109538"/>
            <a:r>
              <a:rPr lang="en-US" altLang="en-US" sz="1000" dirty="0"/>
              <a:t>Coworkers of an employee with a disability if you and other members of management knew of the discrimination and failed to take reasonable steps to prevent or stop it.</a:t>
            </a:r>
          </a:p>
          <a:p>
            <a:pPr marL="109538" lvl="1" indent="-109538"/>
            <a:r>
              <a:rPr lang="en-US" altLang="en-US" sz="1000" dirty="0"/>
              <a:t>And, nonemployees in the workplace, such as customers, if we knew of the discrimination and failed to take reasonable steps to prevent or stop it. </a:t>
            </a:r>
            <a:r>
              <a:rPr lang="en-US" altLang="en-US" sz="1000" b="1" dirty="0"/>
              <a:t>Note: </a:t>
            </a:r>
            <a:r>
              <a:rPr lang="en-US" altLang="en-US" sz="1000" dirty="0"/>
              <a:t>Harassment based on disability that is severe and pervasive enough to create a hostile work environment is unlawful discrimination under the ADA.</a:t>
            </a:r>
          </a:p>
        </p:txBody>
      </p:sp>
      <p:sp>
        <p:nvSpPr>
          <p:cNvPr id="97283" name="Slide Number Placeholder 1">
            <a:extLst>
              <a:ext uri="{FF2B5EF4-FFF2-40B4-BE49-F238E27FC236}">
                <a16:creationId xmlns:a16="http://schemas.microsoft.com/office/drawing/2014/main" xmlns="" id="{A744112F-64F8-43A1-BE8F-7338E24FF59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6A7DDC9F-C118-45D0-92C9-766C586041E7}" type="slidenum">
              <a:rPr lang="en-US" altLang="en-US" sz="1300" smtClean="0"/>
              <a:pPr/>
              <a:t>86</a:t>
            </a:fld>
            <a:endParaRPr lang="en-US" altLang="en-US" sz="1300"/>
          </a:p>
        </p:txBody>
      </p:sp>
      <p:sp>
        <p:nvSpPr>
          <p:cNvPr id="97284" name="Slide Image Placeholder 4">
            <a:extLst>
              <a:ext uri="{FF2B5EF4-FFF2-40B4-BE49-F238E27FC236}">
                <a16:creationId xmlns:a16="http://schemas.microsoft.com/office/drawing/2014/main" xmlns="" id="{40216016-82D6-413F-9F62-2BE9703C1872}"/>
              </a:ext>
            </a:extLst>
          </p:cNvPr>
          <p:cNvSpPr>
            <a:spLocks noGrp="1" noRot="1" noChangeAspect="1" noTextEdit="1"/>
          </p:cNvSpPr>
          <p:nvPr>
            <p:ph type="sldImg"/>
          </p:nvPr>
        </p:nvSpPr>
        <p:spPr>
          <a:ln/>
        </p:spPr>
      </p:sp>
    </p:spTree>
    <p:extLst>
      <p:ext uri="{BB962C8B-B14F-4D97-AF65-F5344CB8AC3E}">
        <p14:creationId xmlns:p14="http://schemas.microsoft.com/office/powerpoint/2010/main" val="18692750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9">
            <a:extLst>
              <a:ext uri="{FF2B5EF4-FFF2-40B4-BE49-F238E27FC236}">
                <a16:creationId xmlns:a16="http://schemas.microsoft.com/office/drawing/2014/main" xmlns="" id="{6AF06476-9C42-4794-A8DD-71D9BF1EDEAF}"/>
              </a:ext>
            </a:extLst>
          </p:cNvPr>
          <p:cNvSpPr>
            <a:spLocks noGrp="1" noChangeArrowheads="1"/>
          </p:cNvSpPr>
          <p:nvPr>
            <p:ph type="body" idx="1"/>
            <p:custDataLst>
              <p:tags r:id="rId1"/>
            </p:custDataLst>
          </p:nvPr>
        </p:nvSpPr>
        <p:spPr>
          <a:xfrm>
            <a:off x="1219200" y="4479925"/>
            <a:ext cx="4876800" cy="4910138"/>
          </a:xfrm>
          <a:noFill/>
        </p:spPr>
        <p:txBody>
          <a:bodyPr/>
          <a:lstStyle/>
          <a:p>
            <a:pPr lvl="0"/>
            <a:r>
              <a:rPr lang="en-US" altLang="en-US" dirty="0"/>
              <a:t>Under the ADA, employees may seek:</a:t>
            </a:r>
          </a:p>
          <a:p>
            <a:pPr marL="109538" lvl="1" indent="-109538"/>
            <a:r>
              <a:rPr lang="en-US" altLang="en-US" sz="1000" dirty="0"/>
              <a:t>Back pay; </a:t>
            </a:r>
          </a:p>
          <a:p>
            <a:pPr marL="109538" lvl="1" indent="-109538"/>
            <a:r>
              <a:rPr lang="en-US" altLang="en-US" sz="1000" dirty="0"/>
              <a:t>Reinstatement;</a:t>
            </a:r>
          </a:p>
          <a:p>
            <a:pPr marL="109538" lvl="1" indent="-109538"/>
            <a:r>
              <a:rPr lang="en-US" altLang="en-US" sz="1000" dirty="0"/>
              <a:t>Front pay; </a:t>
            </a:r>
          </a:p>
          <a:p>
            <a:pPr marL="109538" lvl="1" indent="-109538"/>
            <a:r>
              <a:rPr lang="en-US" altLang="en-US" sz="1000" dirty="0"/>
              <a:t>Attorneys’ fees and costs;</a:t>
            </a:r>
          </a:p>
          <a:p>
            <a:pPr marL="109538" lvl="1" indent="-109538"/>
            <a:r>
              <a:rPr lang="en-US" altLang="en-US" sz="1000" dirty="0"/>
              <a:t>Other equitable relief, if appropriate; </a:t>
            </a:r>
            <a:r>
              <a:rPr lang="en-US" altLang="en-US" sz="1000" i="1" dirty="0"/>
              <a:t>and</a:t>
            </a:r>
          </a:p>
          <a:p>
            <a:pPr marL="109538" lvl="1" indent="-109538"/>
            <a:r>
              <a:rPr lang="en-US" altLang="en-US" sz="1000" dirty="0"/>
              <a:t>Compensatory and punitive damages in cases of intentional discrimination.</a:t>
            </a:r>
          </a:p>
        </p:txBody>
      </p:sp>
      <p:sp>
        <p:nvSpPr>
          <p:cNvPr id="97283" name="Slide Number Placeholder 1">
            <a:extLst>
              <a:ext uri="{FF2B5EF4-FFF2-40B4-BE49-F238E27FC236}">
                <a16:creationId xmlns:a16="http://schemas.microsoft.com/office/drawing/2014/main" xmlns="" id="{A744112F-64F8-43A1-BE8F-7338E24FF59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6A7DDC9F-C118-45D0-92C9-766C586041E7}" type="slidenum">
              <a:rPr lang="en-US" altLang="en-US" sz="1300" smtClean="0"/>
              <a:pPr/>
              <a:t>87</a:t>
            </a:fld>
            <a:endParaRPr lang="en-US" altLang="en-US" sz="1300"/>
          </a:p>
        </p:txBody>
      </p:sp>
      <p:sp>
        <p:nvSpPr>
          <p:cNvPr id="97284" name="Slide Image Placeholder 4">
            <a:extLst>
              <a:ext uri="{FF2B5EF4-FFF2-40B4-BE49-F238E27FC236}">
                <a16:creationId xmlns:a16="http://schemas.microsoft.com/office/drawing/2014/main" xmlns="" id="{40216016-82D6-413F-9F62-2BE9703C1872}"/>
              </a:ext>
            </a:extLst>
          </p:cNvPr>
          <p:cNvSpPr>
            <a:spLocks noGrp="1" noRot="1" noChangeAspect="1" noTextEdit="1"/>
          </p:cNvSpPr>
          <p:nvPr>
            <p:ph type="sldImg"/>
          </p:nvPr>
        </p:nvSpPr>
        <p:spPr>
          <a:ln/>
        </p:spPr>
      </p:sp>
    </p:spTree>
    <p:extLst>
      <p:ext uri="{BB962C8B-B14F-4D97-AF65-F5344CB8AC3E}">
        <p14:creationId xmlns:p14="http://schemas.microsoft.com/office/powerpoint/2010/main" val="11660153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8">
            <a:extLst>
              <a:ext uri="{FF2B5EF4-FFF2-40B4-BE49-F238E27FC236}">
                <a16:creationId xmlns:a16="http://schemas.microsoft.com/office/drawing/2014/main" xmlns="" id="{5B2CECEC-0B1F-4D06-AA91-E2DDF593A1F1}"/>
              </a:ext>
            </a:extLst>
          </p:cNvPr>
          <p:cNvSpPr>
            <a:spLocks noGrp="1" noRot="1" noChangeAspect="1" noChangeArrowheads="1" noTextEdit="1"/>
          </p:cNvSpPr>
          <p:nvPr>
            <p:ph type="sldImg"/>
          </p:nvPr>
        </p:nvSpPr>
        <p:spPr>
          <a:ln/>
        </p:spPr>
      </p:sp>
      <p:sp>
        <p:nvSpPr>
          <p:cNvPr id="99331" name="Rectangle 9">
            <a:extLst>
              <a:ext uri="{FF2B5EF4-FFF2-40B4-BE49-F238E27FC236}">
                <a16:creationId xmlns:a16="http://schemas.microsoft.com/office/drawing/2014/main" xmlns="" id="{99B2EDFE-E480-4548-A6F1-118C33937124}"/>
              </a:ext>
            </a:extLst>
          </p:cNvPr>
          <p:cNvSpPr>
            <a:spLocks noGrp="1" noChangeArrowheads="1"/>
          </p:cNvSpPr>
          <p:nvPr>
            <p:ph type="body" idx="1"/>
            <p:custDataLst>
              <p:tags r:id="rId1"/>
            </p:custDataLst>
          </p:nvPr>
        </p:nvSpPr>
        <p:spPr>
          <a:noFill/>
        </p:spPr>
        <p:txBody>
          <a:bodyPr/>
          <a:lstStyle/>
          <a:p>
            <a:pPr marL="0" lvl="1" indent="0" eaLnBrk="1" hangingPunct="1">
              <a:buNone/>
            </a:pPr>
            <a:r>
              <a:rPr lang="en-US" altLang="en-US" sz="1000" dirty="0"/>
              <a:t>Amounts awarded for damages are determined based on whether discrimination was intentional or unintentional and by the amount of damages to the victim. </a:t>
            </a:r>
          </a:p>
          <a:p>
            <a:pPr marL="109538" lvl="1" indent="-109538" eaLnBrk="1" hangingPunct="1"/>
            <a:r>
              <a:rPr lang="en-US" altLang="en-US" sz="1000" dirty="0"/>
              <a:t>You are prohibited from discriminating or retaliating against anyone—whether or not they have a disability—who has opposed any practice forbidden by the ADA or who has made a charge, testified, or assisted in any manner in any investigation, proceeding, or hearing under the ADA.</a:t>
            </a:r>
          </a:p>
          <a:p>
            <a:pPr marL="109538" lvl="1" indent="-109538" eaLnBrk="1" hangingPunct="1"/>
            <a:r>
              <a:rPr lang="en-US" altLang="en-US" sz="1000" dirty="0"/>
              <a:t>The Lilly Ledbetter Fair Pay Act of 2009 amended the ADA so that every paycheck or other compensation is considered an unlawful discriminatory act if it reflects past discrimination (for example, an employee whose performance was equal to that of her coworkers was given a smaller raise because of her disability).</a:t>
            </a:r>
          </a:p>
          <a:p>
            <a:pPr eaLnBrk="1" hangingPunct="1"/>
            <a:r>
              <a:rPr lang="en-US" altLang="en-US" dirty="0"/>
              <a:t>Make sure you know our procedures regarding complaints about ADA discrimination, reporting complaints, and cooperating with ADA discrimination investigations.</a:t>
            </a:r>
          </a:p>
        </p:txBody>
      </p:sp>
      <p:sp>
        <p:nvSpPr>
          <p:cNvPr id="99332" name="Slide Number Placeholder 1">
            <a:extLst>
              <a:ext uri="{FF2B5EF4-FFF2-40B4-BE49-F238E27FC236}">
                <a16:creationId xmlns:a16="http://schemas.microsoft.com/office/drawing/2014/main" xmlns="" id="{95ACD7C1-289E-4C81-BCF7-B9EBFA58474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84225" indent="-300038">
              <a:defRPr sz="2400">
                <a:solidFill>
                  <a:schemeClr val="tx1"/>
                </a:solidFill>
                <a:latin typeface="Times New Roman" panose="02020603050405020304" pitchFamily="18" charset="0"/>
              </a:defRPr>
            </a:lvl2pPr>
            <a:lvl3pPr marL="1206500" indent="-239713">
              <a:defRPr sz="2400">
                <a:solidFill>
                  <a:schemeClr val="tx1"/>
                </a:solidFill>
                <a:latin typeface="Times New Roman" panose="02020603050405020304" pitchFamily="18" charset="0"/>
              </a:defRPr>
            </a:lvl3pPr>
            <a:lvl4pPr marL="1689100" indent="-239713">
              <a:defRPr sz="2400">
                <a:solidFill>
                  <a:schemeClr val="tx1"/>
                </a:solidFill>
                <a:latin typeface="Times New Roman" panose="02020603050405020304" pitchFamily="18" charset="0"/>
              </a:defRPr>
            </a:lvl4pPr>
            <a:lvl5pPr marL="2173288" indent="-239713">
              <a:defRPr sz="2400">
                <a:solidFill>
                  <a:schemeClr val="tx1"/>
                </a:solidFill>
                <a:latin typeface="Times New Roman" panose="02020603050405020304" pitchFamily="18" charset="0"/>
              </a:defRPr>
            </a:lvl5pPr>
            <a:lvl6pPr marL="2630488" indent="-239713"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F4E89E26-4AB5-4319-B339-AC108BF4AE43}" type="slidenum">
              <a:rPr lang="en-US" altLang="en-US" sz="1300" smtClean="0"/>
              <a:pPr/>
              <a:t>88</a:t>
            </a:fld>
            <a:endParaRPr lang="en-US" altLang="en-US" sz="13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Here are six performance-related scenarios that you as a supervisor may encounter when it comes to managing employees with disabilities. For the first set, choose the best action or actions to take based on what you’ve learned so far.</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219BD6-3254-4AB1-AF49-6A41D232BBF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98523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altLang="en-US" sz="1000" b="1" dirty="0"/>
              <a:t>True </a:t>
            </a:r>
            <a:r>
              <a:rPr lang="en-US" altLang="en-US" sz="1000" i="1" dirty="0"/>
              <a:t>or</a:t>
            </a:r>
            <a:r>
              <a:rPr lang="en-US" altLang="en-US" sz="1000" dirty="0"/>
              <a:t> </a:t>
            </a:r>
            <a:r>
              <a:rPr lang="en-US" altLang="en-US" sz="1000" b="1" dirty="0"/>
              <a:t>False</a:t>
            </a:r>
            <a:r>
              <a:rPr lang="en-US" altLang="en-US" sz="1000" dirty="0"/>
              <a:t>—When incorporating employees with a disability into your workplace, you should provide them with personal use items such as wheelchairs.</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a:t>
            </a:fld>
            <a:endParaRPr lang="en-US" altLang="en-US"/>
          </a:p>
        </p:txBody>
      </p:sp>
    </p:spTree>
    <p:extLst>
      <p:ext uri="{BB962C8B-B14F-4D97-AF65-F5344CB8AC3E}">
        <p14:creationId xmlns:p14="http://schemas.microsoft.com/office/powerpoint/2010/main" val="11405186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You are conducting job interviews for the position of administrative assistant. One of your applicants has a hand disability due to an accident. You are not sure if she can handle the computer work associated with the job.</a:t>
            </a:r>
          </a:p>
          <a:p>
            <a:pPr eaLnBrk="0" hangingPunct="0"/>
            <a:r>
              <a:rPr lang="en-US" sz="1000" kern="1200" dirty="0">
                <a:solidFill>
                  <a:schemeClr val="tx1"/>
                </a:solidFill>
                <a:effectLst/>
                <a:latin typeface="Century Gothic" panose="020B0502020202020204" pitchFamily="34" charset="0"/>
                <a:ea typeface="+mn-ea"/>
                <a:cs typeface="+mn-cs"/>
              </a:rPr>
              <a:t>Do you:</a:t>
            </a:r>
          </a:p>
          <a:p>
            <a:pPr lvl="0" eaLnBrk="0" hangingPunct="0"/>
            <a:r>
              <a:rPr lang="en-US" sz="1000" kern="1200" dirty="0">
                <a:solidFill>
                  <a:schemeClr val="tx1"/>
                </a:solidFill>
                <a:effectLst/>
                <a:latin typeface="Century Gothic" panose="020B0502020202020204" pitchFamily="34" charset="0"/>
                <a:ea typeface="+mn-ea"/>
                <a:cs typeface="+mn-cs"/>
              </a:rPr>
              <a:t>Ask how she is able to type with her disability?</a:t>
            </a:r>
          </a:p>
          <a:p>
            <a:pPr lvl="0" eaLnBrk="0" hangingPunct="0"/>
            <a:r>
              <a:rPr lang="en-US" sz="1000" kern="1200" dirty="0">
                <a:solidFill>
                  <a:schemeClr val="tx1"/>
                </a:solidFill>
                <a:effectLst/>
                <a:latin typeface="Century Gothic" panose="020B0502020202020204" pitchFamily="34" charset="0"/>
                <a:ea typeface="+mn-ea"/>
                <a:cs typeface="+mn-cs"/>
              </a:rPr>
              <a:t>Tell her she is not right for the job?</a:t>
            </a:r>
          </a:p>
          <a:p>
            <a:pPr lvl="0" eaLnBrk="0" hangingPunct="0"/>
            <a:r>
              <a:rPr lang="en-US" sz="1000" kern="1200" dirty="0">
                <a:solidFill>
                  <a:schemeClr val="tx1"/>
                </a:solidFill>
                <a:effectLst/>
                <a:latin typeface="Century Gothic" panose="020B0502020202020204" pitchFamily="34" charset="0"/>
                <a:ea typeface="+mn-ea"/>
                <a:cs typeface="+mn-cs"/>
              </a:rPr>
              <a:t>Explain the duties of the job and ask if she can accomplish them?</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90</a:t>
            </a:fld>
            <a:endParaRPr lang="en-US" altLang="en-US"/>
          </a:p>
        </p:txBody>
      </p:sp>
    </p:spTree>
    <p:extLst>
      <p:ext uri="{BB962C8B-B14F-4D97-AF65-F5344CB8AC3E}">
        <p14:creationId xmlns:p14="http://schemas.microsoft.com/office/powerpoint/2010/main" val="1015682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The correct answer here is explain the duties of the job and ask if she can accomplish them</a:t>
            </a:r>
            <a:r>
              <a:rPr lang="en-US" sz="1000" b="0" kern="1200" dirty="0">
                <a:solidFill>
                  <a:schemeClr val="tx1"/>
                </a:solidFill>
                <a:effectLst/>
                <a:latin typeface="Century Gothic" panose="020B0502020202020204" pitchFamily="34" charset="0"/>
                <a:ea typeface="+mn-ea"/>
                <a:cs typeface="+mn-cs"/>
              </a:rPr>
              <a:t>. </a:t>
            </a:r>
          </a:p>
          <a:p>
            <a:pPr eaLnBrk="0" hangingPunct="0"/>
            <a:r>
              <a:rPr lang="en-US" sz="1000" kern="1200" dirty="0">
                <a:solidFill>
                  <a:schemeClr val="tx1"/>
                </a:solidFill>
                <a:effectLst/>
                <a:latin typeface="Century Gothic" panose="020B0502020202020204" pitchFamily="34" charset="0"/>
                <a:ea typeface="+mn-ea"/>
                <a:cs typeface="+mn-cs"/>
              </a:rPr>
              <a:t>You should not focus on the applicant’s disability or ask questions specific to the disability, but you do need to know if the applicant can perform the essential functions of the job.</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91</a:t>
            </a:fld>
            <a:endParaRPr lang="en-US" altLang="en-US"/>
          </a:p>
        </p:txBody>
      </p:sp>
    </p:spTree>
    <p:extLst>
      <p:ext uri="{BB962C8B-B14F-4D97-AF65-F5344CB8AC3E}">
        <p14:creationId xmlns:p14="http://schemas.microsoft.com/office/powerpoint/2010/main" val="29630150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It has been rumored that one of your staff is a recovering alcoholic. Although you have not noticed any poor job performance, you are concerned the alcoholism will affect his job.</a:t>
            </a:r>
          </a:p>
          <a:p>
            <a:pPr eaLnBrk="0" hangingPunct="0"/>
            <a:r>
              <a:rPr lang="en-US" sz="1000" kern="1200" dirty="0">
                <a:solidFill>
                  <a:schemeClr val="tx1"/>
                </a:solidFill>
                <a:effectLst/>
                <a:latin typeface="Century Gothic" panose="020B0502020202020204" pitchFamily="34" charset="0"/>
                <a:ea typeface="+mn-ea"/>
                <a:cs typeface="+mn-cs"/>
              </a:rPr>
              <a:t>Do you:</a:t>
            </a:r>
          </a:p>
          <a:p>
            <a:pPr lvl="0" eaLnBrk="0" hangingPunct="0"/>
            <a:r>
              <a:rPr lang="en-US" sz="1000" kern="1200" dirty="0">
                <a:solidFill>
                  <a:schemeClr val="tx1"/>
                </a:solidFill>
                <a:effectLst/>
                <a:latin typeface="Century Gothic" panose="020B0502020202020204" pitchFamily="34" charset="0"/>
                <a:ea typeface="+mn-ea"/>
                <a:cs typeface="+mn-cs"/>
              </a:rPr>
              <a:t>Give the employee fewer job responsibilities?</a:t>
            </a:r>
          </a:p>
          <a:p>
            <a:pPr lvl="0" eaLnBrk="0" hangingPunct="0"/>
            <a:r>
              <a:rPr lang="en-US" sz="1000" kern="1200" dirty="0">
                <a:solidFill>
                  <a:schemeClr val="tx1"/>
                </a:solidFill>
                <a:effectLst/>
                <a:latin typeface="Century Gothic" panose="020B0502020202020204" pitchFamily="34" charset="0"/>
                <a:ea typeface="+mn-ea"/>
                <a:cs typeface="+mn-cs"/>
              </a:rPr>
              <a:t>Do nothing unless you start to notice the employee having performance- related issues?</a:t>
            </a:r>
          </a:p>
          <a:p>
            <a:pPr lvl="0" eaLnBrk="0" hangingPunct="0"/>
            <a:r>
              <a:rPr lang="en-US" sz="1000" kern="1200" dirty="0">
                <a:solidFill>
                  <a:schemeClr val="tx1"/>
                </a:solidFill>
                <a:effectLst/>
                <a:latin typeface="Century Gothic" panose="020B0502020202020204" pitchFamily="34" charset="0"/>
                <a:ea typeface="+mn-ea"/>
                <a:cs typeface="+mn-cs"/>
              </a:rPr>
              <a:t>Document your suspicions on the employee’s performance appraisal?</a:t>
            </a:r>
          </a:p>
          <a:p>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92</a:t>
            </a:fld>
            <a:endParaRPr lang="en-US" altLang="en-US"/>
          </a:p>
        </p:txBody>
      </p:sp>
    </p:spTree>
    <p:extLst>
      <p:ext uri="{BB962C8B-B14F-4D97-AF65-F5344CB8AC3E}">
        <p14:creationId xmlns:p14="http://schemas.microsoft.com/office/powerpoint/2010/main" val="42890270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The correct answer is</a:t>
            </a:r>
            <a:r>
              <a:rPr lang="en-US" sz="1000" b="1" kern="1200" dirty="0">
                <a:solidFill>
                  <a:schemeClr val="tx1"/>
                </a:solidFill>
                <a:effectLst/>
                <a:latin typeface="Century Gothic" panose="020B0502020202020204" pitchFamily="34" charset="0"/>
                <a:ea typeface="+mn-ea"/>
                <a:cs typeface="+mn-cs"/>
              </a:rPr>
              <a:t> </a:t>
            </a:r>
            <a:r>
              <a:rPr lang="en-US" sz="1000" kern="1200" dirty="0">
                <a:solidFill>
                  <a:schemeClr val="tx1"/>
                </a:solidFill>
                <a:effectLst/>
                <a:latin typeface="Century Gothic" panose="020B0502020202020204" pitchFamily="34" charset="0"/>
                <a:ea typeface="+mn-ea"/>
                <a:cs typeface="+mn-cs"/>
              </a:rPr>
              <a:t>do nothing unless you start to notice the employee having performance-related issues</a:t>
            </a:r>
            <a:r>
              <a:rPr lang="en-US" sz="1000" b="0" kern="1200" dirty="0">
                <a:solidFill>
                  <a:schemeClr val="tx1"/>
                </a:solidFill>
                <a:effectLst/>
                <a:latin typeface="Century Gothic" panose="020B0502020202020204" pitchFamily="34" charset="0"/>
                <a:ea typeface="+mn-ea"/>
                <a:cs typeface="+mn-cs"/>
              </a:rPr>
              <a:t>. </a:t>
            </a:r>
          </a:p>
          <a:p>
            <a:pPr eaLnBrk="0" hangingPunct="0"/>
            <a:r>
              <a:rPr lang="en-US" sz="1000" kern="1200" dirty="0">
                <a:solidFill>
                  <a:schemeClr val="tx1"/>
                </a:solidFill>
                <a:effectLst/>
                <a:latin typeface="Century Gothic" panose="020B0502020202020204" pitchFamily="34" charset="0"/>
                <a:ea typeface="+mn-ea"/>
                <a:cs typeface="+mn-cs"/>
              </a:rPr>
              <a:t>In this case, you do not need to take any action because the employee has not demonstrated any poor performance.</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93</a:t>
            </a:fld>
            <a:endParaRPr lang="en-US" altLang="en-US"/>
          </a:p>
        </p:txBody>
      </p:sp>
    </p:spTree>
    <p:extLst>
      <p:ext uri="{BB962C8B-B14F-4D97-AF65-F5344CB8AC3E}">
        <p14:creationId xmlns:p14="http://schemas.microsoft.com/office/powerpoint/2010/main" val="10793015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000" kern="1200" dirty="0">
                <a:solidFill>
                  <a:schemeClr val="tx1"/>
                </a:solidFill>
                <a:effectLst/>
                <a:latin typeface="Century Gothic" panose="020B0502020202020204" pitchFamily="34" charset="0"/>
                <a:ea typeface="+mn-ea"/>
                <a:cs typeface="+mn-cs"/>
              </a:rPr>
              <a:t>You have an assembly-line employee in a wheelchair. You have made several reasonable accommodations to allow the employee to complete her job, such as redesigning part of the line to fit her wheelchair. The employee complains to you that she still cannot comfortably do her job, and she is requesting a piece of equipment that is expensive and would put your department significantly over budget.</a:t>
            </a:r>
          </a:p>
          <a:p>
            <a:pPr eaLnBrk="0" hangingPunct="0"/>
            <a:r>
              <a:rPr lang="en-US" sz="1000" kern="1200" dirty="0">
                <a:solidFill>
                  <a:schemeClr val="tx1"/>
                </a:solidFill>
                <a:effectLst/>
                <a:latin typeface="Century Gothic" panose="020B0502020202020204" pitchFamily="34" charset="0"/>
                <a:ea typeface="+mn-ea"/>
                <a:cs typeface="+mn-cs"/>
              </a:rPr>
              <a:t>Do you:</a:t>
            </a:r>
          </a:p>
          <a:p>
            <a:pPr lvl="0" eaLnBrk="0" hangingPunct="0"/>
            <a:r>
              <a:rPr lang="en-US" sz="1000" kern="1200" dirty="0">
                <a:solidFill>
                  <a:schemeClr val="tx1"/>
                </a:solidFill>
                <a:effectLst/>
                <a:latin typeface="Century Gothic" panose="020B0502020202020204" pitchFamily="34" charset="0"/>
                <a:ea typeface="+mn-ea"/>
                <a:cs typeface="+mn-cs"/>
              </a:rPr>
              <a:t>Explore less expensive alternatives?</a:t>
            </a:r>
          </a:p>
          <a:p>
            <a:pPr lvl="0" eaLnBrk="0" hangingPunct="0"/>
            <a:r>
              <a:rPr lang="en-US" sz="1000" kern="1200" dirty="0">
                <a:solidFill>
                  <a:schemeClr val="tx1"/>
                </a:solidFill>
                <a:effectLst/>
                <a:latin typeface="Century Gothic" panose="020B0502020202020204" pitchFamily="34" charset="0"/>
                <a:ea typeface="+mn-ea"/>
                <a:cs typeface="+mn-cs"/>
              </a:rPr>
              <a:t>Deny the claim for the equipment and try to reassign the employee to another job?</a:t>
            </a:r>
          </a:p>
          <a:p>
            <a:pPr lvl="0" eaLnBrk="0" hangingPunct="0"/>
            <a:r>
              <a:rPr lang="en-US" sz="1000" kern="1200" dirty="0">
                <a:solidFill>
                  <a:schemeClr val="tx1"/>
                </a:solidFill>
                <a:effectLst/>
                <a:latin typeface="Century Gothic" panose="020B0502020202020204" pitchFamily="34" charset="0"/>
                <a:ea typeface="+mn-ea"/>
                <a:cs typeface="+mn-cs"/>
              </a:rPr>
              <a:t>Purchase the equipment for the employee?</a:t>
            </a:r>
          </a:p>
          <a:p>
            <a:r>
              <a:rPr lang="en-US" sz="1000" kern="1200" dirty="0">
                <a:solidFill>
                  <a:schemeClr val="tx1"/>
                </a:solidFill>
                <a:effectLst/>
                <a:latin typeface="Century Gothic" panose="020B0502020202020204" pitchFamily="34" charset="0"/>
                <a:ea typeface="+mn-ea"/>
                <a:cs typeface="+mn-cs"/>
              </a:rPr>
              <a:t>Deny the claim for the equipment and tell the employee she will have to do her job or risk being fired?</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94</a:t>
            </a:fld>
            <a:endParaRPr lang="en-US" altLang="en-US"/>
          </a:p>
        </p:txBody>
      </p:sp>
    </p:spTree>
    <p:extLst>
      <p:ext uri="{BB962C8B-B14F-4D97-AF65-F5344CB8AC3E}">
        <p14:creationId xmlns:p14="http://schemas.microsoft.com/office/powerpoint/2010/main" val="14287489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sz="1000" kern="1200" dirty="0">
                <a:solidFill>
                  <a:schemeClr val="tx1"/>
                </a:solidFill>
                <a:effectLst/>
                <a:latin typeface="Century Gothic" panose="020B0502020202020204" pitchFamily="34" charset="0"/>
                <a:ea typeface="+mn-ea"/>
                <a:cs typeface="+mn-cs"/>
              </a:rPr>
              <a:t>The correct answer is explore less expensive alternatives or deny the claim for the equipment and try to reassign the employee to another job</a:t>
            </a:r>
            <a:r>
              <a:rPr lang="en-US" sz="1000" b="0" kern="1200" dirty="0">
                <a:solidFill>
                  <a:schemeClr val="tx1"/>
                </a:solidFill>
                <a:effectLst/>
                <a:latin typeface="Century Gothic" panose="020B0502020202020204" pitchFamily="34" charset="0"/>
                <a:ea typeface="+mn-ea"/>
                <a:cs typeface="+mn-cs"/>
              </a:rPr>
              <a:t>.</a:t>
            </a:r>
          </a:p>
          <a:p>
            <a:pPr eaLnBrk="0" hangingPunct="0"/>
            <a:r>
              <a:rPr lang="en-US" sz="1000" kern="1200" dirty="0">
                <a:solidFill>
                  <a:schemeClr val="tx1"/>
                </a:solidFill>
                <a:effectLst/>
                <a:latin typeface="Century Gothic" panose="020B0502020202020204" pitchFamily="34" charset="0"/>
                <a:ea typeface="+mn-ea"/>
                <a:cs typeface="+mn-cs"/>
              </a:rPr>
              <a:t>You should consult with HR about the employee’s proposed accommodation and explore available accommodations that are less expensive. If there is no other effective accommodation and if buying the equipment would cause “undue hardship,” such as putting the department significantly over budget, you are not required to do so. However, you must consider transferring the employee to a vacant position for which she is qualified.</a:t>
            </a:r>
            <a:endParaRPr lang="en-US"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95</a:t>
            </a:fld>
            <a:endParaRPr lang="en-US" altLang="en-US"/>
          </a:p>
        </p:txBody>
      </p:sp>
    </p:spTree>
    <p:extLst>
      <p:ext uri="{BB962C8B-B14F-4D97-AF65-F5344CB8AC3E}">
        <p14:creationId xmlns:p14="http://schemas.microsoft.com/office/powerpoint/2010/main" val="18674098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latin typeface="Century Gothic" panose="020B0502020202020204" pitchFamily="34" charset="0"/>
                <a:ea typeface="+mn-ea"/>
                <a:cs typeface="+mn-cs"/>
              </a:rPr>
              <a:t>Last year Brittany received an “above average” review at her annual performance evaluation. During the current year, she had to deal with a number of medical issues concerning her disability. As a result, Brittany was unable to devote the same level of time and effort to her job as she did during the previous year. You met with Brittany several times to discuss her performance, but she never asked for a reasonable accommodation. Based on her performance this year, she received just an “average” rating. As her supervisor, you do not have to raise Brittany’s rating even though the decline in performance was related to her disability.</a:t>
            </a:r>
          </a:p>
          <a:p>
            <a:r>
              <a:rPr lang="en-US" b="1" dirty="0"/>
              <a:t>True</a:t>
            </a:r>
            <a:r>
              <a:rPr lang="en-US" dirty="0"/>
              <a:t> or </a:t>
            </a:r>
            <a:r>
              <a:rPr lang="en-US" b="1" dirty="0"/>
              <a:t>False?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96</a:t>
            </a:fld>
            <a:endParaRPr lang="en-US" altLang="en-US"/>
          </a:p>
        </p:txBody>
      </p:sp>
    </p:spTree>
    <p:extLst>
      <p:ext uri="{BB962C8B-B14F-4D97-AF65-F5344CB8AC3E}">
        <p14:creationId xmlns:p14="http://schemas.microsoft.com/office/powerpoint/2010/main" val="10146336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dirty="0"/>
              <a:t>This statement is </a:t>
            </a:r>
            <a:r>
              <a:rPr lang="en-US" sz="1000" b="1" kern="1200" dirty="0">
                <a:solidFill>
                  <a:schemeClr val="tx1"/>
                </a:solidFill>
                <a:effectLst/>
                <a:latin typeface="Century Gothic" panose="020B0502020202020204" pitchFamily="34" charset="0"/>
                <a:ea typeface="+mn-ea"/>
                <a:cs typeface="+mn-cs"/>
              </a:rPr>
              <a:t>True. </a:t>
            </a:r>
          </a:p>
          <a:p>
            <a:pPr lvl="0" eaLnBrk="0" hangingPunct="0"/>
            <a:r>
              <a:rPr lang="en-US" sz="1000" kern="1200" dirty="0">
                <a:solidFill>
                  <a:schemeClr val="tx1"/>
                </a:solidFill>
                <a:effectLst/>
                <a:latin typeface="Century Gothic" panose="020B0502020202020204" pitchFamily="34" charset="0"/>
                <a:ea typeface="+mn-ea"/>
                <a:cs typeface="+mn-cs"/>
              </a:rPr>
              <a:t>You do not have to raise her rating because you made an accurate assessment of her performance, and she did not ask for a reasonable accommodation.</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97</a:t>
            </a:fld>
            <a:endParaRPr lang="en-US" altLang="en-US"/>
          </a:p>
        </p:txBody>
      </p:sp>
    </p:spTree>
    <p:extLst>
      <p:ext uri="{BB962C8B-B14F-4D97-AF65-F5344CB8AC3E}">
        <p14:creationId xmlns:p14="http://schemas.microsoft.com/office/powerpoint/2010/main" val="5472185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latin typeface="Century Gothic" panose="020B0502020202020204" pitchFamily="34" charset="0"/>
                <a:ea typeface="+mn-ea"/>
                <a:cs typeface="+mn-cs"/>
              </a:rPr>
              <a:t>One of Jordan’s essential functions is providing training. Because he is deaf and, as a result, has difficulty speaking, he uses a sign language interpreter to voice for him. Since you evaluate your trainers on the use of their voices—whether they speak with a monotone or use their voices to show interest and enthusiasm—you should discipline Jordan because he is not performing one of the essential functions of the job. </a:t>
            </a:r>
          </a:p>
          <a:p>
            <a:r>
              <a:rPr lang="en-US" b="1" dirty="0"/>
              <a:t>True</a:t>
            </a:r>
            <a:r>
              <a:rPr lang="en-US" dirty="0"/>
              <a:t> </a:t>
            </a:r>
            <a:r>
              <a:rPr lang="en-US" i="1" dirty="0"/>
              <a:t>or</a:t>
            </a:r>
            <a:r>
              <a:rPr lang="en-US" dirty="0"/>
              <a:t> </a:t>
            </a:r>
            <a:r>
              <a:rPr lang="en-US" b="1" dirty="0"/>
              <a:t>False?</a:t>
            </a:r>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98</a:t>
            </a:fld>
            <a:endParaRPr lang="en-US" altLang="en-US"/>
          </a:p>
        </p:txBody>
      </p:sp>
    </p:spTree>
    <p:extLst>
      <p:ext uri="{BB962C8B-B14F-4D97-AF65-F5344CB8AC3E}">
        <p14:creationId xmlns:p14="http://schemas.microsoft.com/office/powerpoint/2010/main" val="8704086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dirty="0"/>
              <a:t>This statement is </a:t>
            </a:r>
            <a:r>
              <a:rPr lang="en-US" sz="1000" b="1" kern="1200" dirty="0">
                <a:solidFill>
                  <a:schemeClr val="tx1"/>
                </a:solidFill>
                <a:effectLst/>
                <a:latin typeface="Century Gothic" panose="020B0502020202020204" pitchFamily="34" charset="0"/>
                <a:ea typeface="+mn-ea"/>
                <a:cs typeface="+mn-cs"/>
              </a:rPr>
              <a:t>False. </a:t>
            </a:r>
          </a:p>
          <a:p>
            <a:pPr marL="0" marR="0" lvl="0" indent="0" algn="l" defTabSz="914400" rtl="0" eaLnBrk="0" fontAlgn="base" latinLnBrk="0" hangingPunct="0">
              <a:lnSpc>
                <a:spcPct val="100000"/>
              </a:lnSpc>
              <a:spcBef>
                <a:spcPct val="30000"/>
              </a:spcBef>
              <a:spcAft>
                <a:spcPct val="0"/>
              </a:spcAft>
              <a:buClrTx/>
              <a:buSzPct val="135000"/>
              <a:buFontTx/>
              <a:buNone/>
              <a:tabLst/>
              <a:defRPr/>
            </a:pPr>
            <a:r>
              <a:rPr lang="en-US" sz="1000" kern="1200" dirty="0">
                <a:solidFill>
                  <a:schemeClr val="tx1"/>
                </a:solidFill>
                <a:effectLst/>
                <a:latin typeface="Century Gothic" panose="020B0502020202020204" pitchFamily="34" charset="0"/>
                <a:ea typeface="+mn-ea"/>
                <a:cs typeface="+mn-cs"/>
              </a:rPr>
              <a:t>It’s not fair to measure Jordan by the use of his voice. However, there are alternative ways to measure how he conveys his message, including body language, facial expression, and the words he uses.</a:t>
            </a:r>
            <a:endParaRPr lang="en-US" b="1" dirty="0"/>
          </a:p>
        </p:txBody>
      </p:sp>
      <p:sp>
        <p:nvSpPr>
          <p:cNvPr id="4" name="Slide Number Placeholder 3"/>
          <p:cNvSpPr>
            <a:spLocks noGrp="1"/>
          </p:cNvSpPr>
          <p:nvPr>
            <p:ph type="sldNum" sz="quarter" idx="10"/>
          </p:nvPr>
        </p:nvSpPr>
        <p:spPr/>
        <p:txBody>
          <a:bodyPr/>
          <a:lstStyle/>
          <a:p>
            <a:pPr>
              <a:defRPr/>
            </a:pPr>
            <a:fld id="{B2219BD6-3254-4AB1-AF49-6A41D232BBF3}" type="slidenum">
              <a:rPr lang="en-US" altLang="en-US" smtClean="0"/>
              <a:pPr>
                <a:defRPr/>
              </a:pPr>
              <a:t>99</a:t>
            </a:fld>
            <a:endParaRPr lang="en-US" altLang="en-US"/>
          </a:p>
        </p:txBody>
      </p:sp>
    </p:spTree>
    <p:extLst>
      <p:ext uri="{BB962C8B-B14F-4D97-AF65-F5344CB8AC3E}">
        <p14:creationId xmlns:p14="http://schemas.microsoft.com/office/powerpoint/2010/main" val="1314295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nctionality Opening">
    <p:spTree>
      <p:nvGrpSpPr>
        <p:cNvPr id="1" name=""/>
        <p:cNvGrpSpPr/>
        <p:nvPr/>
      </p:nvGrpSpPr>
      <p:grpSpPr>
        <a:xfrm>
          <a:off x="0" y="0"/>
          <a:ext cx="0" cy="0"/>
          <a:chOff x="0" y="0"/>
          <a:chExt cx="0" cy="0"/>
        </a:xfrm>
      </p:grpSpPr>
      <p:pic>
        <p:nvPicPr>
          <p:cNvPr id="3" name="Head pic"/>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8216" y="3309159"/>
            <a:ext cx="2492944" cy="821089"/>
          </a:xfrm>
          <a:prstGeom prst="rect">
            <a:avLst/>
          </a:prstGeom>
          <a:ln>
            <a:noFill/>
          </a:ln>
          <a:effectLst>
            <a:reflection blurRad="6350" stA="24000" endPos="34000" dir="5400000" sy="-100000" algn="bl" rotWithShape="0"/>
          </a:effectLst>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4323" y="4370451"/>
            <a:ext cx="4860637" cy="728652"/>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9602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4000"/>
                            </p:stCondLst>
                            <p:childTnLst>
                              <p:par>
                                <p:cTn id="11" presetID="10"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1-2 line title">
    <p:spTree>
      <p:nvGrpSpPr>
        <p:cNvPr id="1" name=""/>
        <p:cNvGrpSpPr/>
        <p:nvPr/>
      </p:nvGrpSpPr>
      <p:grpSpPr>
        <a:xfrm>
          <a:off x="0" y="0"/>
          <a:ext cx="0" cy="0"/>
          <a:chOff x="0" y="0"/>
          <a:chExt cx="0" cy="0"/>
        </a:xfrm>
      </p:grpSpPr>
      <p:sp>
        <p:nvSpPr>
          <p:cNvPr id="5" name="Rectangle 4"/>
          <p:cNvSpPr/>
          <p:nvPr userDrawn="1"/>
        </p:nvSpPr>
        <p:spPr>
          <a:xfrm>
            <a:off x="5602" y="0"/>
            <a:ext cx="9144000" cy="1447800"/>
          </a:xfrm>
          <a:prstGeom prst="rect">
            <a:avLst/>
          </a:prstGeom>
          <a:gradFill>
            <a:gsLst>
              <a:gs pos="2000">
                <a:schemeClr val="tx1">
                  <a:alpha val="98000"/>
                </a:schemeClr>
              </a:gs>
              <a:gs pos="100000">
                <a:schemeClr val="tx1">
                  <a:alpha val="33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idx="1"/>
          </p:nvPr>
        </p:nvSpPr>
        <p:spPr>
          <a:xfrm>
            <a:off x="628650" y="1839118"/>
            <a:ext cx="64606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userDrawn="1"/>
        </p:nvSpPr>
        <p:spPr>
          <a:xfrm>
            <a:off x="2419911" y="-18814"/>
            <a:ext cx="7167153"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0" b="0" i="0" u="none" strike="noStrike" kern="1200" cap="none" spc="-150" normalizeH="0" baseline="0" noProof="0" dirty="0">
                <a:ln>
                  <a:noFill/>
                </a:ln>
                <a:solidFill>
                  <a:srgbClr val="168CB6"/>
                </a:solidFill>
                <a:effectLst/>
                <a:uLnTx/>
                <a:uFillTx/>
                <a:latin typeface="Impact" panose="020B0806030902050204" pitchFamily="34" charset="0"/>
                <a:ea typeface="Verdana" panose="020B0604030504040204" pitchFamily="34" charset="0"/>
                <a:cs typeface="Verdana" panose="020B0604030504040204" pitchFamily="34" charset="0"/>
              </a:rPr>
              <a:t>REMEMBER</a:t>
            </a:r>
          </a:p>
        </p:txBody>
      </p:sp>
      <p:sp>
        <p:nvSpPr>
          <p:cNvPr id="7" name="TextBox 6"/>
          <p:cNvSpPr txBox="1"/>
          <p:nvPr userDrawn="1"/>
        </p:nvSpPr>
        <p:spPr>
          <a:xfrm>
            <a:off x="1023730" y="909333"/>
            <a:ext cx="6117225"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ticulate Extrabold" panose="02000503050000020004" pitchFamily="2" charset="0"/>
                <a:ea typeface="ＭＳ Ｐゴシック" panose="020B0600070205080204" pitchFamily="34" charset="-128"/>
                <a:cs typeface="+mn-cs"/>
              </a:rPr>
              <a:t>K E Y  P O I N T S  T O</a:t>
            </a:r>
          </a:p>
        </p:txBody>
      </p:sp>
      <p:sp>
        <p:nvSpPr>
          <p:cNvPr id="8"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 </a:t>
            </a:r>
          </a:p>
        </p:txBody>
      </p:sp>
    </p:spTree>
    <p:custDataLst>
      <p:tags r:id="rId1"/>
    </p:custDataLst>
    <p:extLst>
      <p:ext uri="{BB962C8B-B14F-4D97-AF65-F5344CB8AC3E}">
        <p14:creationId xmlns:p14="http://schemas.microsoft.com/office/powerpoint/2010/main" val="35283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2" name="Head pic"/>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8216" y="3309159"/>
            <a:ext cx="2492944" cy="821089"/>
          </a:xfrm>
          <a:prstGeom prst="rect">
            <a:avLst/>
          </a:prstGeom>
          <a:ln>
            <a:noFill/>
          </a:ln>
          <a:effectLst>
            <a:reflection blurRad="6350" stA="24000" endPos="34000" dir="5400000" sy="-100000" algn="bl" rotWithShape="0"/>
          </a:effectLst>
        </p:spPr>
      </p:pic>
      <p:pic>
        <p:nvPicPr>
          <p:cNvPr id="3" name="Picture 2"/>
          <p:cNvPicPr>
            <a:picLocks noChangeAspect="1"/>
          </p:cNvPicPr>
          <p:nvPr userDrawn="1"/>
        </p:nvPicPr>
        <p:blipFill>
          <a:blip r:embed="rId4"/>
          <a:stretch>
            <a:fillRect/>
          </a:stretch>
        </p:blipFill>
        <p:spPr>
          <a:xfrm>
            <a:off x="2424113" y="4370388"/>
            <a:ext cx="4860925" cy="728662"/>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48048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40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Base Graphic2"/>
          <p:cNvPicPr>
            <a:picLocks noChangeAspect="1"/>
          </p:cNvPicPr>
          <p:nvPr userDrawn="1"/>
        </p:nvPicPr>
        <p:blipFill>
          <a:blip r:embed="rId3"/>
          <a:srcRect/>
          <a:stretch>
            <a:fillRect/>
          </a:stretch>
        </p:blipFill>
        <p:spPr bwMode="auto">
          <a:xfrm>
            <a:off x="0" y="0"/>
            <a:ext cx="9144000" cy="6858000"/>
          </a:xfrm>
          <a:prstGeom prst="rect">
            <a:avLst/>
          </a:prstGeom>
          <a:noFill/>
          <a:ln>
            <a:noFill/>
          </a:ln>
          <a:effectLst>
            <a:outerShdw blurRad="50800" dist="50800" dir="5400000" algn="ctr" rotWithShape="0">
              <a:srgbClr val="000000">
                <a:alpha val="20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radation box"/>
          <p:cNvSpPr/>
          <p:nvPr userDrawn="1"/>
        </p:nvSpPr>
        <p:spPr bwMode="auto">
          <a:xfrm>
            <a:off x="0" y="0"/>
            <a:ext cx="9144000" cy="6858000"/>
          </a:xfrm>
          <a:prstGeom prst="rect">
            <a:avLst/>
          </a:prstGeom>
          <a:gradFill flip="none" rotWithShape="1">
            <a:gsLst>
              <a:gs pos="2000">
                <a:srgbClr val="5B9BD5">
                  <a:alpha val="67000"/>
                </a:srgbClr>
              </a:gs>
              <a:gs pos="100000">
                <a:srgbClr val="5B9BD5">
                  <a:alpha val="23000"/>
                </a:srgbClr>
              </a:gs>
            </a:gsLst>
            <a:lin ang="270000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MS PGothic" panose="020B0600070205080204" pitchFamily="34" charset="-128"/>
              <a:cs typeface="+mn-cs"/>
            </a:endParaRPr>
          </a:p>
        </p:txBody>
      </p:sp>
      <p:sp>
        <p:nvSpPr>
          <p:cNvPr id="6" name="Rectangle 5"/>
          <p:cNvSpPr/>
          <p:nvPr userDrawn="1"/>
        </p:nvSpPr>
        <p:spPr>
          <a:xfrm>
            <a:off x="0" y="0"/>
            <a:ext cx="9144000" cy="1447800"/>
          </a:xfrm>
          <a:prstGeom prst="rect">
            <a:avLst/>
          </a:prstGeom>
          <a:gradFill>
            <a:gsLst>
              <a:gs pos="2000">
                <a:schemeClr val="tx1">
                  <a:alpha val="98000"/>
                </a:schemeClr>
              </a:gs>
              <a:gs pos="100000">
                <a:schemeClr val="tx1">
                  <a:alpha val="3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ead pic"/>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152" y="6290610"/>
            <a:ext cx="1204856" cy="396838"/>
          </a:xfrm>
          <a:prstGeom prst="rect">
            <a:avLst/>
          </a:prstGeom>
          <a:ln>
            <a:noFill/>
          </a:ln>
          <a:effectLst>
            <a:reflection blurRad="6350" stA="24000" endPos="34000" dir="5400000" sy="-100000" algn="bl" rotWithShape="0"/>
          </a:effectLst>
        </p:spPr>
      </p:pic>
      <p:sp>
        <p:nvSpPr>
          <p:cNvPr id="4" name="Text Placeholder 3"/>
          <p:cNvSpPr>
            <a:spLocks noGrp="1"/>
          </p:cNvSpPr>
          <p:nvPr>
            <p:ph type="body" sz="quarter" idx="10"/>
          </p:nvPr>
        </p:nvSpPr>
        <p:spPr>
          <a:xfrm>
            <a:off x="0" y="182564"/>
            <a:ext cx="9143999" cy="1265236"/>
          </a:xfrm>
          <a:prstGeom prst="rect">
            <a:avLst/>
          </a:prstGeom>
        </p:spPr>
        <p:txBody>
          <a:bodyPr anchor="b"/>
          <a:lstStyle>
            <a:lvl1pPr marL="0" indent="0" algn="ctr">
              <a:buNone/>
              <a:defRPr sz="3600" b="1">
                <a:solidFill>
                  <a:schemeClr val="bg1"/>
                </a:solidFill>
                <a:effectLst>
                  <a:outerShdw blurRad="38100" dist="38100" dir="2700000" algn="tl">
                    <a:srgbClr val="000000">
                      <a:alpha val="43137"/>
                    </a:srgbClr>
                  </a:outerShdw>
                </a:effectLst>
                <a:latin typeface="Articulate" panose="02000503040000020004" pitchFamily="2" charset="0"/>
              </a:defRPr>
            </a:lvl1pPr>
            <a:lvl2pPr marL="457200" indent="0" algn="ctr">
              <a:buNone/>
              <a:defRPr sz="2800">
                <a:solidFill>
                  <a:schemeClr val="bg1"/>
                </a:solidFill>
                <a:latin typeface="Articulate" panose="02000503040000020004" pitchFamily="2" charset="0"/>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p:txBody>
      </p:sp>
      <p:sp>
        <p:nvSpPr>
          <p:cNvPr id="9"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 (MM)</a:t>
            </a:r>
          </a:p>
        </p:txBody>
      </p:sp>
    </p:spTree>
    <p:custDataLst>
      <p:tags r:id="rId1"/>
    </p:custDataLst>
    <p:extLst>
      <p:ext uri="{BB962C8B-B14F-4D97-AF65-F5344CB8AC3E}">
        <p14:creationId xmlns:p14="http://schemas.microsoft.com/office/powerpoint/2010/main" val="3822783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Keypoints">
    <p:spTree>
      <p:nvGrpSpPr>
        <p:cNvPr id="1" name=""/>
        <p:cNvGrpSpPr/>
        <p:nvPr/>
      </p:nvGrpSpPr>
      <p:grpSpPr>
        <a:xfrm>
          <a:off x="0" y="0"/>
          <a:ext cx="0" cy="0"/>
          <a:chOff x="0" y="0"/>
          <a:chExt cx="0" cy="0"/>
        </a:xfrm>
      </p:grpSpPr>
      <p:pic>
        <p:nvPicPr>
          <p:cNvPr id="3" name="Picture 10"/>
          <p:cNvPicPr>
            <a:picLocks noChangeAspect="1"/>
          </p:cNvPicPr>
          <p:nvPr userDrawn="1"/>
        </p:nvPicPr>
        <p:blipFill>
          <a:blip r:embed="rId3">
            <a:extLst>
              <a:ext uri="{28A0092B-C50C-407E-A947-70E740481C1C}">
                <a14:useLocalDpi xmlns:a14="http://schemas.microsoft.com/office/drawing/2010/main" val="0"/>
              </a:ext>
            </a:extLst>
          </a:blip>
          <a:srcRect t="-2" r="-35" b="9"/>
          <a:stretch>
            <a:fillRect/>
          </a:stretch>
        </p:blipFill>
        <p:spPr bwMode="auto">
          <a:xfrm>
            <a:off x="0" y="0"/>
            <a:ext cx="916146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1"/>
          <p:cNvSpPr txBox="1">
            <a:spLocks noChangeArrowheads="1"/>
          </p:cNvSpPr>
          <p:nvPr userDrawn="1"/>
        </p:nvSpPr>
        <p:spPr bwMode="auto">
          <a:xfrm>
            <a:off x="1023938" y="930275"/>
            <a:ext cx="61166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prstClr val="white"/>
                </a:solidFill>
                <a:effectLst/>
                <a:uLnTx/>
                <a:uFillTx/>
                <a:latin typeface="Articulate Extrabold" panose="02000503050000020004" pitchFamily="2" charset="0"/>
                <a:ea typeface="MS PGothic" panose="020B0600070205080204" pitchFamily="34" charset="-128"/>
                <a:cs typeface="+mn-cs"/>
              </a:rPr>
              <a:t>K E Y  P O I N T S  T O</a:t>
            </a:r>
          </a:p>
        </p:txBody>
      </p:sp>
      <p:sp>
        <p:nvSpPr>
          <p:cNvPr id="35" name="Text Placeholder 34"/>
          <p:cNvSpPr>
            <a:spLocks noGrp="1"/>
          </p:cNvSpPr>
          <p:nvPr>
            <p:ph type="body" sz="quarter" idx="12"/>
          </p:nvPr>
        </p:nvSpPr>
        <p:spPr>
          <a:xfrm>
            <a:off x="923925" y="2209800"/>
            <a:ext cx="4581525" cy="2752725"/>
          </a:xfrm>
          <a:prstGeom prst="rect">
            <a:avLst/>
          </a:prstGeom>
          <a:ln>
            <a:noFill/>
          </a:ln>
        </p:spPr>
        <p:txBody>
          <a:bodyPr/>
          <a:lstStyle>
            <a:lvl1pPr marL="182880" indent="0">
              <a:spcBef>
                <a:spcPts val="1200"/>
              </a:spcBef>
              <a:defRPr>
                <a:solidFill>
                  <a:schemeClr val="bg1"/>
                </a:solidFill>
                <a:latin typeface="Articulate Narrow" panose="02000506040000020004" pitchFamily="2" charset="0"/>
              </a:defRPr>
            </a:lvl1pPr>
            <a:lvl2pPr marL="182880" indent="0">
              <a:spcBef>
                <a:spcPts val="1200"/>
              </a:spcBef>
              <a:defRPr>
                <a:solidFill>
                  <a:schemeClr val="bg1"/>
                </a:solidFill>
                <a:latin typeface="Articulate Narrow" panose="02000506040000020004" pitchFamily="2" charset="0"/>
              </a:defRPr>
            </a:lvl2pPr>
            <a:lvl3pPr marL="182880" indent="0">
              <a:spcBef>
                <a:spcPts val="1200"/>
              </a:spcBef>
              <a:defRPr>
                <a:solidFill>
                  <a:schemeClr val="bg1"/>
                </a:solidFill>
                <a:latin typeface="Articulate Narrow" panose="02000506040000020004" pitchFamily="2" charset="0"/>
              </a:defRPr>
            </a:lvl3pPr>
            <a:lvl4pPr marL="341313" indent="0">
              <a:spcBef>
                <a:spcPts val="1200"/>
              </a:spcBef>
              <a:tabLst>
                <a:tab pos="512763" algn="l"/>
              </a:tabLst>
              <a:defRPr>
                <a:solidFill>
                  <a:schemeClr val="bg1"/>
                </a:solidFill>
                <a:latin typeface="Articulate Narrow" panose="02000506040000020004" pitchFamily="2" charset="0"/>
              </a:defRPr>
            </a:lvl4pPr>
            <a:lvl5pPr marL="182880" indent="0">
              <a:spcBef>
                <a:spcPts val="1200"/>
              </a:spcBef>
              <a:defRPr>
                <a:solidFill>
                  <a:schemeClr val="bg1"/>
                </a:solidFill>
                <a:latin typeface="Articulate Narrow" panose="02000506040000020004" pitchFamily="2" charset="0"/>
              </a:defRPr>
            </a:lvl5pPr>
          </a:lstStyle>
          <a:p>
            <a:pPr lvl="0"/>
            <a:r>
              <a:rPr lang="en-US" dirty="0"/>
              <a:t>Click to edit Master text styles</a:t>
            </a:r>
          </a:p>
          <a:p>
            <a:pPr lvl="1"/>
            <a:r>
              <a:rPr lang="en-US" dirty="0"/>
              <a:t>Second line</a:t>
            </a:r>
          </a:p>
          <a:p>
            <a:pPr lvl="2"/>
            <a:r>
              <a:rPr lang="en-US" dirty="0"/>
              <a:t>Third line</a:t>
            </a:r>
          </a:p>
          <a:p>
            <a:pPr lvl="3"/>
            <a:r>
              <a:rPr lang="en-US" dirty="0"/>
              <a:t>Second level</a:t>
            </a:r>
          </a:p>
          <a:p>
            <a:pPr lvl="3"/>
            <a:r>
              <a:rPr lang="en-US" dirty="0"/>
              <a:t>Second Level</a:t>
            </a:r>
          </a:p>
        </p:txBody>
      </p:sp>
      <p:sp>
        <p:nvSpPr>
          <p:cNvPr id="6"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 (MM)</a:t>
            </a:r>
          </a:p>
        </p:txBody>
      </p:sp>
    </p:spTree>
    <p:custDataLst>
      <p:tags r:id="rId1"/>
    </p:custDataLst>
    <p:extLst>
      <p:ext uri="{BB962C8B-B14F-4D97-AF65-F5344CB8AC3E}">
        <p14:creationId xmlns:p14="http://schemas.microsoft.com/office/powerpoint/2010/main" val="4260097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919163"/>
          </a:xfrm>
          <a:prstGeom prst="rect">
            <a:avLst/>
          </a:prstGeom>
        </p:spPr>
        <p:txBody>
          <a:bodyPr/>
          <a:lstStyle/>
          <a:p>
            <a:r>
              <a:rPr lang="en-US"/>
              <a:t>Click to edit Master title style</a:t>
            </a:r>
          </a:p>
        </p:txBody>
      </p:sp>
      <p:sp>
        <p:nvSpPr>
          <p:cNvPr id="3"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 (MM)</a:t>
            </a:r>
          </a:p>
        </p:txBody>
      </p:sp>
    </p:spTree>
    <p:custDataLst>
      <p:tags r:id="rId1"/>
    </p:custDataLst>
    <p:extLst>
      <p:ext uri="{BB962C8B-B14F-4D97-AF65-F5344CB8AC3E}">
        <p14:creationId xmlns:p14="http://schemas.microsoft.com/office/powerpoint/2010/main" val="1324874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Left 1-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7213"/>
            <a:ext cx="8229600" cy="1143000"/>
          </a:xfrm>
          <a:prstGeom prst="rect">
            <a:avLst/>
          </a:prstGeom>
        </p:spPr>
        <p:txBody>
          <a:bodyPr/>
          <a:lstStyle>
            <a:lvl1pPr algn="l">
              <a:defRPr sz="4000">
                <a:latin typeface="Articulate"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57200" y="1713671"/>
            <a:ext cx="8229600" cy="4525963"/>
          </a:xfrm>
          <a:prstGeom prst="rect">
            <a:avLst/>
          </a:prstGeom>
        </p:spPr>
        <p:txBody>
          <a:bodyPr/>
          <a:lstStyle>
            <a:lvl1pPr>
              <a:defRPr sz="2400"/>
            </a:lvl1pPr>
            <a:lvl2pPr>
              <a:defRPr sz="2400"/>
            </a:lvl2pPr>
          </a:lstStyle>
          <a:p>
            <a:pPr lvl="0"/>
            <a:r>
              <a:rPr lang="en-US"/>
              <a:t>Click to edit Master text styles</a:t>
            </a:r>
          </a:p>
          <a:p>
            <a:pPr lvl="1"/>
            <a:r>
              <a:rPr lang="en-US"/>
              <a:t>Second level</a:t>
            </a:r>
          </a:p>
        </p:txBody>
      </p:sp>
      <p:pic>
        <p:nvPicPr>
          <p:cNvPr id="9" name="Picture 8"/>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366713" y="1382771"/>
            <a:ext cx="8783610" cy="54859"/>
          </a:xfrm>
          <a:prstGeom prst="rect">
            <a:avLst/>
          </a:prstGeom>
        </p:spPr>
      </p:pic>
    </p:spTree>
    <p:custDataLst>
      <p:tags r:id="rId1"/>
    </p:custDataLst>
    <p:extLst>
      <p:ext uri="{BB962C8B-B14F-4D97-AF65-F5344CB8AC3E}">
        <p14:creationId xmlns:p14="http://schemas.microsoft.com/office/powerpoint/2010/main" val="2194698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C: INTR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6B12C9C-F697-447A-A6EF-51311227A952}"/>
              </a:ext>
            </a:extLst>
          </p:cNvPr>
          <p:cNvSpPr/>
          <p:nvPr userDrawn="1"/>
        </p:nvSpPr>
        <p:spPr>
          <a:xfrm>
            <a:off x="0" y="4394364"/>
            <a:ext cx="9144000" cy="1218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KC">
            <a:extLst>
              <a:ext uri="{FF2B5EF4-FFF2-40B4-BE49-F238E27FC236}">
                <a16:creationId xmlns:a16="http://schemas.microsoft.com/office/drawing/2014/main" xmlns="" id="{78B6D2AD-2E7C-433C-B412-8F756AA94F5D}"/>
              </a:ext>
            </a:extLst>
          </p:cNvPr>
          <p:cNvSpPr>
            <a:spLocks noGrp="1"/>
          </p:cNvSpPr>
          <p:nvPr>
            <p:ph type="body" sz="quarter" idx="10" hasCustomPrompt="1"/>
          </p:nvPr>
        </p:nvSpPr>
        <p:spPr>
          <a:xfrm>
            <a:off x="964098" y="4547468"/>
            <a:ext cx="4294463" cy="893254"/>
          </a:xfrm>
          <a:prstGeom prst="rect">
            <a:avLst/>
          </a:prstGeom>
        </p:spPr>
        <p:txBody>
          <a:bodyPr anchor="ctr" anchorCtr="0">
            <a:normAutofit/>
          </a:bodyPr>
          <a:lstStyle>
            <a:lvl1pPr marL="0" indent="0">
              <a:buNone/>
              <a:defRPr sz="2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Knowledge Check #</a:t>
            </a:r>
          </a:p>
        </p:txBody>
      </p:sp>
      <p:sp>
        <p:nvSpPr>
          <p:cNvPr id="14" name="Footer">
            <a:extLst>
              <a:ext uri="{FF2B5EF4-FFF2-40B4-BE49-F238E27FC236}">
                <a16:creationId xmlns:a16="http://schemas.microsoft.com/office/drawing/2014/main" xmlns="" id="{3E021DB6-20DC-46E0-8167-0ED47CE10E51}"/>
              </a:ext>
            </a:extLst>
          </p:cNvPr>
          <p:cNvSpPr txBox="1">
            <a:spLocks/>
          </p:cNvSpPr>
          <p:nvPr userDrawn="1"/>
        </p:nvSpPr>
        <p:spPr>
          <a:xfrm>
            <a:off x="2" y="6221473"/>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endParaRPr kumimoji="0" lang="en-US" sz="1865"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Screen Title">
            <a:extLst>
              <a:ext uri="{FF2B5EF4-FFF2-40B4-BE49-F238E27FC236}">
                <a16:creationId xmlns:a16="http://schemas.microsoft.com/office/drawing/2014/main" xmlns="" id="{897269F2-DC8B-45CA-AFEB-F54C293D9860}"/>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Arial" panose="020B0604020202020204" pitchFamily="34" charset="0"/>
                <a:cs typeface="Arial" panose="020B0604020202020204" pitchFamily="34" charset="0"/>
              </a:defRPr>
            </a:lvl1pPr>
          </a:lstStyle>
          <a:p>
            <a:pPr lvl="0"/>
            <a:r>
              <a:rPr lang="en-US" dirty="0"/>
              <a:t>Type in Screen Title</a:t>
            </a:r>
          </a:p>
        </p:txBody>
      </p:sp>
      <p:grpSp>
        <p:nvGrpSpPr>
          <p:cNvPr id="3" name="Head">
            <a:extLst>
              <a:ext uri="{FF2B5EF4-FFF2-40B4-BE49-F238E27FC236}">
                <a16:creationId xmlns:a16="http://schemas.microsoft.com/office/drawing/2014/main" xmlns="" id="{9C948CE7-1580-42BF-8158-6EFAC7887216}"/>
              </a:ext>
            </a:extLst>
          </p:cNvPr>
          <p:cNvGrpSpPr/>
          <p:nvPr userDrawn="1"/>
        </p:nvGrpSpPr>
        <p:grpSpPr>
          <a:xfrm>
            <a:off x="4713756" y="2056699"/>
            <a:ext cx="3634537" cy="3602142"/>
            <a:chOff x="4713756" y="2056699"/>
            <a:chExt cx="3634537" cy="3602142"/>
          </a:xfrm>
        </p:grpSpPr>
        <p:sp>
          <p:nvSpPr>
            <p:cNvPr id="2" name="Oval 1">
              <a:extLst>
                <a:ext uri="{FF2B5EF4-FFF2-40B4-BE49-F238E27FC236}">
                  <a16:creationId xmlns:a16="http://schemas.microsoft.com/office/drawing/2014/main" xmlns="" id="{68BAC501-951C-47A9-9811-1AEFC00A1B1E}"/>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3C4A894F-14F6-44AE-BACF-2392AA0D40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2281696061"/>
      </p:ext>
    </p:extLst>
  </p:cSld>
  <p:clrMapOvr>
    <a:masterClrMapping/>
  </p:clrMapOvr>
  <p:extLst mod="1">
    <p:ext uri="{DCECCB84-F9BA-43D5-87BE-67443E8EF086}">
      <p15:sldGuideLst xmlns:p15="http://schemas.microsoft.com/office/powerpoint/2012/main" xmlns="">
        <p15:guide id="1" orient="horz" pos="3919">
          <p15:clr>
            <a:srgbClr val="FBAE40"/>
          </p15:clr>
        </p15:guide>
        <p15:guide id="2" orient="horz" pos="3535">
          <p15:clr>
            <a:srgbClr val="FBAE40"/>
          </p15:clr>
        </p15:guide>
        <p15:guide id="3" orient="horz" pos="2768">
          <p15:clr>
            <a:srgbClr val="FBAE40"/>
          </p15:clr>
        </p15:guide>
        <p15:guide id="4" orient="horz" pos="136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KC: T/F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6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question</a:t>
            </a:r>
          </a:p>
        </p:txBody>
      </p:sp>
      <p:sp>
        <p:nvSpPr>
          <p:cNvPr id="13" name="Text">
            <a:extLst>
              <a:ext uri="{FF2B5EF4-FFF2-40B4-BE49-F238E27FC236}">
                <a16:creationId xmlns:a16="http://schemas.microsoft.com/office/drawing/2014/main" xmlns="" id="{4E0C05F3-FCBD-4A5A-84FB-66696CBAEE95}"/>
              </a:ext>
            </a:extLst>
          </p:cNvPr>
          <p:cNvSpPr>
            <a:spLocks noGrp="1"/>
          </p:cNvSpPr>
          <p:nvPr>
            <p:ph type="body" sz="quarter" idx="30" hasCustomPrompt="1"/>
          </p:nvPr>
        </p:nvSpPr>
        <p:spPr>
          <a:xfrm>
            <a:off x="336718" y="2095500"/>
            <a:ext cx="6935788" cy="1963737"/>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xmlns=""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
        <p:nvSpPr>
          <p:cNvPr id="9" name="Footer">
            <a:extLst>
              <a:ext uri="{FF2B5EF4-FFF2-40B4-BE49-F238E27FC236}">
                <a16:creationId xmlns:a16="http://schemas.microsoft.com/office/drawing/2014/main" xmlns="" id="{23E107A7-9380-4392-8374-F450D05336E4}"/>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this statement True or False?</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839520771"/>
      </p:ext>
    </p:extLst>
  </p:cSld>
  <p:clrMapOvr>
    <a:masterClrMapping/>
  </p:clrMapOvr>
  <p:extLst mod="1">
    <p:ext uri="{DCECCB84-F9BA-43D5-87BE-67443E8EF086}">
      <p15:sldGuideLst xmlns:p15="http://schemas.microsoft.com/office/powerpoint/2012/main" xmlns="">
        <p15:guide id="1" orient="horz" pos="13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KC: T/F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6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question</a:t>
            </a:r>
          </a:p>
        </p:txBody>
      </p:sp>
      <p:sp>
        <p:nvSpPr>
          <p:cNvPr id="13" name="Text">
            <a:extLst>
              <a:ext uri="{FF2B5EF4-FFF2-40B4-BE49-F238E27FC236}">
                <a16:creationId xmlns:a16="http://schemas.microsoft.com/office/drawing/2014/main" xmlns="" id="{4E0C05F3-FCBD-4A5A-84FB-66696CBAEE95}"/>
              </a:ext>
            </a:extLst>
          </p:cNvPr>
          <p:cNvSpPr>
            <a:spLocks noGrp="1"/>
          </p:cNvSpPr>
          <p:nvPr>
            <p:ph type="body" sz="quarter" idx="30" hasCustomPrompt="1"/>
          </p:nvPr>
        </p:nvSpPr>
        <p:spPr>
          <a:xfrm>
            <a:off x="336718" y="2095500"/>
            <a:ext cx="6935788" cy="1963737"/>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a:t>
            </a:r>
          </a:p>
        </p:txBody>
      </p:sp>
      <p:sp>
        <p:nvSpPr>
          <p:cNvPr id="6" name="Developer note">
            <a:extLst>
              <a:ext uri="{FF2B5EF4-FFF2-40B4-BE49-F238E27FC236}">
                <a16:creationId xmlns:a16="http://schemas.microsoft.com/office/drawing/2014/main" xmlns="" id="{3A1D0E0D-5CD9-4EF9-BB69-341180666AB1}"/>
              </a:ext>
            </a:extLst>
          </p:cNvPr>
          <p:cNvSpPr>
            <a:spLocks noGrp="1"/>
          </p:cNvSpPr>
          <p:nvPr>
            <p:ph type="body" sz="quarter" idx="27" hasCustomPrompt="1"/>
          </p:nvPr>
        </p:nvSpPr>
        <p:spPr>
          <a:xfrm>
            <a:off x="3804612" y="4403127"/>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This template can be used for True/False, Multiple Choice, Multiple Response, and Fill-in-Blank questions. </a:t>
            </a:r>
          </a:p>
        </p:txBody>
      </p:sp>
      <p:sp>
        <p:nvSpPr>
          <p:cNvPr id="4" name="Text Placeholder 3">
            <a:extLst>
              <a:ext uri="{FF2B5EF4-FFF2-40B4-BE49-F238E27FC236}">
                <a16:creationId xmlns:a16="http://schemas.microsoft.com/office/drawing/2014/main" xmlns="" id="{76327BA5-5874-45F6-A77D-0F7F44F6021B}"/>
              </a:ext>
            </a:extLst>
          </p:cNvPr>
          <p:cNvSpPr>
            <a:spLocks noGrp="1"/>
          </p:cNvSpPr>
          <p:nvPr>
            <p:ph type="body" sz="quarter" idx="31" hasCustomPrompt="1"/>
          </p:nvPr>
        </p:nvSpPr>
        <p:spPr>
          <a:xfrm>
            <a:off x="1" y="6246564"/>
            <a:ext cx="9144000" cy="611436"/>
          </a:xfrm>
          <a:prstGeom prst="rect">
            <a:avLst/>
          </a:prstGeom>
          <a:solidFill>
            <a:schemeClr val="bg1">
              <a:lumMod val="85000"/>
            </a:schemeClr>
          </a:solidFill>
        </p:spPr>
        <p:txBody>
          <a:bodyPr anchor="ctr"/>
          <a:lstStyle>
            <a:lvl1pPr>
              <a:defRPr sz="2000"/>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statement is True/False.</a:t>
            </a:r>
            <a:endParaRPr kumimoji="0" lang="en-US"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806188180"/>
      </p:ext>
    </p:extLst>
  </p:cSld>
  <p:clrMapOvr>
    <a:masterClrMapping/>
  </p:clrMapOvr>
  <p:extLst mod="1">
    <p:ext uri="{DCECCB84-F9BA-43D5-87BE-67443E8EF086}">
      <p15:sldGuideLst xmlns:p15="http://schemas.microsoft.com/office/powerpoint/2012/main" xmlns="">
        <p15:guide id="1" orient="horz" pos="13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a_KC: T/F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4" name="Oval">
            <a:extLst>
              <a:ext uri="{FF2B5EF4-FFF2-40B4-BE49-F238E27FC236}">
                <a16:creationId xmlns:a16="http://schemas.microsoft.com/office/drawing/2014/main" xmlns="" id="{CF189142-1721-4220-97F5-B5D6A513381B}"/>
              </a:ext>
            </a:extLst>
          </p:cNvPr>
          <p:cNvSpPr/>
          <p:nvPr userDrawn="1"/>
        </p:nvSpPr>
        <p:spPr>
          <a:xfrm>
            <a:off x="-476068" y="2796337"/>
            <a:ext cx="280165" cy="2799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5" name="Feedback text">
            <a:extLst>
              <a:ext uri="{FF2B5EF4-FFF2-40B4-BE49-F238E27FC236}">
                <a16:creationId xmlns:a16="http://schemas.microsoft.com/office/drawing/2014/main" xmlns="" id="{CC46D629-6610-4E1C-BD12-0C876C498BBF}"/>
              </a:ext>
            </a:extLst>
          </p:cNvPr>
          <p:cNvSpPr>
            <a:spLocks noGrp="1"/>
          </p:cNvSpPr>
          <p:nvPr>
            <p:ph type="body" sz="quarter" idx="12" hasCustomPrompt="1"/>
          </p:nvPr>
        </p:nvSpPr>
        <p:spPr>
          <a:xfrm>
            <a:off x="336718" y="5047130"/>
            <a:ext cx="8497316" cy="1617141"/>
          </a:xfrm>
          <a:prstGeom prst="rect">
            <a:avLst/>
          </a:prstGeom>
          <a:solidFill>
            <a:srgbClr val="D9D9D9"/>
          </a:solidFill>
        </p:spPr>
        <p:txBody>
          <a:bodyPr lIns="457200" rIns="457200" anchor="ctr"/>
          <a:lstStyle>
            <a:lvl1pPr algn="ctr">
              <a:lnSpc>
                <a:spcPts val="22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question feedback.</a:t>
            </a:r>
          </a:p>
        </p:txBody>
      </p:sp>
      <p:sp>
        <p:nvSpPr>
          <p:cNvPr id="9" name="Developer Note">
            <a:extLst>
              <a:ext uri="{FF2B5EF4-FFF2-40B4-BE49-F238E27FC236}">
                <a16:creationId xmlns:a16="http://schemas.microsoft.com/office/drawing/2014/main" xmlns="" id="{C3223CF7-9BA0-4283-B58A-D98DC036EDA2}"/>
              </a:ext>
            </a:extLst>
          </p:cNvPr>
          <p:cNvSpPr>
            <a:spLocks noGrp="1"/>
          </p:cNvSpPr>
          <p:nvPr>
            <p:ph type="body" sz="quarter" idx="24" hasCustomPrompt="1"/>
          </p:nvPr>
        </p:nvSpPr>
        <p:spPr>
          <a:xfrm>
            <a:off x="2422457" y="4386923"/>
            <a:ext cx="4299085" cy="555625"/>
          </a:xfrm>
          <a:prstGeom prst="rect">
            <a:avLst/>
          </a:prstGeom>
          <a:solidFill>
            <a:srgbClr val="FFFF00"/>
          </a:solidFill>
        </p:spPr>
        <p:txBody>
          <a:bodyPr anchor="ctr"/>
          <a:lstStyle>
            <a:lvl1pPr algn="ctr">
              <a:defRPr sz="1000"/>
            </a:lvl1pPr>
            <a:lvl5pPr algn="ctr">
              <a:defRPr sz="1000"/>
            </a:lvl5pPr>
          </a:lstStyle>
          <a:p>
            <a:pPr lvl="0"/>
            <a:r>
              <a:rPr lang="en-US" dirty="0"/>
              <a:t>NOTE: Extend feedback text box as necessary. </a:t>
            </a:r>
            <a:br>
              <a:rPr lang="en-US" dirty="0"/>
            </a:br>
            <a:r>
              <a:rPr lang="en-US" dirty="0"/>
              <a:t>Pick-up red correct circle from Slide Master and BOLD correct choice.</a:t>
            </a:r>
          </a:p>
        </p:txBody>
      </p:sp>
      <p:sp>
        <p:nvSpPr>
          <p:cNvPr id="6" name="Text">
            <a:extLst>
              <a:ext uri="{FF2B5EF4-FFF2-40B4-BE49-F238E27FC236}">
                <a16:creationId xmlns:a16="http://schemas.microsoft.com/office/drawing/2014/main" xmlns="" id="{31F90DCE-5978-47CF-8728-2948A4C7DDC2}"/>
              </a:ext>
            </a:extLst>
          </p:cNvPr>
          <p:cNvSpPr>
            <a:spLocks noGrp="1"/>
          </p:cNvSpPr>
          <p:nvPr>
            <p:ph type="body" sz="quarter" idx="30" hasCustomPrompt="1"/>
          </p:nvPr>
        </p:nvSpPr>
        <p:spPr>
          <a:xfrm>
            <a:off x="336718" y="2071171"/>
            <a:ext cx="6935788" cy="1988066"/>
          </a:xfrm>
          <a:prstGeom prst="rect">
            <a:avLst/>
          </a:prstGeom>
        </p:spPr>
        <p:txBody>
          <a:bodyPr/>
          <a:lstStyle>
            <a:lvl1pPr marL="731520" indent="-731520">
              <a:lnSpc>
                <a:spcPts val="2500"/>
              </a:lnSpc>
              <a:spcAft>
                <a:spcPts val="1800"/>
              </a:spcAft>
              <a:buClr>
                <a:schemeClr val="bg1">
                  <a:lumMod val="50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True and False, Bold correct choice</a:t>
            </a:r>
          </a:p>
        </p:txBody>
      </p:sp>
    </p:spTree>
    <p:custDataLst>
      <p:tags r:id="rId1"/>
    </p:custDataLst>
    <p:extLst>
      <p:ext uri="{BB962C8B-B14F-4D97-AF65-F5344CB8AC3E}">
        <p14:creationId xmlns:p14="http://schemas.microsoft.com/office/powerpoint/2010/main" val="1725728276"/>
      </p:ext>
    </p:extLst>
  </p:cSld>
  <p:clrMapOvr>
    <a:masterClrMapping/>
  </p:clrMapOvr>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D&amp;J vide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40833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KC: Multiple Choice Question">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xmlns="" id="{3B55B283-4AA6-4297-B1DA-163CD83A1FC5}"/>
              </a:ext>
            </a:extLst>
          </p:cNvPr>
          <p:cNvSpPr>
            <a:spLocks noGrp="1"/>
          </p:cNvSpPr>
          <p:nvPr>
            <p:ph type="body" sz="quarter" idx="10" hasCustomPrompt="1"/>
          </p:nvPr>
        </p:nvSpPr>
        <p:spPr>
          <a:xfrm>
            <a:off x="336718" y="2060154"/>
            <a:ext cx="6935037" cy="3726283"/>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answer best completes the statement?</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008463269"/>
      </p:ext>
    </p:extLst>
  </p:cSld>
  <p:clrMapOvr>
    <a:masterClrMapping/>
  </p:clrMapOvr>
  <p:extLst mod="1">
    <p:ext uri="{DCECCB84-F9BA-43D5-87BE-67443E8EF086}">
      <p15:sldGuideLst xmlns:p15="http://schemas.microsoft.com/office/powerpoint/2012/main" xmlns=""/>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C: Multiple Choice Answer">
    <p:spTree>
      <p:nvGrpSpPr>
        <p:cNvPr id="1" name=""/>
        <p:cNvGrpSpPr/>
        <p:nvPr/>
      </p:nvGrpSpPr>
      <p:grpSpPr>
        <a:xfrm>
          <a:off x="0" y="0"/>
          <a:ext cx="0" cy="0"/>
          <a:chOff x="0" y="0"/>
          <a:chExt cx="0" cy="0"/>
        </a:xfrm>
      </p:grpSpPr>
      <p:sp>
        <p:nvSpPr>
          <p:cNvPr id="28" name="Text">
            <a:extLst>
              <a:ext uri="{FF2B5EF4-FFF2-40B4-BE49-F238E27FC236}">
                <a16:creationId xmlns:a16="http://schemas.microsoft.com/office/drawing/2014/main" xmlns="" id="{3B55B283-4AA6-4297-B1DA-163CD83A1FC5}"/>
              </a:ext>
            </a:extLst>
          </p:cNvPr>
          <p:cNvSpPr>
            <a:spLocks noGrp="1"/>
          </p:cNvSpPr>
          <p:nvPr>
            <p:ph type="body" sz="quarter" idx="10" hasCustomPrompt="1"/>
          </p:nvPr>
        </p:nvSpPr>
        <p:spPr>
          <a:xfrm>
            <a:off x="336718" y="2049138"/>
            <a:ext cx="6935037" cy="2722888"/>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2" name="Title 1">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6" name="Feedback text">
            <a:extLst>
              <a:ext uri="{FF2B5EF4-FFF2-40B4-BE49-F238E27FC236}">
                <a16:creationId xmlns:a16="http://schemas.microsoft.com/office/drawing/2014/main" xmlns="" id="{3D06B541-9C69-41F3-B8CD-F5B326AE2F41}"/>
              </a:ext>
            </a:extLst>
          </p:cNvPr>
          <p:cNvSpPr>
            <a:spLocks noGrp="1"/>
          </p:cNvSpPr>
          <p:nvPr>
            <p:ph type="body" sz="quarter" idx="12" hasCustomPrompt="1"/>
          </p:nvPr>
        </p:nvSpPr>
        <p:spPr>
          <a:xfrm>
            <a:off x="336718" y="5047130"/>
            <a:ext cx="8497316" cy="1617141"/>
          </a:xfrm>
          <a:prstGeom prst="rect">
            <a:avLst/>
          </a:prstGeom>
          <a:solidFill>
            <a:srgbClr val="D9D9D9"/>
          </a:solidFill>
        </p:spPr>
        <p:txBody>
          <a:bodyPr lIns="457200" rIns="457200" anchor="ctr"/>
          <a:lstStyle>
            <a:lvl1pPr algn="ctr">
              <a:lnSpc>
                <a:spcPts val="22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question feedback.</a:t>
            </a:r>
          </a:p>
        </p:txBody>
      </p:sp>
      <p:sp>
        <p:nvSpPr>
          <p:cNvPr id="7" name="Developer note">
            <a:extLst>
              <a:ext uri="{FF2B5EF4-FFF2-40B4-BE49-F238E27FC236}">
                <a16:creationId xmlns:a16="http://schemas.microsoft.com/office/drawing/2014/main" xmlns="" id="{0ACD232C-1E36-4485-9CB1-792C83A837EF}"/>
              </a:ext>
            </a:extLst>
          </p:cNvPr>
          <p:cNvSpPr>
            <a:spLocks noGrp="1"/>
          </p:cNvSpPr>
          <p:nvPr>
            <p:ph type="body" sz="quarter" idx="27" hasCustomPrompt="1"/>
          </p:nvPr>
        </p:nvSpPr>
        <p:spPr>
          <a:xfrm>
            <a:off x="3497580" y="3940623"/>
            <a:ext cx="4060508" cy="831402"/>
          </a:xfrm>
          <a:prstGeom prst="rect">
            <a:avLst/>
          </a:prstGeom>
          <a:solidFill>
            <a:srgbClr val="FFFF00"/>
          </a:solidFill>
        </p:spPr>
        <p:txBody>
          <a:bodyPr anchor="ctr"/>
          <a:lstStyle>
            <a:lvl1pPr algn="ctr">
              <a:spcAft>
                <a:spcPts val="600"/>
              </a:spcAft>
              <a:defRPr sz="1000"/>
            </a:lvl1pPr>
            <a:lvl5pPr algn="ctr">
              <a:defRPr sz="1000"/>
            </a:lvl5pPr>
          </a:lstStyle>
          <a:p>
            <a:pPr lvl="0"/>
            <a:r>
              <a:rPr lang="en-US" dirty="0"/>
              <a:t>NOTE: Extend feedback text box as necessary. </a:t>
            </a:r>
            <a:br>
              <a:rPr lang="en-US" dirty="0"/>
            </a:br>
            <a:r>
              <a:rPr lang="en-US" dirty="0"/>
              <a:t>Bold correct choice, pick-up red correct circle from Master.</a:t>
            </a:r>
          </a:p>
        </p:txBody>
      </p:sp>
      <p:sp>
        <p:nvSpPr>
          <p:cNvPr id="8" name="Red Oval">
            <a:extLst>
              <a:ext uri="{FF2B5EF4-FFF2-40B4-BE49-F238E27FC236}">
                <a16:creationId xmlns:a16="http://schemas.microsoft.com/office/drawing/2014/main" xmlns="" id="{83AEEF62-88E9-445A-BE90-9DCF27C443BA}"/>
              </a:ext>
            </a:extLst>
          </p:cNvPr>
          <p:cNvSpPr/>
          <p:nvPr userDrawn="1"/>
        </p:nvSpPr>
        <p:spPr>
          <a:xfrm>
            <a:off x="-368424" y="3907957"/>
            <a:ext cx="280165" cy="2799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414429754"/>
      </p:ext>
    </p:extLst>
  </p:cSld>
  <p:clrMapOvr>
    <a:masterClrMapping/>
  </p:clrMapOvr>
  <p:extLst mod="1">
    <p:ext uri="{DCECCB84-F9BA-43D5-87BE-67443E8EF086}">
      <p15:sldGuideLst xmlns:p15="http://schemas.microsoft.com/office/powerpoint/2012/main" xmlns=""/>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KC: Multiple Response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500"/>
              </a:lnSpc>
              <a:spcAft>
                <a:spcPts val="0"/>
              </a:spcAft>
              <a:defRPr sz="22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add statement</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answer or answers completes the statement?</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a:extLst>
              <a:ext uri="{FF2B5EF4-FFF2-40B4-BE49-F238E27FC236}">
                <a16:creationId xmlns:a16="http://schemas.microsoft.com/office/drawing/2014/main" xmlns="" id="{E72449B9-8F9C-4EA0-AED1-F2206150FD87}"/>
              </a:ext>
            </a:extLst>
          </p:cNvPr>
          <p:cNvSpPr>
            <a:spLocks noGrp="1"/>
          </p:cNvSpPr>
          <p:nvPr>
            <p:ph type="body" sz="quarter" idx="10" hasCustomPrompt="1"/>
          </p:nvPr>
        </p:nvSpPr>
        <p:spPr>
          <a:xfrm>
            <a:off x="336718" y="2060154"/>
            <a:ext cx="6935037" cy="2711871"/>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4112939700"/>
      </p:ext>
    </p:extLst>
  </p:cSld>
  <p:clrMapOvr>
    <a:masterClrMapping/>
  </p:clrMapOvr>
  <p:extLst mod="1">
    <p:ext uri="{DCECCB84-F9BA-43D5-87BE-67443E8EF086}">
      <p15:sldGuideLst xmlns:p15="http://schemas.microsoft.com/office/powerpoint/2012/main" xmlns=""/>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a_KC: Multiple Response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500"/>
              </a:lnSpc>
              <a:spcAft>
                <a:spcPts val="0"/>
              </a:spcAft>
              <a:defRPr sz="22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add statement</a:t>
            </a:r>
          </a:p>
        </p:txBody>
      </p:sp>
      <p:sp>
        <p:nvSpPr>
          <p:cNvPr id="12" name="Oval">
            <a:extLst>
              <a:ext uri="{FF2B5EF4-FFF2-40B4-BE49-F238E27FC236}">
                <a16:creationId xmlns:a16="http://schemas.microsoft.com/office/drawing/2014/main" xmlns="" id="{BAF2BF5F-B08B-4560-B29E-7132AAE3A4CC}"/>
              </a:ext>
            </a:extLst>
          </p:cNvPr>
          <p:cNvSpPr/>
          <p:nvPr userDrawn="1"/>
        </p:nvSpPr>
        <p:spPr>
          <a:xfrm>
            <a:off x="-476068" y="2796337"/>
            <a:ext cx="280165" cy="2799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Developer note">
            <a:extLst>
              <a:ext uri="{FF2B5EF4-FFF2-40B4-BE49-F238E27FC236}">
                <a16:creationId xmlns:a16="http://schemas.microsoft.com/office/drawing/2014/main" xmlns="" id="{20475A57-BBEE-4F58-B0F3-A69554DC467A}"/>
              </a:ext>
            </a:extLst>
          </p:cNvPr>
          <p:cNvSpPr>
            <a:spLocks noGrp="1"/>
          </p:cNvSpPr>
          <p:nvPr>
            <p:ph type="body" sz="quarter" idx="27" hasCustomPrompt="1"/>
          </p:nvPr>
        </p:nvSpPr>
        <p:spPr>
          <a:xfrm>
            <a:off x="2422457" y="4170781"/>
            <a:ext cx="4299085" cy="555625"/>
          </a:xfrm>
          <a:prstGeom prst="rect">
            <a:avLst/>
          </a:prstGeom>
          <a:solidFill>
            <a:srgbClr val="FFFF00"/>
          </a:solidFill>
        </p:spPr>
        <p:txBody>
          <a:bodyPr/>
          <a:lstStyle>
            <a:lvl1pPr algn="ctr">
              <a:defRPr sz="1000"/>
            </a:lvl1pPr>
            <a:lvl5pPr algn="ctr">
              <a:defRPr sz="1000"/>
            </a:lvl5pPr>
          </a:lstStyle>
          <a:p>
            <a:pPr lvl="0"/>
            <a:r>
              <a:rPr lang="en-US" dirty="0"/>
              <a:t>NOTE: Extend feedback text box as necessary. </a:t>
            </a:r>
            <a:br>
              <a:rPr lang="en-US" dirty="0"/>
            </a:br>
            <a:r>
              <a:rPr lang="en-US" dirty="0"/>
              <a:t>From Master, pick-up red correct circle and bold correct.</a:t>
            </a:r>
          </a:p>
        </p:txBody>
      </p:sp>
      <p:sp>
        <p:nvSpPr>
          <p:cNvPr id="14" name="Text Placeholder 3">
            <a:extLst>
              <a:ext uri="{FF2B5EF4-FFF2-40B4-BE49-F238E27FC236}">
                <a16:creationId xmlns:a16="http://schemas.microsoft.com/office/drawing/2014/main" xmlns="" id="{51139E3B-F9BE-45CE-A2A4-69DE83E4E6B7}"/>
              </a:ext>
            </a:extLst>
          </p:cNvPr>
          <p:cNvSpPr>
            <a:spLocks noGrp="1"/>
          </p:cNvSpPr>
          <p:nvPr>
            <p:ph type="body" sz="quarter" idx="10" hasCustomPrompt="1"/>
          </p:nvPr>
        </p:nvSpPr>
        <p:spPr>
          <a:xfrm>
            <a:off x="336718" y="2060154"/>
            <a:ext cx="6935037" cy="2711871"/>
          </a:xfrm>
          <a:prstGeom prst="rect">
            <a:avLst/>
          </a:prstGeom>
        </p:spPr>
        <p:txBody>
          <a:bodyPr anchor="t" anchorCtr="0"/>
          <a:lstStyle>
            <a:lvl1pPr marL="730843" indent="-730843">
              <a:lnSpc>
                <a:spcPts val="25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11" name="Footer">
            <a:extLst>
              <a:ext uri="{FF2B5EF4-FFF2-40B4-BE49-F238E27FC236}">
                <a16:creationId xmlns:a16="http://schemas.microsoft.com/office/drawing/2014/main" xmlns="" id="{F41E8F99-943C-430A-B38A-8D4357B0E7FE}"/>
              </a:ext>
            </a:extLst>
          </p:cNvPr>
          <p:cNvSpPr>
            <a:spLocks noGrp="1"/>
          </p:cNvSpPr>
          <p:nvPr>
            <p:ph type="body" sz="quarter" idx="12" hasCustomPrompt="1"/>
          </p:nvPr>
        </p:nvSpPr>
        <p:spPr>
          <a:xfrm>
            <a:off x="0" y="5226498"/>
            <a:ext cx="9144000" cy="164943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Edit question feedback.</a:t>
            </a:r>
          </a:p>
        </p:txBody>
      </p:sp>
    </p:spTree>
    <p:custDataLst>
      <p:tags r:id="rId1"/>
    </p:custDataLst>
    <p:extLst>
      <p:ext uri="{BB962C8B-B14F-4D97-AF65-F5344CB8AC3E}">
        <p14:creationId xmlns:p14="http://schemas.microsoft.com/office/powerpoint/2010/main" val="1994150160"/>
      </p:ext>
    </p:extLst>
  </p:cSld>
  <p:clrMapOvr>
    <a:masterClrMapping/>
  </p:clrMapOvr>
  <p:extLst mod="1">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KC: Fill-in-Blank Question">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800"/>
              </a:lnSpc>
              <a:spcAft>
                <a:spcPts val="0"/>
              </a:spcAft>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add statement</a:t>
            </a:r>
          </a:p>
        </p:txBody>
      </p:sp>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answer best completes the statement?</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a:extLst>
              <a:ext uri="{FF2B5EF4-FFF2-40B4-BE49-F238E27FC236}">
                <a16:creationId xmlns:a16="http://schemas.microsoft.com/office/drawing/2014/main" xmlns="" id="{A8CD4D73-CF96-4F8B-8158-4396903F0384}"/>
              </a:ext>
            </a:extLst>
          </p:cNvPr>
          <p:cNvSpPr>
            <a:spLocks noGrp="1"/>
          </p:cNvSpPr>
          <p:nvPr>
            <p:ph type="body" sz="quarter" idx="10" hasCustomPrompt="1"/>
          </p:nvPr>
        </p:nvSpPr>
        <p:spPr>
          <a:xfrm>
            <a:off x="336718" y="2060154"/>
            <a:ext cx="6935037" cy="2711871"/>
          </a:xfrm>
          <a:prstGeom prst="rect">
            <a:avLst/>
          </a:prstGeom>
        </p:spPr>
        <p:txBody>
          <a:bodyPr anchor="t" anchorCtr="0"/>
          <a:lstStyle>
            <a:lvl1pPr marL="730843" indent="-730843">
              <a:lnSpc>
                <a:spcPts val="26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Choices</a:t>
            </a:r>
          </a:p>
        </p:txBody>
      </p:sp>
    </p:spTree>
    <p:custDataLst>
      <p:tags r:id="rId1"/>
    </p:custDataLst>
    <p:extLst>
      <p:ext uri="{BB962C8B-B14F-4D97-AF65-F5344CB8AC3E}">
        <p14:creationId xmlns:p14="http://schemas.microsoft.com/office/powerpoint/2010/main" val="1820658561"/>
      </p:ext>
    </p:extLst>
  </p:cSld>
  <p:clrMapOvr>
    <a:masterClrMapping/>
  </p:clrMapOvr>
  <p:extLst mod="1">
    <p:ext uri="{DCECCB84-F9BA-43D5-87BE-67443E8EF086}">
      <p15:sldGuideLst xmlns:p15="http://schemas.microsoft.com/office/powerpoint/2012/main" xmlns=""/>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a_KC: Fill-in-blank Answer">
    <p:spTree>
      <p:nvGrpSpPr>
        <p:cNvPr id="1" name=""/>
        <p:cNvGrpSpPr/>
        <p:nvPr/>
      </p:nvGrpSpPr>
      <p:grpSpPr>
        <a:xfrm>
          <a:off x="0" y="0"/>
          <a:ext cx="0" cy="0"/>
          <a:chOff x="0" y="0"/>
          <a:chExt cx="0" cy="0"/>
        </a:xfrm>
      </p:grpSpPr>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0"/>
            <a:ext cx="9143997" cy="1421084"/>
          </a:xfrm>
          <a:prstGeom prst="rect">
            <a:avLst/>
          </a:prstGeom>
          <a:solidFill>
            <a:srgbClr val="D0112C"/>
          </a:solidFill>
        </p:spPr>
        <p:txBody>
          <a:bodyPr rIns="457200" anchor="ctr" anchorCtr="0">
            <a:normAutofit/>
          </a:bodyPr>
          <a:lstStyle>
            <a:lvl1pPr marL="304518">
              <a:lnSpc>
                <a:spcPts val="2800"/>
              </a:lnSpc>
              <a:spcAft>
                <a:spcPts val="0"/>
              </a:spcAft>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add statement</a:t>
            </a:r>
          </a:p>
        </p:txBody>
      </p:sp>
      <p:sp>
        <p:nvSpPr>
          <p:cNvPr id="11" name="Feedback">
            <a:extLst>
              <a:ext uri="{FF2B5EF4-FFF2-40B4-BE49-F238E27FC236}">
                <a16:creationId xmlns:a16="http://schemas.microsoft.com/office/drawing/2014/main" xmlns="" id="{F41E8F99-943C-430A-B38A-8D4357B0E7FE}"/>
              </a:ext>
            </a:extLst>
          </p:cNvPr>
          <p:cNvSpPr>
            <a:spLocks noGrp="1"/>
          </p:cNvSpPr>
          <p:nvPr>
            <p:ph type="body" sz="quarter" idx="12" hasCustomPrompt="1"/>
          </p:nvPr>
        </p:nvSpPr>
        <p:spPr>
          <a:xfrm>
            <a:off x="0" y="5226498"/>
            <a:ext cx="9144000" cy="1649431"/>
          </a:xfrm>
          <a:prstGeom prst="rect">
            <a:avLst/>
          </a:prstGeom>
          <a:solidFill>
            <a:srgbClr val="D9D9D9"/>
          </a:solidFill>
        </p:spPr>
        <p:txBody>
          <a:bodyPr lIns="457200" rIns="457200" anchor="ctr"/>
          <a:lstStyle>
            <a:lvl1pPr algn="ctr">
              <a:lnSpc>
                <a:spcPts val="23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Edit question feedback.</a:t>
            </a:r>
          </a:p>
        </p:txBody>
      </p:sp>
      <p:sp>
        <p:nvSpPr>
          <p:cNvPr id="12" name="Oval">
            <a:extLst>
              <a:ext uri="{FF2B5EF4-FFF2-40B4-BE49-F238E27FC236}">
                <a16:creationId xmlns:a16="http://schemas.microsoft.com/office/drawing/2014/main" xmlns="" id="{BAF2BF5F-B08B-4560-B29E-7132AAE3A4CC}"/>
              </a:ext>
            </a:extLst>
          </p:cNvPr>
          <p:cNvSpPr/>
          <p:nvPr userDrawn="1"/>
        </p:nvSpPr>
        <p:spPr>
          <a:xfrm>
            <a:off x="-476068" y="2796337"/>
            <a:ext cx="280165" cy="2799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
            <a:extLst>
              <a:ext uri="{FF2B5EF4-FFF2-40B4-BE49-F238E27FC236}">
                <a16:creationId xmlns:a16="http://schemas.microsoft.com/office/drawing/2014/main" xmlns="" id="{41AA5EA0-FE9B-48BE-81E0-3ACA2B52AAC6}"/>
              </a:ext>
            </a:extLst>
          </p:cNvPr>
          <p:cNvSpPr>
            <a:spLocks noGrp="1"/>
          </p:cNvSpPr>
          <p:nvPr>
            <p:ph type="body" sz="quarter" idx="10" hasCustomPrompt="1"/>
          </p:nvPr>
        </p:nvSpPr>
        <p:spPr>
          <a:xfrm>
            <a:off x="336718" y="2060154"/>
            <a:ext cx="6935037" cy="2711871"/>
          </a:xfrm>
          <a:prstGeom prst="rect">
            <a:avLst/>
          </a:prstGeom>
        </p:spPr>
        <p:txBody>
          <a:bodyPr anchor="t" anchorCtr="0"/>
          <a:lstStyle>
            <a:lvl1pPr marL="730843" indent="-730843">
              <a:lnSpc>
                <a:spcPts val="2600"/>
              </a:lnSpc>
              <a:spcBef>
                <a:spcPts val="1800"/>
              </a:spcBef>
              <a:buClr>
                <a:schemeClr val="bg2">
                  <a:lumMod val="75000"/>
                </a:schemeClr>
              </a:buClr>
              <a:buSzPct val="200000"/>
              <a:buFont typeface="Courier New" panose="02070309020205020404" pitchFamily="49" charset="0"/>
              <a:buChar char="o"/>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Choices</a:t>
            </a:r>
          </a:p>
        </p:txBody>
      </p:sp>
      <p:sp>
        <p:nvSpPr>
          <p:cNvPr id="19" name="Developer note">
            <a:extLst>
              <a:ext uri="{FF2B5EF4-FFF2-40B4-BE49-F238E27FC236}">
                <a16:creationId xmlns:a16="http://schemas.microsoft.com/office/drawing/2014/main" xmlns="" id="{41D21074-B0A0-4222-8482-F1F655BAA2FA}"/>
              </a:ext>
            </a:extLst>
          </p:cNvPr>
          <p:cNvSpPr>
            <a:spLocks noGrp="1"/>
          </p:cNvSpPr>
          <p:nvPr>
            <p:ph type="body" sz="quarter" idx="27" hasCustomPrompt="1"/>
          </p:nvPr>
        </p:nvSpPr>
        <p:spPr>
          <a:xfrm>
            <a:off x="2422457" y="4949563"/>
            <a:ext cx="4299085" cy="403487"/>
          </a:xfrm>
          <a:prstGeom prst="rect">
            <a:avLst/>
          </a:prstGeom>
          <a:solidFill>
            <a:srgbClr val="FFFF00"/>
          </a:solidFill>
        </p:spPr>
        <p:txBody>
          <a:bodyPr/>
          <a:lstStyle>
            <a:lvl1pPr algn="ctr">
              <a:defRPr sz="1000"/>
            </a:lvl1pPr>
            <a:lvl5pPr algn="ctr">
              <a:defRPr sz="1000"/>
            </a:lvl5pPr>
          </a:lstStyle>
          <a:p>
            <a:pPr lvl="0"/>
            <a:r>
              <a:rPr lang="en-US" dirty="0"/>
              <a:t>NOTE: Extend feedback text box as necessary. </a:t>
            </a:r>
            <a:br>
              <a:rPr lang="en-US" dirty="0"/>
            </a:br>
            <a:r>
              <a:rPr lang="en-US" dirty="0"/>
              <a:t>From Master, pick-up red correct circle and bold correct.</a:t>
            </a:r>
          </a:p>
        </p:txBody>
      </p:sp>
    </p:spTree>
    <p:custDataLst>
      <p:tags r:id="rId1"/>
    </p:custDataLst>
    <p:extLst>
      <p:ext uri="{BB962C8B-B14F-4D97-AF65-F5344CB8AC3E}">
        <p14:creationId xmlns:p14="http://schemas.microsoft.com/office/powerpoint/2010/main" val="3075216854"/>
      </p:ext>
    </p:extLst>
  </p:cSld>
  <p:clrMapOvr>
    <a:masterClrMapping/>
  </p:clrMapOvr>
  <p:extLst mod="1">
    <p:ext uri="{DCECCB84-F9BA-43D5-87BE-67443E8EF086}">
      <p15:sldGuideLst xmlns:p15="http://schemas.microsoft.com/office/powerpoint/2012/main" xmlns=""/>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KC: Matching/Sequence Question">
    <p:spTree>
      <p:nvGrpSpPr>
        <p:cNvPr id="1" name=""/>
        <p:cNvGrpSpPr/>
        <p:nvPr/>
      </p:nvGrpSpPr>
      <p:grpSpPr>
        <a:xfrm>
          <a:off x="0" y="0"/>
          <a:ext cx="0" cy="0"/>
          <a:chOff x="0" y="0"/>
          <a:chExt cx="0" cy="0"/>
        </a:xfrm>
      </p:grpSpPr>
      <p:sp>
        <p:nvSpPr>
          <p:cNvPr id="12" name="Text 1">
            <a:extLst>
              <a:ext uri="{FF2B5EF4-FFF2-40B4-BE49-F238E27FC236}">
                <a16:creationId xmlns:a16="http://schemas.microsoft.com/office/drawing/2014/main" xmlns="" id="{E05EBF7C-2854-4031-95DF-17026762F0B8}"/>
              </a:ext>
            </a:extLst>
          </p:cNvPr>
          <p:cNvSpPr>
            <a:spLocks noGrp="1"/>
          </p:cNvSpPr>
          <p:nvPr>
            <p:ph type="body" sz="quarter" idx="28" hasCustomPrompt="1"/>
          </p:nvPr>
        </p:nvSpPr>
        <p:spPr>
          <a:xfrm>
            <a:off x="394447" y="1701565"/>
            <a:ext cx="8408894"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1</a:t>
            </a:r>
          </a:p>
        </p:txBody>
      </p:sp>
      <p:sp>
        <p:nvSpPr>
          <p:cNvPr id="17" name="Text 2">
            <a:extLst>
              <a:ext uri="{FF2B5EF4-FFF2-40B4-BE49-F238E27FC236}">
                <a16:creationId xmlns:a16="http://schemas.microsoft.com/office/drawing/2014/main" xmlns="" id="{F02701F9-8595-44B0-A2C2-9D0AB1F6E48A}"/>
              </a:ext>
            </a:extLst>
          </p:cNvPr>
          <p:cNvSpPr>
            <a:spLocks noGrp="1"/>
          </p:cNvSpPr>
          <p:nvPr>
            <p:ph type="body" sz="quarter" idx="29" hasCustomPrompt="1"/>
          </p:nvPr>
        </p:nvSpPr>
        <p:spPr>
          <a:xfrm>
            <a:off x="394447" y="2585581"/>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2</a:t>
            </a:r>
          </a:p>
        </p:txBody>
      </p:sp>
      <p:sp>
        <p:nvSpPr>
          <p:cNvPr id="19" name="Text 3">
            <a:extLst>
              <a:ext uri="{FF2B5EF4-FFF2-40B4-BE49-F238E27FC236}">
                <a16:creationId xmlns:a16="http://schemas.microsoft.com/office/drawing/2014/main" xmlns="" id="{75A57B51-A1C2-4EC5-978A-6D738B339924}"/>
              </a:ext>
            </a:extLst>
          </p:cNvPr>
          <p:cNvSpPr>
            <a:spLocks noGrp="1"/>
          </p:cNvSpPr>
          <p:nvPr>
            <p:ph type="body" sz="quarter" idx="30" hasCustomPrompt="1"/>
          </p:nvPr>
        </p:nvSpPr>
        <p:spPr>
          <a:xfrm>
            <a:off x="394447" y="3469597"/>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3</a:t>
            </a:r>
          </a:p>
        </p:txBody>
      </p:sp>
      <p:sp>
        <p:nvSpPr>
          <p:cNvPr id="20" name="Text 4">
            <a:extLst>
              <a:ext uri="{FF2B5EF4-FFF2-40B4-BE49-F238E27FC236}">
                <a16:creationId xmlns:a16="http://schemas.microsoft.com/office/drawing/2014/main" xmlns="" id="{8510CAE9-9F7F-4684-9F1E-1A635907A365}"/>
              </a:ext>
            </a:extLst>
          </p:cNvPr>
          <p:cNvSpPr>
            <a:spLocks noGrp="1"/>
          </p:cNvSpPr>
          <p:nvPr>
            <p:ph type="body" sz="quarter" idx="31" hasCustomPrompt="1"/>
          </p:nvPr>
        </p:nvSpPr>
        <p:spPr>
          <a:xfrm>
            <a:off x="394447" y="4369590"/>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4</a:t>
            </a:r>
          </a:p>
        </p:txBody>
      </p:sp>
      <p:sp>
        <p:nvSpPr>
          <p:cNvPr id="21" name="Text 5">
            <a:extLst>
              <a:ext uri="{FF2B5EF4-FFF2-40B4-BE49-F238E27FC236}">
                <a16:creationId xmlns:a16="http://schemas.microsoft.com/office/drawing/2014/main" xmlns="" id="{43751B88-6874-4236-AE6B-111EFF3D3B1A}"/>
              </a:ext>
            </a:extLst>
          </p:cNvPr>
          <p:cNvSpPr>
            <a:spLocks noGrp="1"/>
          </p:cNvSpPr>
          <p:nvPr>
            <p:ph type="body" sz="quarter" idx="32" hasCustomPrompt="1"/>
          </p:nvPr>
        </p:nvSpPr>
        <p:spPr>
          <a:xfrm>
            <a:off x="394447" y="5269583"/>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5</a:t>
            </a:r>
          </a:p>
        </p:txBody>
      </p:sp>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1"/>
            <a:ext cx="9143997" cy="1416424"/>
          </a:xfrm>
          <a:prstGeom prst="rect">
            <a:avLst/>
          </a:prstGeom>
          <a:solidFill>
            <a:srgbClr val="D0112C"/>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
        <p:nvSpPr>
          <p:cNvPr id="22" name="Choice 1">
            <a:extLst>
              <a:ext uri="{FF2B5EF4-FFF2-40B4-BE49-F238E27FC236}">
                <a16:creationId xmlns:a16="http://schemas.microsoft.com/office/drawing/2014/main" xmlns="" id="{17313E0A-A75D-4810-B7C5-1C1110BD325F}"/>
              </a:ext>
            </a:extLst>
          </p:cNvPr>
          <p:cNvSpPr>
            <a:spLocks noGrp="1"/>
          </p:cNvSpPr>
          <p:nvPr>
            <p:ph type="body" sz="quarter" idx="10" hasCustomPrompt="1"/>
          </p:nvPr>
        </p:nvSpPr>
        <p:spPr>
          <a:xfrm>
            <a:off x="4826500" y="1765548"/>
            <a:ext cx="3919479" cy="4200912"/>
          </a:xfrm>
          <a:prstGeom prst="roundRect">
            <a:avLst/>
          </a:prstGeom>
          <a:solidFill>
            <a:schemeClr val="bg1"/>
          </a:solidFill>
        </p:spPr>
        <p:txBody>
          <a:bodyPr anchor="ctr" anchorCtr="0"/>
          <a:lstStyle>
            <a:lvl1pPr marL="0" indent="0">
              <a:lnSpc>
                <a:spcPts val="2400"/>
              </a:lnSpc>
              <a:spcBef>
                <a:spcPts val="0"/>
              </a:spcBef>
              <a:spcAft>
                <a:spcPts val="1200"/>
              </a:spcAft>
              <a:buClr>
                <a:schemeClr val="bg2">
                  <a:lumMod val="75000"/>
                </a:schemeClr>
              </a:buClr>
              <a:buSzPct val="200000"/>
              <a:buFontTx/>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in choices</a:t>
            </a:r>
          </a:p>
        </p:txBody>
      </p:sp>
    </p:spTree>
    <p:custDataLst>
      <p:tags r:id="rId1"/>
    </p:custDataLst>
    <p:extLst>
      <p:ext uri="{BB962C8B-B14F-4D97-AF65-F5344CB8AC3E}">
        <p14:creationId xmlns:p14="http://schemas.microsoft.com/office/powerpoint/2010/main" val="3143343717"/>
      </p:ext>
    </p:extLst>
  </p:cSld>
  <p:clrMapOvr>
    <a:masterClrMapping/>
  </p:clrMapOvr>
  <p:extLst mod="1">
    <p:ext uri="{DCECCB84-F9BA-43D5-87BE-67443E8EF086}">
      <p15:sldGuideLst xmlns:p15="http://schemas.microsoft.com/office/powerpoint/2012/main" xmlns=""/>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KC: Matching/Sequence Answer">
    <p:spTree>
      <p:nvGrpSpPr>
        <p:cNvPr id="1" name=""/>
        <p:cNvGrpSpPr/>
        <p:nvPr/>
      </p:nvGrpSpPr>
      <p:grpSpPr>
        <a:xfrm>
          <a:off x="0" y="0"/>
          <a:ext cx="0" cy="0"/>
          <a:chOff x="0" y="0"/>
          <a:chExt cx="0" cy="0"/>
        </a:xfrm>
      </p:grpSpPr>
      <p:sp>
        <p:nvSpPr>
          <p:cNvPr id="12" name="Text 1">
            <a:extLst>
              <a:ext uri="{FF2B5EF4-FFF2-40B4-BE49-F238E27FC236}">
                <a16:creationId xmlns:a16="http://schemas.microsoft.com/office/drawing/2014/main" xmlns="" id="{E05EBF7C-2854-4031-95DF-17026762F0B8}"/>
              </a:ext>
            </a:extLst>
          </p:cNvPr>
          <p:cNvSpPr>
            <a:spLocks noGrp="1"/>
          </p:cNvSpPr>
          <p:nvPr>
            <p:ph type="body" sz="quarter" idx="28" hasCustomPrompt="1"/>
          </p:nvPr>
        </p:nvSpPr>
        <p:spPr>
          <a:xfrm>
            <a:off x="394447" y="1701565"/>
            <a:ext cx="8408894"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1</a:t>
            </a:r>
          </a:p>
        </p:txBody>
      </p:sp>
      <p:sp>
        <p:nvSpPr>
          <p:cNvPr id="22" name="Choice 1">
            <a:extLst>
              <a:ext uri="{FF2B5EF4-FFF2-40B4-BE49-F238E27FC236}">
                <a16:creationId xmlns:a16="http://schemas.microsoft.com/office/drawing/2014/main" xmlns="" id="{17313E0A-A75D-4810-B7C5-1C1110BD325F}"/>
              </a:ext>
            </a:extLst>
          </p:cNvPr>
          <p:cNvSpPr>
            <a:spLocks noGrp="1"/>
          </p:cNvSpPr>
          <p:nvPr>
            <p:ph type="body" sz="quarter" idx="10" hasCustomPrompt="1"/>
          </p:nvPr>
        </p:nvSpPr>
        <p:spPr>
          <a:xfrm>
            <a:off x="4849360" y="1731258"/>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Tx/>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1</a:t>
            </a:r>
          </a:p>
        </p:txBody>
      </p:sp>
      <p:sp>
        <p:nvSpPr>
          <p:cNvPr id="17" name="Text 2">
            <a:extLst>
              <a:ext uri="{FF2B5EF4-FFF2-40B4-BE49-F238E27FC236}">
                <a16:creationId xmlns:a16="http://schemas.microsoft.com/office/drawing/2014/main" xmlns="" id="{F02701F9-8595-44B0-A2C2-9D0AB1F6E48A}"/>
              </a:ext>
            </a:extLst>
          </p:cNvPr>
          <p:cNvSpPr>
            <a:spLocks noGrp="1"/>
          </p:cNvSpPr>
          <p:nvPr>
            <p:ph type="body" sz="quarter" idx="29" hasCustomPrompt="1"/>
          </p:nvPr>
        </p:nvSpPr>
        <p:spPr>
          <a:xfrm>
            <a:off x="394447" y="2585581"/>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2</a:t>
            </a:r>
          </a:p>
        </p:txBody>
      </p:sp>
      <p:sp>
        <p:nvSpPr>
          <p:cNvPr id="7" name="Choice 2">
            <a:extLst>
              <a:ext uri="{FF2B5EF4-FFF2-40B4-BE49-F238E27FC236}">
                <a16:creationId xmlns:a16="http://schemas.microsoft.com/office/drawing/2014/main" xmlns="" id="{9B0DD4C9-3E8B-4BB0-A255-2C1B26A1EDCC}"/>
              </a:ext>
            </a:extLst>
          </p:cNvPr>
          <p:cNvSpPr>
            <a:spLocks noGrp="1"/>
          </p:cNvSpPr>
          <p:nvPr>
            <p:ph type="body" sz="quarter" idx="24" hasCustomPrompt="1"/>
          </p:nvPr>
        </p:nvSpPr>
        <p:spPr>
          <a:xfrm>
            <a:off x="4849360" y="2621441"/>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2</a:t>
            </a:r>
          </a:p>
        </p:txBody>
      </p:sp>
      <p:sp>
        <p:nvSpPr>
          <p:cNvPr id="19" name="Text 3">
            <a:extLst>
              <a:ext uri="{FF2B5EF4-FFF2-40B4-BE49-F238E27FC236}">
                <a16:creationId xmlns:a16="http://schemas.microsoft.com/office/drawing/2014/main" xmlns="" id="{75A57B51-A1C2-4EC5-978A-6D738B339924}"/>
              </a:ext>
            </a:extLst>
          </p:cNvPr>
          <p:cNvSpPr>
            <a:spLocks noGrp="1"/>
          </p:cNvSpPr>
          <p:nvPr>
            <p:ph type="body" sz="quarter" idx="30" hasCustomPrompt="1"/>
          </p:nvPr>
        </p:nvSpPr>
        <p:spPr>
          <a:xfrm>
            <a:off x="394447" y="3469597"/>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3</a:t>
            </a:r>
          </a:p>
        </p:txBody>
      </p:sp>
      <p:sp>
        <p:nvSpPr>
          <p:cNvPr id="8" name="Choice 3">
            <a:extLst>
              <a:ext uri="{FF2B5EF4-FFF2-40B4-BE49-F238E27FC236}">
                <a16:creationId xmlns:a16="http://schemas.microsoft.com/office/drawing/2014/main" xmlns="" id="{38CB403D-DA52-41E2-8957-029B28E6774E}"/>
              </a:ext>
            </a:extLst>
          </p:cNvPr>
          <p:cNvSpPr>
            <a:spLocks noGrp="1"/>
          </p:cNvSpPr>
          <p:nvPr>
            <p:ph type="body" sz="quarter" idx="25" hasCustomPrompt="1"/>
          </p:nvPr>
        </p:nvSpPr>
        <p:spPr>
          <a:xfrm>
            <a:off x="4849360" y="3505457"/>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3</a:t>
            </a:r>
          </a:p>
        </p:txBody>
      </p:sp>
      <p:sp>
        <p:nvSpPr>
          <p:cNvPr id="20" name="Text 4">
            <a:extLst>
              <a:ext uri="{FF2B5EF4-FFF2-40B4-BE49-F238E27FC236}">
                <a16:creationId xmlns:a16="http://schemas.microsoft.com/office/drawing/2014/main" xmlns="" id="{8510CAE9-9F7F-4684-9F1E-1A635907A365}"/>
              </a:ext>
            </a:extLst>
          </p:cNvPr>
          <p:cNvSpPr>
            <a:spLocks noGrp="1"/>
          </p:cNvSpPr>
          <p:nvPr>
            <p:ph type="body" sz="quarter" idx="31" hasCustomPrompt="1"/>
          </p:nvPr>
        </p:nvSpPr>
        <p:spPr>
          <a:xfrm>
            <a:off x="394447" y="4369590"/>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4</a:t>
            </a:r>
          </a:p>
        </p:txBody>
      </p:sp>
      <p:sp>
        <p:nvSpPr>
          <p:cNvPr id="10" name="Choice 24">
            <a:extLst>
              <a:ext uri="{FF2B5EF4-FFF2-40B4-BE49-F238E27FC236}">
                <a16:creationId xmlns:a16="http://schemas.microsoft.com/office/drawing/2014/main" xmlns="" id="{7A0B4268-58A5-4C47-8492-9C71849D1E07}"/>
              </a:ext>
            </a:extLst>
          </p:cNvPr>
          <p:cNvSpPr>
            <a:spLocks noGrp="1"/>
          </p:cNvSpPr>
          <p:nvPr>
            <p:ph type="body" sz="quarter" idx="26" hasCustomPrompt="1"/>
          </p:nvPr>
        </p:nvSpPr>
        <p:spPr>
          <a:xfrm>
            <a:off x="4849360" y="4405449"/>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4</a:t>
            </a:r>
          </a:p>
        </p:txBody>
      </p:sp>
      <p:sp>
        <p:nvSpPr>
          <p:cNvPr id="21" name="Text 5">
            <a:extLst>
              <a:ext uri="{FF2B5EF4-FFF2-40B4-BE49-F238E27FC236}">
                <a16:creationId xmlns:a16="http://schemas.microsoft.com/office/drawing/2014/main" xmlns="" id="{43751B88-6874-4236-AE6B-111EFF3D3B1A}"/>
              </a:ext>
            </a:extLst>
          </p:cNvPr>
          <p:cNvSpPr>
            <a:spLocks noGrp="1"/>
          </p:cNvSpPr>
          <p:nvPr>
            <p:ph type="body" sz="quarter" idx="32" hasCustomPrompt="1"/>
          </p:nvPr>
        </p:nvSpPr>
        <p:spPr>
          <a:xfrm>
            <a:off x="394447" y="5269583"/>
            <a:ext cx="8408893" cy="752155"/>
          </a:xfrm>
          <a:prstGeom prst="rect">
            <a:avLst/>
          </a:prstGeom>
          <a:solidFill>
            <a:schemeClr val="bg1">
              <a:lumMod val="85000"/>
            </a:schemeClr>
          </a:solidFill>
        </p:spPr>
        <p:txBody>
          <a:bodyPr rIns="4114800" anchor="ctr" anchorCtr="0"/>
          <a:lstStyle>
            <a:lvl1pPr marL="0" indent="0">
              <a:lnSpc>
                <a:spcPts val="2400"/>
              </a:lnSpc>
              <a:spcBef>
                <a:spcPts val="0"/>
              </a:spcBef>
              <a:buClr>
                <a:schemeClr val="bg2">
                  <a:lumMod val="75000"/>
                </a:schemeClr>
              </a:buClr>
              <a:buSzPct val="200000"/>
              <a:buFontTx/>
              <a:buNone/>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Statement 5</a:t>
            </a:r>
          </a:p>
        </p:txBody>
      </p:sp>
      <p:sp>
        <p:nvSpPr>
          <p:cNvPr id="11" name="Choice 5">
            <a:extLst>
              <a:ext uri="{FF2B5EF4-FFF2-40B4-BE49-F238E27FC236}">
                <a16:creationId xmlns:a16="http://schemas.microsoft.com/office/drawing/2014/main" xmlns="" id="{91C83F1D-7CBD-446A-A75A-8F5F7F40609A}"/>
              </a:ext>
            </a:extLst>
          </p:cNvPr>
          <p:cNvSpPr>
            <a:spLocks noGrp="1"/>
          </p:cNvSpPr>
          <p:nvPr>
            <p:ph type="body" sz="quarter" idx="27" hasCustomPrompt="1"/>
          </p:nvPr>
        </p:nvSpPr>
        <p:spPr>
          <a:xfrm>
            <a:off x="4849360" y="5305442"/>
            <a:ext cx="3919479" cy="685800"/>
          </a:xfrm>
          <a:prstGeom prst="roundRect">
            <a:avLst/>
          </a:prstGeom>
          <a:solidFill>
            <a:schemeClr val="bg1"/>
          </a:solidFill>
        </p:spPr>
        <p:txBody>
          <a:bodyPr anchor="ctr" anchorCtr="0"/>
          <a:lstStyle>
            <a:lvl1pPr marL="0" indent="0">
              <a:lnSpc>
                <a:spcPts val="2400"/>
              </a:lnSpc>
              <a:spcBef>
                <a:spcPts val="0"/>
              </a:spcBef>
              <a:buClr>
                <a:schemeClr val="bg2">
                  <a:lumMod val="75000"/>
                </a:schemeClr>
              </a:buClr>
              <a:buSzPct val="200000"/>
              <a:buFont typeface="Courier New" panose="02070309020205020404" pitchFamily="49" charse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Choice 5</a:t>
            </a:r>
          </a:p>
        </p:txBody>
      </p:sp>
      <p:sp>
        <p:nvSpPr>
          <p:cNvPr id="14" name="Footer">
            <a:extLst>
              <a:ext uri="{FF2B5EF4-FFF2-40B4-BE49-F238E27FC236}">
                <a16:creationId xmlns:a16="http://schemas.microsoft.com/office/drawing/2014/main" xmlns="" id="{4F644580-AF49-46C2-9CAF-A0CEBDB9870C}"/>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Here are the correct matches.</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Question">
            <a:extLst>
              <a:ext uri="{FF2B5EF4-FFF2-40B4-BE49-F238E27FC236}">
                <a16:creationId xmlns:a16="http://schemas.microsoft.com/office/drawing/2014/main" xmlns="" id="{498C6741-CD4F-4BAB-AB49-A2CF2EFFC8BE}"/>
              </a:ext>
            </a:extLst>
          </p:cNvPr>
          <p:cNvSpPr>
            <a:spLocks noGrp="1"/>
          </p:cNvSpPr>
          <p:nvPr>
            <p:ph type="title" hasCustomPrompt="1"/>
          </p:nvPr>
        </p:nvSpPr>
        <p:spPr>
          <a:xfrm>
            <a:off x="2" y="1"/>
            <a:ext cx="9143997" cy="1416424"/>
          </a:xfrm>
          <a:prstGeom prst="rect">
            <a:avLst/>
          </a:prstGeom>
          <a:solidFill>
            <a:srgbClr val="D0112C"/>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statement</a:t>
            </a:r>
          </a:p>
        </p:txBody>
      </p:sp>
    </p:spTree>
    <p:custDataLst>
      <p:tags r:id="rId1"/>
    </p:custDataLst>
    <p:extLst>
      <p:ext uri="{BB962C8B-B14F-4D97-AF65-F5344CB8AC3E}">
        <p14:creationId xmlns:p14="http://schemas.microsoft.com/office/powerpoint/2010/main" val="1651443583"/>
      </p:ext>
    </p:extLst>
  </p:cSld>
  <p:clrMapOvr>
    <a:masterClrMapping/>
  </p:clrMapOvr>
  <p:extLst mod="1">
    <p:ext uri="{DCECCB84-F9BA-43D5-87BE-67443E8EF086}">
      <p15:sldGuideLst xmlns:p15="http://schemas.microsoft.com/office/powerpoint/2012/main" xmlns=""/>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7 KC: Multiple T/F Question">
    <p:spTree>
      <p:nvGrpSpPr>
        <p:cNvPr id="1" name=""/>
        <p:cNvGrpSpPr/>
        <p:nvPr/>
      </p:nvGrpSpPr>
      <p:grpSpPr>
        <a:xfrm>
          <a:off x="0" y="0"/>
          <a:ext cx="0" cy="0"/>
          <a:chOff x="0" y="0"/>
          <a:chExt cx="0" cy="0"/>
        </a:xfrm>
      </p:grpSpPr>
      <p:sp>
        <p:nvSpPr>
          <p:cNvPr id="8" name="Text 4">
            <a:extLst>
              <a:ext uri="{FF2B5EF4-FFF2-40B4-BE49-F238E27FC236}">
                <a16:creationId xmlns:a16="http://schemas.microsoft.com/office/drawing/2014/main" xmlns="" id="{0736A073-C3D5-4397-B1A3-ED68DE21356B}"/>
              </a:ext>
            </a:extLst>
          </p:cNvPr>
          <p:cNvSpPr>
            <a:spLocks noGrp="1"/>
          </p:cNvSpPr>
          <p:nvPr>
            <p:ph type="body" sz="quarter" idx="42"/>
          </p:nvPr>
        </p:nvSpPr>
        <p:spPr>
          <a:xfrm>
            <a:off x="368754" y="4633506"/>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7" name="Text 3">
            <a:extLst>
              <a:ext uri="{FF2B5EF4-FFF2-40B4-BE49-F238E27FC236}">
                <a16:creationId xmlns:a16="http://schemas.microsoft.com/office/drawing/2014/main" xmlns="" id="{EC69CB11-1F91-4491-A746-2AEECE7FD63C}"/>
              </a:ext>
            </a:extLst>
          </p:cNvPr>
          <p:cNvSpPr>
            <a:spLocks noGrp="1"/>
          </p:cNvSpPr>
          <p:nvPr>
            <p:ph type="body" sz="quarter" idx="41"/>
          </p:nvPr>
        </p:nvSpPr>
        <p:spPr>
          <a:xfrm>
            <a:off x="368754" y="3682638"/>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6" name="Text 2">
            <a:extLst>
              <a:ext uri="{FF2B5EF4-FFF2-40B4-BE49-F238E27FC236}">
                <a16:creationId xmlns:a16="http://schemas.microsoft.com/office/drawing/2014/main" xmlns="" id="{FF2EB648-9FFF-4ED5-8FB3-5588C35BD308}"/>
              </a:ext>
            </a:extLst>
          </p:cNvPr>
          <p:cNvSpPr>
            <a:spLocks noGrp="1"/>
          </p:cNvSpPr>
          <p:nvPr>
            <p:ph type="body" sz="quarter" idx="40"/>
          </p:nvPr>
        </p:nvSpPr>
        <p:spPr>
          <a:xfrm>
            <a:off x="368754" y="2731770"/>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 name="Text 1">
            <a:extLst>
              <a:ext uri="{FF2B5EF4-FFF2-40B4-BE49-F238E27FC236}">
                <a16:creationId xmlns:a16="http://schemas.microsoft.com/office/drawing/2014/main" xmlns="" id="{4631CEC1-A54C-4F3F-AFD1-5AF73E43E4AE}"/>
              </a:ext>
            </a:extLst>
          </p:cNvPr>
          <p:cNvSpPr>
            <a:spLocks noGrp="1"/>
          </p:cNvSpPr>
          <p:nvPr>
            <p:ph type="body" sz="quarter" idx="39"/>
          </p:nvPr>
        </p:nvSpPr>
        <p:spPr>
          <a:xfrm>
            <a:off x="368754" y="1784712"/>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b="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2" name="Question">
            <a:extLst>
              <a:ext uri="{FF2B5EF4-FFF2-40B4-BE49-F238E27FC236}">
                <a16:creationId xmlns:a16="http://schemas.microsoft.com/office/drawing/2014/main" xmlns="" id="{CA43C2F0-A0DE-447C-8A2F-052E55496AB5}"/>
              </a:ext>
            </a:extLst>
          </p:cNvPr>
          <p:cNvSpPr txBox="1">
            <a:spLocks/>
          </p:cNvSpPr>
          <p:nvPr userDrawn="1"/>
        </p:nvSpPr>
        <p:spPr>
          <a:xfrm>
            <a:off x="2" y="14418"/>
            <a:ext cx="9143997" cy="1745515"/>
          </a:xfrm>
          <a:prstGeom prst="rect">
            <a:avLst/>
          </a:prstGeom>
          <a:solidFill>
            <a:srgbClr val="D0112C"/>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304518" marR="0" lvl="0" indent="0" algn="l" defTabSz="914400" rtl="0" eaLnBrk="1" fontAlgn="auto" latinLnBrk="0" hangingPunct="1">
              <a:lnSpc>
                <a:spcPts val="27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Click to add statement</a:t>
            </a:r>
            <a:endParaRPr kumimoji="0" lang="en-US"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Developer note">
            <a:extLst>
              <a:ext uri="{FF2B5EF4-FFF2-40B4-BE49-F238E27FC236}">
                <a16:creationId xmlns:a16="http://schemas.microsoft.com/office/drawing/2014/main" xmlns="" id="{B01F73E9-875E-4F50-8D91-DEB3EA72A547}"/>
              </a:ext>
            </a:extLst>
          </p:cNvPr>
          <p:cNvSpPr>
            <a:spLocks noGrp="1"/>
          </p:cNvSpPr>
          <p:nvPr>
            <p:ph type="body" sz="quarter" idx="27" hasCustomPrompt="1"/>
          </p:nvPr>
        </p:nvSpPr>
        <p:spPr>
          <a:xfrm>
            <a:off x="2422457" y="6035040"/>
            <a:ext cx="4417255" cy="808542"/>
          </a:xfrm>
          <a:prstGeom prst="rect">
            <a:avLst/>
          </a:prstGeom>
          <a:solidFill>
            <a:srgbClr val="FFFF00"/>
          </a:solidFill>
        </p:spPr>
        <p:txBody>
          <a:bodyPr anchor="ctr"/>
          <a:lstStyle>
            <a:lvl1pPr algn="ctr">
              <a:defRPr sz="1000"/>
            </a:lvl1pPr>
            <a:lvl5pPr algn="ctr">
              <a:defRPr sz="1000"/>
            </a:lvl5pPr>
          </a:lstStyle>
          <a:p>
            <a:pPr lvl="0"/>
            <a:r>
              <a:rPr lang="en-US" dirty="0"/>
              <a:t>NOTE: For True/False line:</a:t>
            </a:r>
            <a:br>
              <a:rPr lang="en-US" dirty="0"/>
            </a:br>
            <a:r>
              <a:rPr lang="en-US" dirty="0"/>
              <a:t>Type in Question, return and Paragraph Arrows to move left, Type in Capital “O” , add to spaces and type True. Hit Tab twice, type “O”, two spaces and False. Hit return. Repeat for each question or can copy and paste lines from single question template</a:t>
            </a:r>
          </a:p>
        </p:txBody>
      </p:sp>
    </p:spTree>
    <p:custDataLst>
      <p:tags r:id="rId1"/>
    </p:custDataLst>
    <p:extLst>
      <p:ext uri="{BB962C8B-B14F-4D97-AF65-F5344CB8AC3E}">
        <p14:creationId xmlns:p14="http://schemas.microsoft.com/office/powerpoint/2010/main" val="1740623684"/>
      </p:ext>
    </p:extLst>
  </p:cSld>
  <p:clrMapOvr>
    <a:masterClrMapping/>
  </p:clrMapOvr>
  <p:extLst mod="1">
    <p:ext uri="{DCECCB84-F9BA-43D5-87BE-67443E8EF086}">
      <p15:sldGuideLst xmlns:p15="http://schemas.microsoft.com/office/powerpoint/2012/main" xmlns="">
        <p15:guide id="1" pos="2880">
          <p15:clr>
            <a:srgbClr val="FBAE40"/>
          </p15:clr>
        </p15:guide>
        <p15:guide id="2" pos="288">
          <p15:clr>
            <a:srgbClr val="FBAE40"/>
          </p15:clr>
        </p15:guide>
        <p15:guide id="3" orient="horz" pos="126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7 KC: Multiple T/F Ansers">
    <p:spTree>
      <p:nvGrpSpPr>
        <p:cNvPr id="1" name=""/>
        <p:cNvGrpSpPr/>
        <p:nvPr/>
      </p:nvGrpSpPr>
      <p:grpSpPr>
        <a:xfrm>
          <a:off x="0" y="0"/>
          <a:ext cx="0" cy="0"/>
          <a:chOff x="0" y="0"/>
          <a:chExt cx="0" cy="0"/>
        </a:xfrm>
      </p:grpSpPr>
      <p:sp>
        <p:nvSpPr>
          <p:cNvPr id="8" name="Text 4">
            <a:extLst>
              <a:ext uri="{FF2B5EF4-FFF2-40B4-BE49-F238E27FC236}">
                <a16:creationId xmlns:a16="http://schemas.microsoft.com/office/drawing/2014/main" xmlns="" id="{0736A073-C3D5-4397-B1A3-ED68DE21356B}"/>
              </a:ext>
            </a:extLst>
          </p:cNvPr>
          <p:cNvSpPr>
            <a:spLocks noGrp="1"/>
          </p:cNvSpPr>
          <p:nvPr>
            <p:ph type="body" sz="quarter" idx="42"/>
          </p:nvPr>
        </p:nvSpPr>
        <p:spPr>
          <a:xfrm>
            <a:off x="368754" y="4633506"/>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7" name="Text 3">
            <a:extLst>
              <a:ext uri="{FF2B5EF4-FFF2-40B4-BE49-F238E27FC236}">
                <a16:creationId xmlns:a16="http://schemas.microsoft.com/office/drawing/2014/main" xmlns="" id="{EC69CB11-1F91-4491-A746-2AEECE7FD63C}"/>
              </a:ext>
            </a:extLst>
          </p:cNvPr>
          <p:cNvSpPr>
            <a:spLocks noGrp="1"/>
          </p:cNvSpPr>
          <p:nvPr>
            <p:ph type="body" sz="quarter" idx="41"/>
          </p:nvPr>
        </p:nvSpPr>
        <p:spPr>
          <a:xfrm>
            <a:off x="368754" y="3682638"/>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6" name="Text 2">
            <a:extLst>
              <a:ext uri="{FF2B5EF4-FFF2-40B4-BE49-F238E27FC236}">
                <a16:creationId xmlns:a16="http://schemas.microsoft.com/office/drawing/2014/main" xmlns="" id="{FF2EB648-9FFF-4ED5-8FB3-5588C35BD308}"/>
              </a:ext>
            </a:extLst>
          </p:cNvPr>
          <p:cNvSpPr>
            <a:spLocks noGrp="1"/>
          </p:cNvSpPr>
          <p:nvPr>
            <p:ph type="body" sz="quarter" idx="40"/>
          </p:nvPr>
        </p:nvSpPr>
        <p:spPr>
          <a:xfrm>
            <a:off x="368754" y="2731770"/>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 name="Text 1">
            <a:extLst>
              <a:ext uri="{FF2B5EF4-FFF2-40B4-BE49-F238E27FC236}">
                <a16:creationId xmlns:a16="http://schemas.microsoft.com/office/drawing/2014/main" xmlns="" id="{4631CEC1-A54C-4F3F-AFD1-5AF73E43E4AE}"/>
              </a:ext>
            </a:extLst>
          </p:cNvPr>
          <p:cNvSpPr>
            <a:spLocks noGrp="1"/>
          </p:cNvSpPr>
          <p:nvPr>
            <p:ph type="body" sz="quarter" idx="39"/>
          </p:nvPr>
        </p:nvSpPr>
        <p:spPr>
          <a:xfrm>
            <a:off x="368754" y="1784712"/>
            <a:ext cx="8259762" cy="924198"/>
          </a:xfrm>
          <a:prstGeom prst="rect">
            <a:avLst/>
          </a:prstGeom>
        </p:spPr>
        <p:txBody>
          <a:bodyPr tIns="228600"/>
          <a:lstStyle>
            <a:lvl1pPr>
              <a:lnSpc>
                <a:spcPts val="2500"/>
              </a:lnSpc>
              <a:spcBef>
                <a:spcPts val="1200"/>
              </a:spcBef>
              <a:defRPr sz="2200">
                <a:latin typeface="Open Sans" panose="020B0606030504020204" pitchFamily="34" charset="0"/>
                <a:ea typeface="Open Sans" panose="020B0606030504020204" pitchFamily="34" charset="0"/>
                <a:cs typeface="Open Sans" panose="020B0606030504020204" pitchFamily="34" charset="0"/>
              </a:defRPr>
            </a:lvl1pPr>
            <a:lvl2pPr marL="0" indent="0">
              <a:lnSpc>
                <a:spcPts val="2600"/>
              </a:lnSpc>
              <a:spcBef>
                <a:spcPts val="600"/>
              </a:spcBef>
              <a:spcAft>
                <a:spcPts val="1200"/>
              </a:spcAft>
              <a:buClr>
                <a:schemeClr val="bg1">
                  <a:lumMod val="50000"/>
                </a:schemeClr>
              </a:buClr>
              <a:buSzPct val="200000"/>
              <a:buFont typeface="Courier New" panose="02070309020205020404" pitchFamily="49" charset="0"/>
              <a:buNone/>
              <a:defRPr sz="2000">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True</a:t>
            </a:r>
          </a:p>
        </p:txBody>
      </p:sp>
      <p:sp>
        <p:nvSpPr>
          <p:cNvPr id="32" name="Question">
            <a:extLst>
              <a:ext uri="{FF2B5EF4-FFF2-40B4-BE49-F238E27FC236}">
                <a16:creationId xmlns:a16="http://schemas.microsoft.com/office/drawing/2014/main" xmlns="" id="{CA43C2F0-A0DE-447C-8A2F-052E55496AB5}"/>
              </a:ext>
            </a:extLst>
          </p:cNvPr>
          <p:cNvSpPr txBox="1">
            <a:spLocks/>
          </p:cNvSpPr>
          <p:nvPr userDrawn="1"/>
        </p:nvSpPr>
        <p:spPr>
          <a:xfrm>
            <a:off x="2" y="14418"/>
            <a:ext cx="9143997" cy="1745515"/>
          </a:xfrm>
          <a:prstGeom prst="rect">
            <a:avLst/>
          </a:prstGeom>
          <a:solidFill>
            <a:srgbClr val="D0112C"/>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304518" marR="0" lvl="0" indent="0" algn="l" defTabSz="914400" rtl="0" eaLnBrk="1" fontAlgn="auto" latinLnBrk="0" hangingPunct="1">
              <a:lnSpc>
                <a:spcPts val="27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Click to add statement</a:t>
            </a:r>
            <a:endParaRPr kumimoji="0" lang="en-US"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Developer note">
            <a:extLst>
              <a:ext uri="{FF2B5EF4-FFF2-40B4-BE49-F238E27FC236}">
                <a16:creationId xmlns:a16="http://schemas.microsoft.com/office/drawing/2014/main" xmlns="" id="{B01F73E9-875E-4F50-8D91-DEB3EA72A547}"/>
              </a:ext>
            </a:extLst>
          </p:cNvPr>
          <p:cNvSpPr>
            <a:spLocks noGrp="1"/>
          </p:cNvSpPr>
          <p:nvPr>
            <p:ph type="body" sz="quarter" idx="27" hasCustomPrompt="1"/>
          </p:nvPr>
        </p:nvSpPr>
        <p:spPr>
          <a:xfrm>
            <a:off x="2422457" y="6469380"/>
            <a:ext cx="4417255" cy="374202"/>
          </a:xfrm>
          <a:prstGeom prst="rect">
            <a:avLst/>
          </a:prstGeom>
          <a:solidFill>
            <a:srgbClr val="FFFF00"/>
          </a:solidFill>
        </p:spPr>
        <p:txBody>
          <a:bodyPr anchor="ctr"/>
          <a:lstStyle>
            <a:lvl1pPr algn="ctr">
              <a:defRPr sz="1000"/>
            </a:lvl1pPr>
            <a:lvl5pPr algn="ctr">
              <a:defRPr sz="1000"/>
            </a:lvl5pPr>
          </a:lstStyle>
          <a:p>
            <a:pPr lvl="0"/>
            <a:r>
              <a:rPr lang="en-US" dirty="0"/>
              <a:t>NOTE: Pick-up Correct red circle from master. Bold correct answers</a:t>
            </a:r>
          </a:p>
        </p:txBody>
      </p:sp>
      <p:sp>
        <p:nvSpPr>
          <p:cNvPr id="9" name="Oval">
            <a:extLst>
              <a:ext uri="{FF2B5EF4-FFF2-40B4-BE49-F238E27FC236}">
                <a16:creationId xmlns:a16="http://schemas.microsoft.com/office/drawing/2014/main" xmlns="" id="{8B8DEE6F-7086-4919-BC9D-C3AEEECC227A}"/>
              </a:ext>
            </a:extLst>
          </p:cNvPr>
          <p:cNvSpPr/>
          <p:nvPr userDrawn="1"/>
        </p:nvSpPr>
        <p:spPr>
          <a:xfrm>
            <a:off x="-476068" y="2796337"/>
            <a:ext cx="280165" cy="2799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596686000"/>
      </p:ext>
    </p:extLst>
  </p:cSld>
  <p:clrMapOvr>
    <a:masterClrMapping/>
  </p:clrMapOvr>
  <p:extLst mod="1">
    <p:ext uri="{DCECCB84-F9BA-43D5-87BE-67443E8EF086}">
      <p15:sldGuideLst xmlns:p15="http://schemas.microsoft.com/office/powerpoint/2012/main" xmlns="">
        <p15:guide id="1" pos="2880">
          <p15:clr>
            <a:srgbClr val="FBAE40"/>
          </p15:clr>
        </p15:guide>
        <p15:guide id="2" pos="288">
          <p15:clr>
            <a:srgbClr val="FBAE40"/>
          </p15:clr>
        </p15:guide>
        <p15:guide id="3" orient="horz" pos="126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Gradation box"/>
          <p:cNvSpPr/>
          <p:nvPr userDrawn="1"/>
        </p:nvSpPr>
        <p:spPr bwMode="auto">
          <a:xfrm>
            <a:off x="5602" y="0"/>
            <a:ext cx="9144000" cy="1447800"/>
          </a:xfrm>
          <a:prstGeom prst="rect">
            <a:avLst/>
          </a:prstGeom>
          <a:gradFill flip="none" rotWithShape="1">
            <a:gsLst>
              <a:gs pos="2000">
                <a:srgbClr val="5B9BD5">
                  <a:alpha val="67000"/>
                </a:srgbClr>
              </a:gs>
              <a:gs pos="100000">
                <a:srgbClr val="5B9BD5">
                  <a:alpha val="23000"/>
                </a:srgb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sp>
        <p:nvSpPr>
          <p:cNvPr id="7" name="Rectangle 6"/>
          <p:cNvSpPr/>
          <p:nvPr userDrawn="1"/>
        </p:nvSpPr>
        <p:spPr>
          <a:xfrm>
            <a:off x="5602" y="0"/>
            <a:ext cx="9144000" cy="1447800"/>
          </a:xfrm>
          <a:prstGeom prst="rect">
            <a:avLst/>
          </a:prstGeom>
          <a:gradFill>
            <a:gsLst>
              <a:gs pos="2000">
                <a:schemeClr val="tx1">
                  <a:alpha val="98000"/>
                </a:schemeClr>
              </a:gs>
              <a:gs pos="100000">
                <a:schemeClr val="tx1">
                  <a:alpha val="33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602" y="96837"/>
            <a:ext cx="9149602" cy="1325563"/>
          </a:xfrm>
          <a:prstGeom prst="rect">
            <a:avLst/>
          </a:prstGeom>
        </p:spPr>
        <p:txBody>
          <a:bodyPr anchor="b"/>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6892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7 KC: Multiple T/F Feedback">
    <p:spTree>
      <p:nvGrpSpPr>
        <p:cNvPr id="1" name=""/>
        <p:cNvGrpSpPr/>
        <p:nvPr/>
      </p:nvGrpSpPr>
      <p:grpSpPr>
        <a:xfrm>
          <a:off x="0" y="0"/>
          <a:ext cx="0" cy="0"/>
          <a:chOff x="0" y="0"/>
          <a:chExt cx="0" cy="0"/>
        </a:xfrm>
      </p:grpSpPr>
      <p:sp>
        <p:nvSpPr>
          <p:cNvPr id="32" name="Question">
            <a:extLst>
              <a:ext uri="{FF2B5EF4-FFF2-40B4-BE49-F238E27FC236}">
                <a16:creationId xmlns:a16="http://schemas.microsoft.com/office/drawing/2014/main" xmlns="" id="{CA43C2F0-A0DE-447C-8A2F-052E55496AB5}"/>
              </a:ext>
            </a:extLst>
          </p:cNvPr>
          <p:cNvSpPr txBox="1">
            <a:spLocks/>
          </p:cNvSpPr>
          <p:nvPr userDrawn="1"/>
        </p:nvSpPr>
        <p:spPr>
          <a:xfrm>
            <a:off x="2" y="0"/>
            <a:ext cx="9143997" cy="1759933"/>
          </a:xfrm>
          <a:prstGeom prst="rect">
            <a:avLst/>
          </a:prstGeom>
          <a:solidFill>
            <a:srgbClr val="D0112C"/>
          </a:solidFill>
        </p:spPr>
        <p:txBody>
          <a:bodyPr rIns="457200" anchor="ctr" anchorCtr="0">
            <a:normAutofit/>
          </a:bodyPr>
          <a:lstStyle>
            <a:lvl1pPr marL="304518">
              <a:lnSpc>
                <a:spcPts val="27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304518" marR="0" lvl="0" indent="0" algn="l" defTabSz="914400" rtl="0" eaLnBrk="1" fontAlgn="auto" latinLnBrk="0" hangingPunct="1">
              <a:lnSpc>
                <a:spcPts val="27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Click to add statement</a:t>
            </a:r>
            <a:endParaRPr kumimoji="0" lang="en-US"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Feedback text">
            <a:extLst>
              <a:ext uri="{FF2B5EF4-FFF2-40B4-BE49-F238E27FC236}">
                <a16:creationId xmlns:a16="http://schemas.microsoft.com/office/drawing/2014/main" xmlns="" id="{967871DE-5398-48D3-97E6-CA2798EFB999}"/>
              </a:ext>
            </a:extLst>
          </p:cNvPr>
          <p:cNvSpPr>
            <a:spLocks noGrp="1"/>
          </p:cNvSpPr>
          <p:nvPr>
            <p:ph type="body" sz="quarter" idx="12" hasCustomPrompt="1"/>
          </p:nvPr>
        </p:nvSpPr>
        <p:spPr>
          <a:xfrm>
            <a:off x="336718" y="2127719"/>
            <a:ext cx="8497316" cy="4295941"/>
          </a:xfrm>
          <a:prstGeom prst="rect">
            <a:avLst/>
          </a:prstGeom>
          <a:solidFill>
            <a:srgbClr val="D9D9D9"/>
          </a:solidFill>
        </p:spPr>
        <p:txBody>
          <a:bodyPr lIns="457200" rIns="457200" anchor="ctr"/>
          <a:lstStyle>
            <a:lvl1pPr algn="ctr">
              <a:lnSpc>
                <a:spcPts val="2200"/>
              </a:lnSpc>
              <a:defRPr sz="2000">
                <a:latin typeface="Open Sans" panose="020B0606030504020204" pitchFamily="34" charset="0"/>
                <a:ea typeface="Open Sans" panose="020B0606030504020204" pitchFamily="34" charset="0"/>
                <a:cs typeface="Open Sans" panose="020B0606030504020204" pitchFamily="34" charset="0"/>
              </a:defRPr>
            </a:lvl1pPr>
            <a:lvl2pPr algn="ctr">
              <a:defRPr sz="2000">
                <a:latin typeface="Arial" panose="020B0604020202020204" pitchFamily="34" charset="0"/>
                <a:cs typeface="Arial" panose="020B0604020202020204" pitchFamily="34" charset="0"/>
              </a:defRPr>
            </a:lvl2pPr>
            <a:lvl3pPr algn="ctr">
              <a:defRPr sz="2000">
                <a:latin typeface="Arial" panose="020B0604020202020204" pitchFamily="34" charset="0"/>
                <a:cs typeface="Arial" panose="020B0604020202020204" pitchFamily="34" charset="0"/>
              </a:defRPr>
            </a:lvl3pPr>
            <a:lvl4pPr algn="ctr">
              <a:defRPr sz="2000">
                <a:latin typeface="Arial" panose="020B0604020202020204" pitchFamily="34" charset="0"/>
                <a:cs typeface="Arial" panose="020B0604020202020204" pitchFamily="34" charset="0"/>
              </a:defRPr>
            </a:lvl4pPr>
            <a:lvl5pPr algn="ctr">
              <a:defRPr sz="2000">
                <a:latin typeface="Arial" panose="020B0604020202020204" pitchFamily="34" charset="0"/>
                <a:cs typeface="Arial" panose="020B0604020202020204" pitchFamily="34" charset="0"/>
              </a:defRPr>
            </a:lvl5pPr>
          </a:lstStyle>
          <a:p>
            <a:pPr lvl="0"/>
            <a:r>
              <a:rPr lang="en-US" dirty="0"/>
              <a:t>Type or paste feedback for questions if needed.</a:t>
            </a:r>
          </a:p>
        </p:txBody>
      </p:sp>
    </p:spTree>
    <p:custDataLst>
      <p:tags r:id="rId1"/>
    </p:custDataLst>
    <p:extLst>
      <p:ext uri="{BB962C8B-B14F-4D97-AF65-F5344CB8AC3E}">
        <p14:creationId xmlns:p14="http://schemas.microsoft.com/office/powerpoint/2010/main" val="2789660311"/>
      </p:ext>
    </p:extLst>
  </p:cSld>
  <p:clrMapOvr>
    <a:masterClrMapping/>
  </p:clrMapOvr>
  <p:extLst mod="1">
    <p:ext uri="{DCECCB84-F9BA-43D5-87BE-67443E8EF086}">
      <p15:sldGuideLst xmlns:p15="http://schemas.microsoft.com/office/powerpoint/2012/main" xmlns="">
        <p15:guide id="1" pos="2880">
          <p15:clr>
            <a:srgbClr val="FBAE40"/>
          </p15:clr>
        </p15:guide>
        <p15:guide id="2" pos="288">
          <p15:clr>
            <a:srgbClr val="FBAE40"/>
          </p15:clr>
        </p15:guide>
        <p15:guide id="3" orient="horz" pos="126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7 KC M/R Case Study, no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1"/>
            <a:ext cx="9143997" cy="6858000"/>
          </a:xfrm>
          <a:prstGeom prst="rect">
            <a:avLst/>
          </a:prstGeom>
          <a:solidFill>
            <a:srgbClr val="D0112C"/>
          </a:solidFill>
        </p:spPr>
        <p:txBody>
          <a:bodyPr rIns="548640" anchor="ctr" anchorCtr="0">
            <a:noAutofit/>
          </a:bodyPr>
          <a:lstStyle>
            <a:lvl1pPr marL="304518">
              <a:lnSpc>
                <a:spcPts val="2900"/>
              </a:lnSpc>
              <a:spcBef>
                <a:spcPts val="1200"/>
              </a:spcBef>
              <a:spcAft>
                <a:spcPts val="1200"/>
              </a:spcAft>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Tree>
    <p:custDataLst>
      <p:tags r:id="rId1"/>
    </p:custDataLst>
    <p:extLst>
      <p:ext uri="{BB962C8B-B14F-4D97-AF65-F5344CB8AC3E}">
        <p14:creationId xmlns:p14="http://schemas.microsoft.com/office/powerpoint/2010/main" val="145862837"/>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7 KC M/R Case Study, picture">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3" y="1"/>
            <a:ext cx="4589926" cy="6858000"/>
          </a:xfrm>
          <a:prstGeom prst="rect">
            <a:avLst/>
          </a:prstGeom>
          <a:solidFill>
            <a:srgbClr val="D0112C"/>
          </a:solidFill>
        </p:spPr>
        <p:txBody>
          <a:bodyPr rIns="274320" anchor="ctr" anchorCtr="0">
            <a:noAutofit/>
          </a:bodyPr>
          <a:lstStyle>
            <a:lvl1pPr marL="304518">
              <a:lnSpc>
                <a:spcPts val="2900"/>
              </a:lnSpc>
              <a:spcBef>
                <a:spcPts val="1200"/>
              </a:spcBef>
              <a:spcAft>
                <a:spcPts val="1200"/>
              </a:spcAft>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6" name="Picture">
            <a:extLst>
              <a:ext uri="{FF2B5EF4-FFF2-40B4-BE49-F238E27FC236}">
                <a16:creationId xmlns:a16="http://schemas.microsoft.com/office/drawing/2014/main" xmlns="" id="{F4A1E489-C3D5-4260-ABCC-469889D6DF35}"/>
              </a:ext>
            </a:extLst>
          </p:cNvPr>
          <p:cNvSpPr>
            <a:spLocks noGrp="1"/>
          </p:cNvSpPr>
          <p:nvPr>
            <p:ph type="pic" sz="quarter" idx="14"/>
          </p:nvPr>
        </p:nvSpPr>
        <p:spPr>
          <a:xfrm>
            <a:off x="4589929" y="-11481"/>
            <a:ext cx="4590646" cy="686948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custDataLst>
      <p:tags r:id="rId1"/>
    </p:custDataLst>
    <p:extLst>
      <p:ext uri="{BB962C8B-B14F-4D97-AF65-F5344CB8AC3E}">
        <p14:creationId xmlns:p14="http://schemas.microsoft.com/office/powerpoint/2010/main" val="3846748820"/>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a KC M/R Case Study Question">
    <p:spTree>
      <p:nvGrpSpPr>
        <p:cNvPr id="1" name=""/>
        <p:cNvGrpSpPr/>
        <p:nvPr/>
      </p:nvGrpSpPr>
      <p:grpSpPr>
        <a:xfrm>
          <a:off x="0" y="0"/>
          <a:ext cx="0" cy="0"/>
          <a:chOff x="0" y="0"/>
          <a:chExt cx="0" cy="0"/>
        </a:xfrm>
      </p:grpSpPr>
      <p:sp>
        <p:nvSpPr>
          <p:cNvPr id="18" name="Footer">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of these actions should you take?</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1"/>
            <a:ext cx="9143997" cy="1728816"/>
          </a:xfrm>
          <a:prstGeom prst="rect">
            <a:avLst/>
          </a:prstGeom>
          <a:solidFill>
            <a:srgbClr val="D0112C"/>
          </a:solidFill>
        </p:spPr>
        <p:txBody>
          <a:bodyPr anchor="ctr" anchorCtr="0">
            <a:normAutofit/>
          </a:bodyPr>
          <a:lstStyle>
            <a:lvl1pPr marL="304518">
              <a:lnSpc>
                <a:spcPts val="24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27" name="Text Placeholder 3">
            <a:extLst>
              <a:ext uri="{FF2B5EF4-FFF2-40B4-BE49-F238E27FC236}">
                <a16:creationId xmlns:a16="http://schemas.microsoft.com/office/drawing/2014/main" xmlns="" id="{4DC33E0E-96B5-4197-B751-A75617F1ECD4}"/>
              </a:ext>
            </a:extLst>
          </p:cNvPr>
          <p:cNvSpPr>
            <a:spLocks noGrp="1"/>
          </p:cNvSpPr>
          <p:nvPr>
            <p:ph type="body" sz="quarter" idx="10" hasCustomPrompt="1"/>
          </p:nvPr>
        </p:nvSpPr>
        <p:spPr>
          <a:xfrm>
            <a:off x="336718" y="2023110"/>
            <a:ext cx="6935037" cy="3954780"/>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229194754"/>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7b KC M/R Case Study Answers">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xmlns="" id="{5632658E-BFEF-48D5-852D-C399782DB025}"/>
              </a:ext>
            </a:extLst>
          </p:cNvPr>
          <p:cNvSpPr/>
          <p:nvPr userDrawn="1"/>
        </p:nvSpPr>
        <p:spPr>
          <a:xfrm>
            <a:off x="2" y="1728816"/>
            <a:ext cx="9143999" cy="511902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1"/>
            <a:ext cx="9143997" cy="1728816"/>
          </a:xfrm>
          <a:prstGeom prst="rect">
            <a:avLst/>
          </a:prstGeom>
          <a:solidFill>
            <a:srgbClr val="D0112C"/>
          </a:solidFill>
        </p:spPr>
        <p:txBody>
          <a:bodyPr anchor="ctr" anchorCtr="0">
            <a:normAutofit/>
          </a:bodyPr>
          <a:lstStyle>
            <a:lvl1pPr marL="304518">
              <a:lnSpc>
                <a:spcPts val="24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32" name="Text">
            <a:extLst>
              <a:ext uri="{FF2B5EF4-FFF2-40B4-BE49-F238E27FC236}">
                <a16:creationId xmlns:a16="http://schemas.microsoft.com/office/drawing/2014/main" xmlns="" id="{64EA5A01-B24B-441F-9ECB-D32CA3C76BF3}"/>
              </a:ext>
            </a:extLst>
          </p:cNvPr>
          <p:cNvSpPr>
            <a:spLocks noGrp="1"/>
          </p:cNvSpPr>
          <p:nvPr>
            <p:ph type="body" sz="quarter" idx="10"/>
          </p:nvPr>
        </p:nvSpPr>
        <p:spPr>
          <a:xfrm>
            <a:off x="231498" y="2087418"/>
            <a:ext cx="8155120" cy="4469044"/>
          </a:xfrm>
          <a:prstGeom prst="rect">
            <a:avLst/>
          </a:prstGeom>
        </p:spPr>
        <p:txBody>
          <a:bodyPr/>
          <a:lstStyle>
            <a:lvl1pPr marL="274320" indent="-158349">
              <a:lnSpc>
                <a:spcPts val="2300"/>
              </a:lnSpc>
              <a:spcBef>
                <a:spcPts val="1200"/>
              </a:spcBef>
              <a:spcAft>
                <a:spcPts val="0"/>
              </a:spcAft>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100"/>
              </a:lnSpc>
              <a:spcBef>
                <a:spcPts val="200"/>
              </a:spcBef>
              <a:spcAft>
                <a:spcPts val="200"/>
              </a:spcAft>
              <a:buFont typeface="Open Sans" panose="020B0606030504020204" pitchFamily="34" charset="0"/>
              <a:buChar cha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Tree>
    <p:custDataLst>
      <p:tags r:id="rId1"/>
    </p:custDataLst>
    <p:extLst>
      <p:ext uri="{BB962C8B-B14F-4D97-AF65-F5344CB8AC3E}">
        <p14:creationId xmlns:p14="http://schemas.microsoft.com/office/powerpoint/2010/main" val="70612765"/>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7b KC M/R Case Study Answers pic">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xmlns="" id="{5632658E-BFEF-48D5-852D-C399782DB025}"/>
              </a:ext>
            </a:extLst>
          </p:cNvPr>
          <p:cNvSpPr/>
          <p:nvPr userDrawn="1"/>
        </p:nvSpPr>
        <p:spPr>
          <a:xfrm>
            <a:off x="0" y="1738974"/>
            <a:ext cx="9180576" cy="511902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1"/>
            <a:ext cx="9143997" cy="1728816"/>
          </a:xfrm>
          <a:prstGeom prst="rect">
            <a:avLst/>
          </a:prstGeom>
          <a:solidFill>
            <a:srgbClr val="D0112C"/>
          </a:solidFill>
        </p:spPr>
        <p:txBody>
          <a:bodyPr anchor="ctr" anchorCtr="0">
            <a:normAutofit/>
          </a:bodyPr>
          <a:lstStyle>
            <a:lvl1pPr marL="304518">
              <a:lnSpc>
                <a:spcPts val="24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8" name="TextBox 7">
            <a:extLst>
              <a:ext uri="{FF2B5EF4-FFF2-40B4-BE49-F238E27FC236}">
                <a16:creationId xmlns:a16="http://schemas.microsoft.com/office/drawing/2014/main" xmlns="" id="{65E1E483-A560-48B1-AAC1-27F54B0F2772}"/>
              </a:ext>
            </a:extLst>
          </p:cNvPr>
          <p:cNvSpPr txBox="1"/>
          <p:nvPr userDrawn="1"/>
        </p:nvSpPr>
        <p:spPr>
          <a:xfrm>
            <a:off x="-681443" y="3099506"/>
            <a:ext cx="452845" cy="461345"/>
          </a:xfrm>
          <a:prstGeom prst="rect">
            <a:avLst/>
          </a:prstGeom>
          <a:noFill/>
        </p:spPr>
        <p:txBody>
          <a:bodyPr wrap="square" rtlCol="0">
            <a:spAutoFit/>
          </a:bodyPr>
          <a:lstStyle/>
          <a:p>
            <a:pPr marL="0" marR="0" lvl="0" indent="0" algn="ctr" defTabSz="457138"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noFill/>
                </a:ln>
                <a:solidFill>
                  <a:srgbClr val="D0112C"/>
                </a:solidFill>
                <a:effectLst/>
                <a:uLnTx/>
                <a:uFillTx/>
                <a:latin typeface="Calibri"/>
                <a:ea typeface="+mn-ea"/>
                <a:cs typeface="+mn-cs"/>
                <a:sym typeface="Wingdings" panose="05000000000000000000" pitchFamily="2" charset="2"/>
              </a:rPr>
              <a:t></a:t>
            </a:r>
            <a:endParaRPr kumimoji="0" lang="en-US" sz="2398" b="1" i="0" u="none" strike="noStrike" kern="1200" cap="none" spc="0" normalizeH="0" baseline="0" noProof="0" dirty="0">
              <a:ln>
                <a:noFill/>
              </a:ln>
              <a:solidFill>
                <a:srgbClr val="D0112C"/>
              </a:solidFill>
              <a:effectLst/>
              <a:uLnTx/>
              <a:uFillTx/>
              <a:latin typeface="Calibri"/>
              <a:ea typeface="+mn-ea"/>
              <a:cs typeface="+mn-cs"/>
            </a:endParaRPr>
          </a:p>
        </p:txBody>
      </p:sp>
      <p:sp>
        <p:nvSpPr>
          <p:cNvPr id="10" name="Text">
            <a:extLst>
              <a:ext uri="{FF2B5EF4-FFF2-40B4-BE49-F238E27FC236}">
                <a16:creationId xmlns:a16="http://schemas.microsoft.com/office/drawing/2014/main" xmlns="" id="{6D18D6F3-CDFC-4292-828C-6EBFD3EBC628}"/>
              </a:ext>
            </a:extLst>
          </p:cNvPr>
          <p:cNvSpPr>
            <a:spLocks noGrp="1"/>
          </p:cNvSpPr>
          <p:nvPr>
            <p:ph type="body" sz="quarter" idx="10"/>
          </p:nvPr>
        </p:nvSpPr>
        <p:spPr>
          <a:xfrm>
            <a:off x="231498" y="2087418"/>
            <a:ext cx="4065253" cy="4469044"/>
          </a:xfrm>
          <a:prstGeom prst="rect">
            <a:avLst/>
          </a:prstGeom>
        </p:spPr>
        <p:txBody>
          <a:bodyPr/>
          <a:lstStyle>
            <a:lvl1pPr marL="274320" indent="-158349">
              <a:lnSpc>
                <a:spcPts val="2300"/>
              </a:lnSpc>
              <a:spcBef>
                <a:spcPts val="1200"/>
              </a:spcBef>
              <a:spcAft>
                <a:spcPts val="0"/>
              </a:spcAft>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158349">
              <a:lnSpc>
                <a:spcPts val="2100"/>
              </a:lnSpc>
              <a:spcBef>
                <a:spcPts val="200"/>
              </a:spcBef>
              <a:spcAft>
                <a:spcPts val="200"/>
              </a:spcAft>
              <a:buFont typeface="Open Sans" panose="020B0606030504020204" pitchFamily="34" charset="0"/>
              <a:buChar cha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Edit Master text styles</a:t>
            </a:r>
          </a:p>
          <a:p>
            <a:pPr lvl="1"/>
            <a:r>
              <a:rPr lang="en-US" dirty="0"/>
              <a:t> Second level</a:t>
            </a:r>
          </a:p>
        </p:txBody>
      </p:sp>
      <p:sp>
        <p:nvSpPr>
          <p:cNvPr id="11" name="Picture Placeholder">
            <a:extLst>
              <a:ext uri="{FF2B5EF4-FFF2-40B4-BE49-F238E27FC236}">
                <a16:creationId xmlns:a16="http://schemas.microsoft.com/office/drawing/2014/main" xmlns="" id="{C8A681EB-7EE4-4801-AFBF-93D4E8C6F7CC}"/>
              </a:ext>
            </a:extLst>
          </p:cNvPr>
          <p:cNvSpPr>
            <a:spLocks noGrp="1"/>
          </p:cNvSpPr>
          <p:nvPr>
            <p:ph type="pic" sz="quarter" idx="14"/>
          </p:nvPr>
        </p:nvSpPr>
        <p:spPr>
          <a:xfrm>
            <a:off x="4589929" y="1738974"/>
            <a:ext cx="4590646" cy="511902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custDataLst>
      <p:tags r:id="rId1"/>
    </p:custDataLst>
    <p:extLst>
      <p:ext uri="{BB962C8B-B14F-4D97-AF65-F5344CB8AC3E}">
        <p14:creationId xmlns:p14="http://schemas.microsoft.com/office/powerpoint/2010/main" val="3222524461"/>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KC: M/R Question 2 COLUMN">
    <p:spTree>
      <p:nvGrpSpPr>
        <p:cNvPr id="1" name=""/>
        <p:cNvGrpSpPr/>
        <p:nvPr/>
      </p:nvGrpSpPr>
      <p:grpSpPr>
        <a:xfrm>
          <a:off x="0" y="0"/>
          <a:ext cx="0" cy="0"/>
          <a:chOff x="0" y="0"/>
          <a:chExt cx="0" cy="0"/>
        </a:xfrm>
      </p:grpSpPr>
      <p:sp>
        <p:nvSpPr>
          <p:cNvPr id="18" name="Footer text">
            <a:extLst>
              <a:ext uri="{FF2B5EF4-FFF2-40B4-BE49-F238E27FC236}">
                <a16:creationId xmlns:a16="http://schemas.microsoft.com/office/drawing/2014/main" xmlns="" id="{853C2961-FB77-4568-91EC-1DC62F1686D1}"/>
              </a:ext>
            </a:extLst>
          </p:cNvPr>
          <p:cNvSpPr txBox="1">
            <a:spLocks/>
          </p:cNvSpPr>
          <p:nvPr userDrawn="1"/>
        </p:nvSpPr>
        <p:spPr>
          <a:xfrm>
            <a:off x="2" y="6221472"/>
            <a:ext cx="9143999"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of these are true?</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Question">
            <a:extLst>
              <a:ext uri="{FF2B5EF4-FFF2-40B4-BE49-F238E27FC236}">
                <a16:creationId xmlns:a16="http://schemas.microsoft.com/office/drawing/2014/main" xmlns="" id="{67294916-3A2A-4EAC-B10E-7EB92D7B172B}"/>
              </a:ext>
            </a:extLst>
          </p:cNvPr>
          <p:cNvSpPr>
            <a:spLocks noGrp="1"/>
          </p:cNvSpPr>
          <p:nvPr>
            <p:ph type="title" hasCustomPrompt="1"/>
          </p:nvPr>
        </p:nvSpPr>
        <p:spPr>
          <a:xfrm>
            <a:off x="2" y="1"/>
            <a:ext cx="9143997" cy="1728816"/>
          </a:xfrm>
          <a:prstGeom prst="rect">
            <a:avLst/>
          </a:prstGeom>
          <a:solidFill>
            <a:srgbClr val="D0112C"/>
          </a:solidFill>
        </p:spPr>
        <p:txBody>
          <a:bodyPr anchor="ctr" anchorCtr="0">
            <a:normAutofit/>
          </a:bodyPr>
          <a:lstStyle>
            <a:lvl1pPr marL="304518">
              <a:lnSpc>
                <a:spcPts val="2398"/>
              </a:lnSpc>
              <a:spcAft>
                <a:spcPts val="0"/>
              </a:spcAft>
              <a:defRPr sz="2131"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text</a:t>
            </a:r>
          </a:p>
        </p:txBody>
      </p:sp>
      <p:sp>
        <p:nvSpPr>
          <p:cNvPr id="46" name="Text 2">
            <a:extLst>
              <a:ext uri="{FF2B5EF4-FFF2-40B4-BE49-F238E27FC236}">
                <a16:creationId xmlns:a16="http://schemas.microsoft.com/office/drawing/2014/main" xmlns="" id="{38839A30-A962-41B6-9A07-36C389568DB4}"/>
              </a:ext>
            </a:extLst>
          </p:cNvPr>
          <p:cNvSpPr>
            <a:spLocks noGrp="1"/>
          </p:cNvSpPr>
          <p:nvPr>
            <p:ph type="body" sz="quarter" idx="29" hasCustomPrompt="1"/>
          </p:nvPr>
        </p:nvSpPr>
        <p:spPr>
          <a:xfrm>
            <a:off x="336719" y="2011680"/>
            <a:ext cx="4081404" cy="3909060"/>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
        <p:nvSpPr>
          <p:cNvPr id="48" name="Text 1">
            <a:extLst>
              <a:ext uri="{FF2B5EF4-FFF2-40B4-BE49-F238E27FC236}">
                <a16:creationId xmlns:a16="http://schemas.microsoft.com/office/drawing/2014/main" xmlns="" id="{420D467F-F1C8-4F26-B296-599ED915B4F1}"/>
              </a:ext>
            </a:extLst>
          </p:cNvPr>
          <p:cNvSpPr>
            <a:spLocks noGrp="1"/>
          </p:cNvSpPr>
          <p:nvPr>
            <p:ph type="body" sz="quarter" idx="30" hasCustomPrompt="1"/>
          </p:nvPr>
        </p:nvSpPr>
        <p:spPr>
          <a:xfrm>
            <a:off x="4798229" y="2011679"/>
            <a:ext cx="4081404" cy="3909061"/>
          </a:xfrm>
          <a:prstGeom prst="rect">
            <a:avLst/>
          </a:prstGeom>
        </p:spPr>
        <p:txBody>
          <a:bodyPr anchor="t" anchorCtr="0"/>
          <a:lstStyle>
            <a:lvl1pPr marL="457200" indent="-457200">
              <a:lnSpc>
                <a:spcPts val="2500"/>
              </a:lnSpc>
              <a:spcBef>
                <a:spcPts val="1800"/>
              </a:spcBef>
              <a:buClr>
                <a:schemeClr val="bg2">
                  <a:lumMod val="75000"/>
                </a:schemeClr>
              </a:buClr>
              <a:buSzPct val="200000"/>
              <a:buFont typeface="Arial" panose="020B0604020202020204" pitchFamily="34" charset="0"/>
              <a:buChar char="□"/>
              <a:defRPr sz="2200">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Type Multiple Choices</a:t>
            </a:r>
          </a:p>
        </p:txBody>
      </p:sp>
    </p:spTree>
    <p:custDataLst>
      <p:tags r:id="rId1"/>
    </p:custDataLst>
    <p:extLst>
      <p:ext uri="{BB962C8B-B14F-4D97-AF65-F5344CB8AC3E}">
        <p14:creationId xmlns:p14="http://schemas.microsoft.com/office/powerpoint/2010/main" val="86768997"/>
      </p:ext>
    </p:extLst>
  </p:cSld>
  <p:clrMapOvr>
    <a:masterClrMapping/>
  </p:clrMapOvr>
  <p:extLst mod="1">
    <p:ext uri="{DCECCB84-F9BA-43D5-87BE-67443E8EF086}">
      <p15:sldGuideLst xmlns:p15="http://schemas.microsoft.com/office/powerpoint/2012/main" xmlns="">
        <p15:guide id="1" orient="horz" pos="1265">
          <p15:clr>
            <a:srgbClr val="FBAE40"/>
          </p15:clr>
        </p15:guide>
        <p15:guide id="2" pos="2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C: Image Selection">
    <p:spTree>
      <p:nvGrpSpPr>
        <p:cNvPr id="1" name=""/>
        <p:cNvGrpSpPr/>
        <p:nvPr/>
      </p:nvGrpSpPr>
      <p:grpSpPr>
        <a:xfrm>
          <a:off x="0" y="0"/>
          <a:ext cx="0" cy="0"/>
          <a:chOff x="0" y="0"/>
          <a:chExt cx="0" cy="0"/>
        </a:xfrm>
      </p:grpSpPr>
      <p:sp>
        <p:nvSpPr>
          <p:cNvPr id="11" name="Footer text">
            <a:extLst>
              <a:ext uri="{FF2B5EF4-FFF2-40B4-BE49-F238E27FC236}">
                <a16:creationId xmlns:a16="http://schemas.microsoft.com/office/drawing/2014/main" xmlns="" id="{2FDEADCE-2CDF-47B9-8C91-0A3FBA647928}"/>
              </a:ext>
            </a:extLst>
          </p:cNvPr>
          <p:cNvSpPr txBox="1">
            <a:spLocks/>
          </p:cNvSpPr>
          <p:nvPr userDrawn="1"/>
        </p:nvSpPr>
        <p:spPr>
          <a:xfrm>
            <a:off x="-1" y="6221472"/>
            <a:ext cx="9159980" cy="636528"/>
          </a:xfrm>
          <a:prstGeom prst="rect">
            <a:avLst/>
          </a:prstGeom>
          <a:solidFill>
            <a:srgbClr val="D9D9D9"/>
          </a:solidFill>
        </p:spPr>
        <p:txBody>
          <a:bodyPr vert="horz" lIns="91355" tIns="45678" rIns="91355" bIns="45678" rtlCol="0" anchor="ctr">
            <a:normAutofit/>
          </a:bodyPr>
          <a:lstStyle>
            <a:lvl1pPr algn="l" defTabSz="914400" rtl="0" eaLnBrk="1" latinLnBrk="0" hangingPunct="1">
              <a:lnSpc>
                <a:spcPct val="100000"/>
              </a:lnSpc>
              <a:spcBef>
                <a:spcPct val="0"/>
              </a:spcBef>
              <a:spcAft>
                <a:spcPts val="1000"/>
              </a:spcAft>
              <a:buNone/>
              <a:defRPr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would you do?</a:t>
            </a:r>
            <a:endParaRPr kumimoji="0" lang="en-US" sz="20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itle 1">
            <a:extLst>
              <a:ext uri="{FF2B5EF4-FFF2-40B4-BE49-F238E27FC236}">
                <a16:creationId xmlns:a16="http://schemas.microsoft.com/office/drawing/2014/main" xmlns="" id="{DFB62DB9-9133-4115-942B-2C3F7F3857E5}"/>
              </a:ext>
            </a:extLst>
          </p:cNvPr>
          <p:cNvSpPr>
            <a:spLocks noGrp="1"/>
          </p:cNvSpPr>
          <p:nvPr>
            <p:ph type="title" hasCustomPrompt="1"/>
          </p:nvPr>
        </p:nvSpPr>
        <p:spPr>
          <a:xfrm>
            <a:off x="2" y="1"/>
            <a:ext cx="9143997" cy="1728816"/>
          </a:xfrm>
          <a:prstGeom prst="rect">
            <a:avLst/>
          </a:prstGeom>
          <a:solidFill>
            <a:srgbClr val="D0112C"/>
          </a:solidFill>
        </p:spPr>
        <p:txBody>
          <a:bodyPr anchor="ctr" anchorCtr="0">
            <a:normAutofit/>
          </a:bodyPr>
          <a:lstStyle>
            <a:lvl1pPr marL="304518">
              <a:lnSpc>
                <a:spcPts val="2500"/>
              </a:lnSpc>
              <a:spcAft>
                <a:spcPts val="0"/>
              </a:spcAft>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question</a:t>
            </a:r>
          </a:p>
        </p:txBody>
      </p:sp>
      <p:sp>
        <p:nvSpPr>
          <p:cNvPr id="14" name="Picture Placeholder 1">
            <a:extLst>
              <a:ext uri="{FF2B5EF4-FFF2-40B4-BE49-F238E27FC236}">
                <a16:creationId xmlns:a16="http://schemas.microsoft.com/office/drawing/2014/main" xmlns="" id="{72A6CAE0-177A-4CF0-BF79-A4A64C464520}"/>
              </a:ext>
            </a:extLst>
          </p:cNvPr>
          <p:cNvSpPr>
            <a:spLocks noGrp="1"/>
          </p:cNvSpPr>
          <p:nvPr>
            <p:ph type="pic" sz="quarter" idx="14"/>
          </p:nvPr>
        </p:nvSpPr>
        <p:spPr>
          <a:xfrm>
            <a:off x="754772" y="2064759"/>
            <a:ext cx="3622745" cy="382077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7" name="Picture Placeholder 2">
            <a:extLst>
              <a:ext uri="{FF2B5EF4-FFF2-40B4-BE49-F238E27FC236}">
                <a16:creationId xmlns:a16="http://schemas.microsoft.com/office/drawing/2014/main" xmlns="" id="{8E569BF1-3E32-4365-9C8A-08D3E56D443B}"/>
              </a:ext>
            </a:extLst>
          </p:cNvPr>
          <p:cNvSpPr>
            <a:spLocks noGrp="1"/>
          </p:cNvSpPr>
          <p:nvPr>
            <p:ph type="pic" sz="quarter" idx="15"/>
          </p:nvPr>
        </p:nvSpPr>
        <p:spPr>
          <a:xfrm>
            <a:off x="4746181" y="2064759"/>
            <a:ext cx="3622745" cy="382077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custDataLst>
      <p:tags r:id="rId1"/>
    </p:custDataLst>
    <p:extLst>
      <p:ext uri="{BB962C8B-B14F-4D97-AF65-F5344CB8AC3E}">
        <p14:creationId xmlns:p14="http://schemas.microsoft.com/office/powerpoint/2010/main" val="11324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rousel Text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1077739" y="2204715"/>
            <a:ext cx="6999461" cy="430544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1077740" y="1693125"/>
            <a:ext cx="6988523" cy="511590"/>
          </a:xfrm>
          <a:prstGeom prst="rect">
            <a:avLst/>
          </a:prstGeom>
          <a:solidFill>
            <a:schemeClr val="tx2"/>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1583268" y="5431314"/>
            <a:ext cx="6006248" cy="1078848"/>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436977" y="4102962"/>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18" name="Flowchart: Manual Operation R"/>
          <p:cNvSpPr/>
          <p:nvPr userDrawn="1"/>
        </p:nvSpPr>
        <p:spPr>
          <a:xfrm rot="5400000" flipH="1">
            <a:off x="7202032" y="4092504"/>
            <a:ext cx="1469162" cy="259299"/>
          </a:xfrm>
          <a:prstGeom prst="flowChartManualOperat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grpSp>
        <p:nvGrpSpPr>
          <p:cNvPr id="20" name="Top Bar">
            <a:extLst>
              <a:ext uri="{FF2B5EF4-FFF2-40B4-BE49-F238E27FC236}">
                <a16:creationId xmlns:a16="http://schemas.microsoft.com/office/drawing/2014/main" xmlns="" id="{3E5761E4-BCD0-40DC-B712-563B0F3DC481}"/>
              </a:ext>
            </a:extLst>
          </p:cNvPr>
          <p:cNvGrpSpPr/>
          <p:nvPr userDrawn="1"/>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22" name="Base Graphic2">
              <a:extLst>
                <a:ext uri="{FF2B5EF4-FFF2-40B4-BE49-F238E27FC236}">
                  <a16:creationId xmlns:a16="http://schemas.microsoft.com/office/drawing/2014/main" xmlns="" id="{D477D932-4CBD-48CC-9CB9-5F7D8D05D19B}"/>
                </a:ext>
              </a:extLst>
            </p:cNvPr>
            <p:cNvPicPr>
              <a:picLocks noChangeAspect="1"/>
            </p:cNvPicPr>
            <p:nvPr userDrawn="1"/>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23" name="Gradation box">
              <a:extLst>
                <a:ext uri="{FF2B5EF4-FFF2-40B4-BE49-F238E27FC236}">
                  <a16:creationId xmlns:a16="http://schemas.microsoft.com/office/drawing/2014/main" xmlns="" id="{2A03ED0B-C903-4C05-8C5C-24F02C5257B1}"/>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24" name="White Gradient Box">
              <a:extLst>
                <a:ext uri="{FF2B5EF4-FFF2-40B4-BE49-F238E27FC236}">
                  <a16:creationId xmlns:a16="http://schemas.microsoft.com/office/drawing/2014/main" xmlns="" id="{6BCCFF0A-9F78-468D-A009-DA9B15E425B2}"/>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6" name="Picture Placeholder 5">
            <a:extLst>
              <a:ext uri="{FF2B5EF4-FFF2-40B4-BE49-F238E27FC236}">
                <a16:creationId xmlns:a16="http://schemas.microsoft.com/office/drawing/2014/main" xmlns="" id="{21A237F2-4973-46E1-BEBE-3549DFEE4245}"/>
              </a:ext>
            </a:extLst>
          </p:cNvPr>
          <p:cNvSpPr>
            <a:spLocks noGrp="1"/>
          </p:cNvSpPr>
          <p:nvPr>
            <p:ph type="pic" sz="quarter" idx="13"/>
          </p:nvPr>
        </p:nvSpPr>
        <p:spPr>
          <a:xfrm>
            <a:off x="1582738" y="2368550"/>
            <a:ext cx="6007100" cy="3062762"/>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620435349"/>
      </p:ext>
    </p:extLst>
  </p:cSld>
  <p:clrMapOvr>
    <a:masterClrMapping/>
  </p:clrMapOvr>
  <p:extLst mod="1">
    <p:ext uri="{DCECCB84-F9BA-43D5-87BE-67443E8EF086}">
      <p15:sldGuideLst xmlns:p15="http://schemas.microsoft.com/office/powerpoint/2012/main" xmlns="">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arousel Tex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8B57D3-CD87-4109-85B6-0BC5AA32F2CE}"/>
              </a:ext>
            </a:extLst>
          </p:cNvPr>
          <p:cNvSpPr/>
          <p:nvPr userDrawn="1"/>
        </p:nvSpPr>
        <p:spPr>
          <a:xfrm>
            <a:off x="1077739" y="1819125"/>
            <a:ext cx="6999461" cy="430545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Tab Title">
            <a:extLst>
              <a:ext uri="{FF2B5EF4-FFF2-40B4-BE49-F238E27FC236}">
                <a16:creationId xmlns:a16="http://schemas.microsoft.com/office/drawing/2014/main" xmlns="" id="{F1FB957C-58CA-4E90-BE14-F7F8E377E991}"/>
              </a:ext>
            </a:extLst>
          </p:cNvPr>
          <p:cNvSpPr>
            <a:spLocks noGrp="1"/>
          </p:cNvSpPr>
          <p:nvPr>
            <p:ph type="body" sz="quarter" idx="11" hasCustomPrompt="1"/>
          </p:nvPr>
        </p:nvSpPr>
        <p:spPr>
          <a:xfrm>
            <a:off x="1077740" y="1307535"/>
            <a:ext cx="6988523" cy="511590"/>
          </a:xfrm>
          <a:prstGeom prst="rect">
            <a:avLst/>
          </a:prstGeom>
          <a:solidFill>
            <a:schemeClr val="tx2"/>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11" name="Text Placeholder">
            <a:extLst>
              <a:ext uri="{FF2B5EF4-FFF2-40B4-BE49-F238E27FC236}">
                <a16:creationId xmlns:a16="http://schemas.microsoft.com/office/drawing/2014/main" xmlns="" id="{F1FB957C-58CA-4E90-BE14-F7F8E377E991}"/>
              </a:ext>
            </a:extLst>
          </p:cNvPr>
          <p:cNvSpPr>
            <a:spLocks noGrp="1"/>
          </p:cNvSpPr>
          <p:nvPr>
            <p:ph type="body" sz="quarter" idx="12" hasCustomPrompt="1"/>
          </p:nvPr>
        </p:nvSpPr>
        <p:spPr>
          <a:xfrm>
            <a:off x="1583268" y="1819126"/>
            <a:ext cx="3341157" cy="4067324"/>
          </a:xfrm>
          <a:prstGeom prst="rect">
            <a:avLst/>
          </a:prstGeom>
          <a:noFill/>
        </p:spPr>
        <p:txBody>
          <a:bodyPr tIns="0" bIns="0" anchor="ctr">
            <a:noAutofit/>
          </a:bodyPr>
          <a:lstStyle>
            <a:lvl1pPr marL="0" marR="0" indent="0" algn="ctr" defTabSz="1218072" eaLnBrk="1" fontAlgn="auto" latinLnBrk="0" hangingPunct="1">
              <a:lnSpc>
                <a:spcPts val="2500"/>
              </a:lnSpc>
              <a:spcBef>
                <a:spcPts val="1200"/>
              </a:spcBef>
              <a:spcAft>
                <a:spcPts val="0"/>
              </a:spcAft>
              <a:buClrTx/>
              <a:buSzTx/>
              <a:buFontTx/>
              <a:buNone/>
              <a:tabLst/>
              <a:defRPr sz="2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6" name="Flowchart: Manual Operation L"/>
          <p:cNvSpPr/>
          <p:nvPr userDrawn="1"/>
        </p:nvSpPr>
        <p:spPr>
          <a:xfrm rot="16200000">
            <a:off x="436977" y="3717372"/>
            <a:ext cx="1570667" cy="289136"/>
          </a:xfrm>
          <a:prstGeom prst="flowChartManualOperati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18" name="Flowchart: Manual Operation R"/>
          <p:cNvSpPr/>
          <p:nvPr userDrawn="1"/>
        </p:nvSpPr>
        <p:spPr>
          <a:xfrm rot="5400000" flipH="1">
            <a:off x="7202032" y="3706914"/>
            <a:ext cx="1469162" cy="259299"/>
          </a:xfrm>
          <a:prstGeom prst="flowChartManualOperat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a:ea typeface="+mn-ea"/>
                <a:cs typeface="+mn-cs"/>
              </a:rPr>
              <a:t>&lt;</a:t>
            </a:r>
          </a:p>
        </p:txBody>
      </p:sp>
      <p:sp>
        <p:nvSpPr>
          <p:cNvPr id="4" name="Oval 1">
            <a:extLst>
              <a:ext uri="{FF2B5EF4-FFF2-40B4-BE49-F238E27FC236}">
                <a16:creationId xmlns:a16="http://schemas.microsoft.com/office/drawing/2014/main" xmlns="" id="{8580FDFB-318A-45C7-9D59-BE2AC44F3F50}"/>
              </a:ext>
            </a:extLst>
          </p:cNvPr>
          <p:cNvSpPr/>
          <p:nvPr userDrawn="1"/>
        </p:nvSpPr>
        <p:spPr>
          <a:xfrm>
            <a:off x="3626433" y="6259379"/>
            <a:ext cx="97536" cy="97446"/>
          </a:xfrm>
          <a:prstGeom prst="ellipse">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2">
            <a:extLst>
              <a:ext uri="{FF2B5EF4-FFF2-40B4-BE49-F238E27FC236}">
                <a16:creationId xmlns:a16="http://schemas.microsoft.com/office/drawing/2014/main" xmlns="" id="{9CD9AAED-D667-44D7-84FC-06B1E17B34A8}"/>
              </a:ext>
            </a:extLst>
          </p:cNvPr>
          <p:cNvSpPr/>
          <p:nvPr userDrawn="1"/>
        </p:nvSpPr>
        <p:spPr>
          <a:xfrm>
            <a:off x="3988781" y="6259379"/>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3">
            <a:extLst>
              <a:ext uri="{FF2B5EF4-FFF2-40B4-BE49-F238E27FC236}">
                <a16:creationId xmlns:a16="http://schemas.microsoft.com/office/drawing/2014/main" xmlns="" id="{1A5D76DD-85FD-42B5-9694-281B0325C849}"/>
              </a:ext>
            </a:extLst>
          </p:cNvPr>
          <p:cNvSpPr/>
          <p:nvPr userDrawn="1"/>
        </p:nvSpPr>
        <p:spPr>
          <a:xfrm>
            <a:off x="4351129" y="6259379"/>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4">
            <a:extLst>
              <a:ext uri="{FF2B5EF4-FFF2-40B4-BE49-F238E27FC236}">
                <a16:creationId xmlns:a16="http://schemas.microsoft.com/office/drawing/2014/main" xmlns="" id="{B6C7B97A-4065-49AC-B4D7-7B56D576CCC1}"/>
              </a:ext>
            </a:extLst>
          </p:cNvPr>
          <p:cNvSpPr/>
          <p:nvPr userDrawn="1"/>
        </p:nvSpPr>
        <p:spPr>
          <a:xfrm>
            <a:off x="4713477" y="6259379"/>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5">
            <a:extLst>
              <a:ext uri="{FF2B5EF4-FFF2-40B4-BE49-F238E27FC236}">
                <a16:creationId xmlns:a16="http://schemas.microsoft.com/office/drawing/2014/main" xmlns="" id="{5D4A8162-E7D1-4380-B444-4A15EF95DC22}"/>
              </a:ext>
            </a:extLst>
          </p:cNvPr>
          <p:cNvSpPr/>
          <p:nvPr userDrawn="1"/>
        </p:nvSpPr>
        <p:spPr>
          <a:xfrm>
            <a:off x="5075825" y="6259379"/>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6">
            <a:extLst>
              <a:ext uri="{FF2B5EF4-FFF2-40B4-BE49-F238E27FC236}">
                <a16:creationId xmlns:a16="http://schemas.microsoft.com/office/drawing/2014/main" xmlns="" id="{29175363-2E2A-4F7A-9462-B83186ADCBE2}"/>
              </a:ext>
            </a:extLst>
          </p:cNvPr>
          <p:cNvSpPr/>
          <p:nvPr userDrawn="1"/>
        </p:nvSpPr>
        <p:spPr>
          <a:xfrm>
            <a:off x="5438175" y="6259379"/>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20" name="Picture Placeholder">
            <a:extLst>
              <a:ext uri="{FF2B5EF4-FFF2-40B4-BE49-F238E27FC236}">
                <a16:creationId xmlns:a16="http://schemas.microsoft.com/office/drawing/2014/main" xmlns="" id="{4928EA27-43EF-46DB-886C-6CB21C301751}"/>
              </a:ext>
            </a:extLst>
          </p:cNvPr>
          <p:cNvSpPr>
            <a:spLocks noGrp="1"/>
          </p:cNvSpPr>
          <p:nvPr>
            <p:ph type="pic" sz="quarter" idx="14"/>
          </p:nvPr>
        </p:nvSpPr>
        <p:spPr>
          <a:xfrm>
            <a:off x="5148066" y="2046828"/>
            <a:ext cx="2514268" cy="380152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2" name="Developer note">
            <a:extLst>
              <a:ext uri="{FF2B5EF4-FFF2-40B4-BE49-F238E27FC236}">
                <a16:creationId xmlns:a16="http://schemas.microsoft.com/office/drawing/2014/main" xmlns="" id="{41F02BE4-1369-4D46-9DC4-FFCB440840CD}"/>
              </a:ext>
            </a:extLst>
          </p:cNvPr>
          <p:cNvSpPr>
            <a:spLocks noGrp="1"/>
          </p:cNvSpPr>
          <p:nvPr>
            <p:ph type="body" sz="quarter" idx="23" hasCustomPrompt="1"/>
          </p:nvPr>
        </p:nvSpPr>
        <p:spPr>
          <a:xfrm>
            <a:off x="2963002" y="5146158"/>
            <a:ext cx="3246780" cy="740292"/>
          </a:xfrm>
          <a:prstGeom prst="rect">
            <a:avLst/>
          </a:prstGeom>
          <a:solidFill>
            <a:schemeClr val="accent2">
              <a:lumMod val="20000"/>
              <a:lumOff val="80000"/>
            </a:schemeClr>
          </a:solidFill>
        </p:spPr>
        <p:txBody>
          <a:bodyPr anchor="ctr">
            <a:noAutofit/>
          </a:bodyPr>
          <a:lstStyle>
            <a:lvl1pPr marL="0" indent="0" algn="ctr">
              <a:lnSpc>
                <a:spcPct val="100000"/>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dots:</a:t>
            </a:r>
            <a:br>
              <a:rPr lang="en-US" dirty="0"/>
            </a:br>
            <a:r>
              <a:rPr lang="en-US" dirty="0"/>
              <a:t>Red-active screen</a:t>
            </a:r>
            <a:br>
              <a:rPr lang="en-US" dirty="0"/>
            </a:br>
            <a:r>
              <a:rPr lang="en-US" dirty="0"/>
              <a:t>Dark Gray -visited</a:t>
            </a:r>
          </a:p>
        </p:txBody>
      </p:sp>
      <p:sp>
        <p:nvSpPr>
          <p:cNvPr id="21" name="Title">
            <a:extLst>
              <a:ext uri="{FF2B5EF4-FFF2-40B4-BE49-F238E27FC236}">
                <a16:creationId xmlns:a16="http://schemas.microsoft.com/office/drawing/2014/main" xmlns="" id="{3F633B4D-D204-4692-9E32-31701B8789D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28385268"/>
      </p:ext>
    </p:extLst>
  </p:cSld>
  <p:clrMapOvr>
    <a:masterClrMapping/>
  </p:clrMapOvr>
  <p:extLst mod="1">
    <p:ext uri="{DCECCB84-F9BA-43D5-87BE-67443E8EF086}">
      <p15:sldGuideLst xmlns:p15="http://schemas.microsoft.com/office/powerpoint/2012/main" xmlns="">
        <p15:guide id="1" orient="horz" pos="3376">
          <p15:clr>
            <a:srgbClr val="FBAE40"/>
          </p15:clr>
        </p15:guide>
        <p15:guide id="2" pos="2880">
          <p15:clr>
            <a:srgbClr val="FBAE40"/>
          </p15:clr>
        </p15:guide>
        <p15:guide id="3" pos="672">
          <p15:clr>
            <a:srgbClr val="FBAE40"/>
          </p15:clr>
        </p15:guide>
        <p15:guide id="4" pos="5088">
          <p15:clr>
            <a:srgbClr val="FBAE40"/>
          </p15:clr>
        </p15:guide>
        <p15:guide id="5" orient="horz" pos="81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VIDEO No Exper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26332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abs 1: INTRO">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xmlns="" id="{90490598-2ACA-401C-AA16-7E7C0D325645}"/>
              </a:ext>
            </a:extLst>
          </p:cNvPr>
          <p:cNvSpPr>
            <a:spLocks noGrp="1"/>
          </p:cNvSpPr>
          <p:nvPr>
            <p:ph type="pic" sz="quarter" idx="14"/>
          </p:nvPr>
        </p:nvSpPr>
        <p:spPr>
          <a:xfrm>
            <a:off x="3081106" y="790902"/>
            <a:ext cx="6062895" cy="60597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Tab 1">
            <a:extLst>
              <a:ext uri="{FF2B5EF4-FFF2-40B4-BE49-F238E27FC236}">
                <a16:creationId xmlns:a16="http://schemas.microsoft.com/office/drawing/2014/main" xmlns="" id="{00525E83-FD4B-4C21-A799-F11045FB38D4}"/>
              </a:ext>
            </a:extLst>
          </p:cNvPr>
          <p:cNvSpPr>
            <a:spLocks noGrp="1"/>
          </p:cNvSpPr>
          <p:nvPr>
            <p:ph type="body" sz="quarter" idx="17" hasCustomPrompt="1"/>
          </p:nvPr>
        </p:nvSpPr>
        <p:spPr>
          <a:xfrm>
            <a:off x="0" y="790902"/>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05C034E2-ABDA-414C-91EA-538B442464A4}"/>
              </a:ext>
            </a:extLst>
          </p:cNvPr>
          <p:cNvSpPr>
            <a:spLocks noGrp="1"/>
          </p:cNvSpPr>
          <p:nvPr>
            <p:ph type="body" sz="quarter" idx="18" hasCustomPrompt="1"/>
          </p:nvPr>
        </p:nvSpPr>
        <p:spPr>
          <a:xfrm>
            <a:off x="0" y="200865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xmlns="" id="{D3E0C000-75ED-4A70-8924-11ADDB136880}"/>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xmlns="" id="{CF78C58B-38F0-47AE-932B-AC5346B03471}"/>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xmlns="" id="{5C56A6AF-80BB-4A8C-8213-2A06A08708EC}"/>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xmlns="" id="{DD184F49-4ECF-4C1A-97FE-6730C5B47DB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047871811"/>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abs 1: Tabs">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xmlns="" id="{90490598-2ACA-401C-AA16-7E7C0D325645}"/>
              </a:ext>
            </a:extLst>
          </p:cNvPr>
          <p:cNvSpPr>
            <a:spLocks noGrp="1"/>
          </p:cNvSpPr>
          <p:nvPr>
            <p:ph type="pic" sz="quarter" idx="14"/>
          </p:nvPr>
        </p:nvSpPr>
        <p:spPr>
          <a:xfrm>
            <a:off x="3081106" y="790902"/>
            <a:ext cx="6062895" cy="60597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Tab 1">
            <a:extLst>
              <a:ext uri="{FF2B5EF4-FFF2-40B4-BE49-F238E27FC236}">
                <a16:creationId xmlns:a16="http://schemas.microsoft.com/office/drawing/2014/main" xmlns="" id="{00525E83-FD4B-4C21-A799-F11045FB38D4}"/>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05C034E2-ABDA-414C-91EA-538B442464A4}"/>
              </a:ext>
            </a:extLst>
          </p:cNvPr>
          <p:cNvSpPr>
            <a:spLocks noGrp="1"/>
          </p:cNvSpPr>
          <p:nvPr>
            <p:ph type="body" sz="quarter" idx="18" hasCustomPrompt="1"/>
          </p:nvPr>
        </p:nvSpPr>
        <p:spPr>
          <a:xfrm>
            <a:off x="0" y="2008658"/>
            <a:ext cx="3084576" cy="1188720"/>
          </a:xfrm>
          <a:prstGeom prst="rect">
            <a:avLst/>
          </a:prstGeom>
          <a:solidFill>
            <a:srgbClr val="D0112C"/>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4" name="Tab 3">
            <a:extLst>
              <a:ext uri="{FF2B5EF4-FFF2-40B4-BE49-F238E27FC236}">
                <a16:creationId xmlns:a16="http://schemas.microsoft.com/office/drawing/2014/main" xmlns="" id="{D3E0C000-75ED-4A70-8924-11ADDB136880}"/>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5" name="Tab 4">
            <a:extLst>
              <a:ext uri="{FF2B5EF4-FFF2-40B4-BE49-F238E27FC236}">
                <a16:creationId xmlns:a16="http://schemas.microsoft.com/office/drawing/2014/main" xmlns="" id="{CF78C58B-38F0-47AE-932B-AC5346B03471}"/>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6" name="Tab 5">
            <a:extLst>
              <a:ext uri="{FF2B5EF4-FFF2-40B4-BE49-F238E27FC236}">
                <a16:creationId xmlns:a16="http://schemas.microsoft.com/office/drawing/2014/main" xmlns="" id="{5C56A6AF-80BB-4A8C-8213-2A06A08708EC}"/>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Red-active</a:t>
            </a:r>
            <a:br>
              <a:rPr lang="en-US" dirty="0"/>
            </a:br>
            <a:r>
              <a:rPr lang="en-US" dirty="0"/>
              <a:t>Darker Gray-visited</a:t>
            </a:r>
          </a:p>
        </p:txBody>
      </p:sp>
      <p:sp>
        <p:nvSpPr>
          <p:cNvPr id="11" name="Title">
            <a:extLst>
              <a:ext uri="{FF2B5EF4-FFF2-40B4-BE49-F238E27FC236}">
                <a16:creationId xmlns:a16="http://schemas.microsoft.com/office/drawing/2014/main" xmlns="" id="{6D3CDEF4-4BE7-4FD0-8236-871B5CCFC05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142083470"/>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abs 1: Tabs and text">
    <p:spTree>
      <p:nvGrpSpPr>
        <p:cNvPr id="1" name=""/>
        <p:cNvGrpSpPr/>
        <p:nvPr/>
      </p:nvGrpSpPr>
      <p:grpSpPr>
        <a:xfrm>
          <a:off x="0" y="0"/>
          <a:ext cx="0" cy="0"/>
          <a:chOff x="0" y="0"/>
          <a:chExt cx="0" cy="0"/>
        </a:xfrm>
      </p:grpSpPr>
      <p:sp>
        <p:nvSpPr>
          <p:cNvPr id="28" name="Picture Placeholder">
            <a:extLst>
              <a:ext uri="{FF2B5EF4-FFF2-40B4-BE49-F238E27FC236}">
                <a16:creationId xmlns:a16="http://schemas.microsoft.com/office/drawing/2014/main" xmlns="" id="{90490598-2ACA-401C-AA16-7E7C0D325645}"/>
              </a:ext>
            </a:extLst>
          </p:cNvPr>
          <p:cNvSpPr>
            <a:spLocks noGrp="1"/>
          </p:cNvSpPr>
          <p:nvPr>
            <p:ph type="pic" sz="quarter" idx="14"/>
          </p:nvPr>
        </p:nvSpPr>
        <p:spPr>
          <a:xfrm>
            <a:off x="3081106" y="1366092"/>
            <a:ext cx="6062895" cy="548455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1" name="Text Placeholder">
            <a:extLst>
              <a:ext uri="{FF2B5EF4-FFF2-40B4-BE49-F238E27FC236}">
                <a16:creationId xmlns:a16="http://schemas.microsoft.com/office/drawing/2014/main" xmlns="" id="{E84C84B7-CCF7-47F4-A306-0E554EBDD565}"/>
              </a:ext>
            </a:extLst>
          </p:cNvPr>
          <p:cNvSpPr>
            <a:spLocks noGrp="1"/>
          </p:cNvSpPr>
          <p:nvPr>
            <p:ph type="body" sz="quarter" idx="16" hasCustomPrompt="1"/>
          </p:nvPr>
        </p:nvSpPr>
        <p:spPr>
          <a:xfrm>
            <a:off x="3083858" y="5661928"/>
            <a:ext cx="6060143" cy="1188720"/>
          </a:xfrm>
          <a:prstGeom prst="rect">
            <a:avLst/>
          </a:prstGeom>
          <a:solidFill>
            <a:schemeClr val="bg1">
              <a:lumMod val="85000"/>
            </a:schemeClr>
          </a:solidFill>
        </p:spPr>
        <p:txBody>
          <a:bodyPr anchor="ctr">
            <a:normAutofit/>
          </a:bodyPr>
          <a:lstStyle>
            <a:lvl1pPr marL="0" indent="0" algn="ctr">
              <a:lnSpc>
                <a:spcPts val="2500"/>
              </a:lnSpc>
              <a:spcBef>
                <a:spcPts val="0"/>
              </a:spcBef>
              <a:spcAft>
                <a:spcPts val="799"/>
              </a:spcAft>
              <a:buNone/>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grpSp>
        <p:nvGrpSpPr>
          <p:cNvPr id="12" name="Group 11">
            <a:extLst>
              <a:ext uri="{FF2B5EF4-FFF2-40B4-BE49-F238E27FC236}">
                <a16:creationId xmlns:a16="http://schemas.microsoft.com/office/drawing/2014/main" xmlns="" id="{BC803CB5-102B-4392-BAD8-F084DB59ADBE}"/>
              </a:ext>
            </a:extLst>
          </p:cNvPr>
          <p:cNvGrpSpPr/>
          <p:nvPr userDrawn="1"/>
        </p:nvGrpSpPr>
        <p:grpSpPr>
          <a:xfrm>
            <a:off x="2" y="0"/>
            <a:ext cx="9153673" cy="1463220"/>
            <a:chOff x="2" y="0"/>
            <a:chExt cx="9153673" cy="1463220"/>
          </a:xfrm>
        </p:grpSpPr>
        <p:pic>
          <p:nvPicPr>
            <p:cNvPr id="17" name="Base Graphic2">
              <a:extLst>
                <a:ext uri="{FF2B5EF4-FFF2-40B4-BE49-F238E27FC236}">
                  <a16:creationId xmlns:a16="http://schemas.microsoft.com/office/drawing/2014/main" xmlns="" id="{0DCB6D74-4989-4F57-B539-24DAE86D0D9F}"/>
                </a:ext>
              </a:extLst>
            </p:cNvPr>
            <p:cNvPicPr>
              <a:picLocks noChangeAspect="1"/>
            </p:cNvPicPr>
            <p:nvPr userDrawn="1"/>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0"/>
              <a:ext cx="9143998" cy="1447800"/>
            </a:xfrm>
            <a:prstGeom prst="rect">
              <a:avLst/>
            </a:prstGeom>
            <a:effectLst>
              <a:outerShdw blurRad="50800" dist="50800" dir="5400000" algn="ctr" rotWithShape="0">
                <a:srgbClr val="000000">
                  <a:alpha val="21000"/>
                </a:srgbClr>
              </a:outerShdw>
            </a:effectLst>
          </p:spPr>
        </p:pic>
        <p:sp>
          <p:nvSpPr>
            <p:cNvPr id="20" name="Gradation box">
              <a:extLst>
                <a:ext uri="{FF2B5EF4-FFF2-40B4-BE49-F238E27FC236}">
                  <a16:creationId xmlns:a16="http://schemas.microsoft.com/office/drawing/2014/main" xmlns="" id="{3B79E082-BA91-4C28-A0B3-98D068C0FB96}"/>
                </a:ext>
              </a:extLst>
            </p:cNvPr>
            <p:cNvSpPr/>
            <p:nvPr userDrawn="1"/>
          </p:nvSpPr>
          <p:spPr bwMode="auto">
            <a:xfrm>
              <a:off x="2" y="0"/>
              <a:ext cx="9144000" cy="1463220"/>
            </a:xfrm>
            <a:prstGeom prst="rect">
              <a:avLst/>
            </a:prstGeom>
            <a:gradFill flip="none" rotWithShape="1">
              <a:gsLst>
                <a:gs pos="2000">
                  <a:srgbClr val="9BC2E5">
                    <a:alpha val="66667"/>
                  </a:srgbClr>
                </a:gs>
                <a:gs pos="100000">
                  <a:srgbClr val="5997D5">
                    <a:alpha val="22745"/>
                  </a:srgb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sp>
          <p:nvSpPr>
            <p:cNvPr id="21" name="White Gradient Box">
              <a:extLst>
                <a:ext uri="{FF2B5EF4-FFF2-40B4-BE49-F238E27FC236}">
                  <a16:creationId xmlns:a16="http://schemas.microsoft.com/office/drawing/2014/main" xmlns="" id="{D05EC5A1-A11C-4491-96CC-44EC9C9288AA}"/>
                </a:ext>
              </a:extLst>
            </p:cNvPr>
            <p:cNvSpPr/>
            <p:nvPr userDrawn="1"/>
          </p:nvSpPr>
          <p:spPr bwMode="auto">
            <a:xfrm>
              <a:off x="2" y="0"/>
              <a:ext cx="9153673" cy="1447800"/>
            </a:xfrm>
            <a:prstGeom prst="rect">
              <a:avLst/>
            </a:prstGeom>
            <a:gradFill>
              <a:gsLst>
                <a:gs pos="58000">
                  <a:srgbClr val="FFFFFF">
                    <a:alpha val="48000"/>
                  </a:srgbClr>
                </a:gs>
                <a:gs pos="0">
                  <a:schemeClr val="bg1">
                    <a:alpha val="0"/>
                  </a:schemeClr>
                </a:gs>
                <a:gs pos="100000">
                  <a:schemeClr val="bg1">
                    <a:alpha val="78000"/>
                  </a:schemeClr>
                </a:gs>
              </a:gsLst>
              <a:lin ang="5400000" scaled="0"/>
            </a:grad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grpSp>
      <p:sp>
        <p:nvSpPr>
          <p:cNvPr id="22" name="Title Placeholder 1">
            <a:extLst>
              <a:ext uri="{FF2B5EF4-FFF2-40B4-BE49-F238E27FC236}">
                <a16:creationId xmlns:a16="http://schemas.microsoft.com/office/drawing/2014/main" xmlns="" id="{8AECD8CF-AE33-4CC6-8473-C664265CA18A}"/>
              </a:ext>
            </a:extLst>
          </p:cNvPr>
          <p:cNvSpPr>
            <a:spLocks noGrp="1"/>
          </p:cNvSpPr>
          <p:nvPr>
            <p:ph type="title"/>
          </p:nvPr>
        </p:nvSpPr>
        <p:spPr>
          <a:xfrm>
            <a:off x="628650" y="263824"/>
            <a:ext cx="7886700" cy="1158875"/>
          </a:xfrm>
          <a:prstGeom prst="rect">
            <a:avLst/>
          </a:prstGeom>
        </p:spPr>
        <p:txBody>
          <a:bodyPr vert="horz" lIns="91440" tIns="45720" rIns="91440" bIns="45720" rtlCol="0" anchor="b">
            <a:normAutofit/>
          </a:bodyPr>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1686103760"/>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abs 1: Small Image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xmlns="" id="{A8F71112-48AD-42F2-B6A5-BBFB5E83B06D}"/>
              </a:ext>
            </a:extLst>
          </p:cNvPr>
          <p:cNvSpPr/>
          <p:nvPr userDrawn="1"/>
        </p:nvSpPr>
        <p:spPr>
          <a:xfrm>
            <a:off x="3081106" y="790903"/>
            <a:ext cx="6062895" cy="606709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Picture Placeholder">
            <a:extLst>
              <a:ext uri="{FF2B5EF4-FFF2-40B4-BE49-F238E27FC236}">
                <a16:creationId xmlns:a16="http://schemas.microsoft.com/office/drawing/2014/main" xmlns="" id="{023BBCC4-B9F9-479E-B040-48C0E25C902A}"/>
              </a:ext>
            </a:extLst>
          </p:cNvPr>
          <p:cNvSpPr>
            <a:spLocks noGrp="1"/>
          </p:cNvSpPr>
          <p:nvPr>
            <p:ph type="pic" sz="quarter" idx="14"/>
          </p:nvPr>
        </p:nvSpPr>
        <p:spPr>
          <a:xfrm>
            <a:off x="3503423" y="1104900"/>
            <a:ext cx="5205984" cy="5469855"/>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Red-active</a:t>
            </a:r>
            <a:br>
              <a:rPr lang="en-US" dirty="0"/>
            </a:br>
            <a:r>
              <a:rPr lang="en-US" dirty="0"/>
              <a:t>Darker Gray-visited</a:t>
            </a:r>
          </a:p>
        </p:txBody>
      </p:sp>
      <p:sp>
        <p:nvSpPr>
          <p:cNvPr id="21" name="Tab 1">
            <a:extLst>
              <a:ext uri="{FF2B5EF4-FFF2-40B4-BE49-F238E27FC236}">
                <a16:creationId xmlns:a16="http://schemas.microsoft.com/office/drawing/2014/main" xmlns="" id="{D83C1AE3-10D2-478F-9FE0-FEA6E3ED912B}"/>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22" name="Tab 2">
            <a:extLst>
              <a:ext uri="{FF2B5EF4-FFF2-40B4-BE49-F238E27FC236}">
                <a16:creationId xmlns:a16="http://schemas.microsoft.com/office/drawing/2014/main" xmlns="" id="{3A55790D-EEC4-4BB4-B916-973AC52E5ED8}"/>
              </a:ext>
            </a:extLst>
          </p:cNvPr>
          <p:cNvSpPr>
            <a:spLocks noGrp="1"/>
          </p:cNvSpPr>
          <p:nvPr>
            <p:ph type="body" sz="quarter" idx="18" hasCustomPrompt="1"/>
          </p:nvPr>
        </p:nvSpPr>
        <p:spPr>
          <a:xfrm>
            <a:off x="0" y="2008658"/>
            <a:ext cx="3084576" cy="1188720"/>
          </a:xfrm>
          <a:prstGeom prst="rect">
            <a:avLst/>
          </a:prstGeom>
          <a:solidFill>
            <a:srgbClr val="D0112C"/>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3" name="Tab 3">
            <a:extLst>
              <a:ext uri="{FF2B5EF4-FFF2-40B4-BE49-F238E27FC236}">
                <a16:creationId xmlns:a16="http://schemas.microsoft.com/office/drawing/2014/main" xmlns="" id="{02EA2515-3344-47C6-9EAE-2144085063A7}"/>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7" name="Tab 4">
            <a:extLst>
              <a:ext uri="{FF2B5EF4-FFF2-40B4-BE49-F238E27FC236}">
                <a16:creationId xmlns:a16="http://schemas.microsoft.com/office/drawing/2014/main" xmlns="" id="{A411C8EC-AB22-4C42-A56A-1A3E01F2C599}"/>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9" name="Tab 5">
            <a:extLst>
              <a:ext uri="{FF2B5EF4-FFF2-40B4-BE49-F238E27FC236}">
                <a16:creationId xmlns:a16="http://schemas.microsoft.com/office/drawing/2014/main" xmlns="" id="{42D5B4F2-9223-4BAB-98F6-D5BE2E840E20}"/>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4" name="Title">
            <a:extLst>
              <a:ext uri="{FF2B5EF4-FFF2-40B4-BE49-F238E27FC236}">
                <a16:creationId xmlns:a16="http://schemas.microsoft.com/office/drawing/2014/main" xmlns="" id="{B240866C-2859-4814-B7D3-E2E09FA63965}"/>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68512333"/>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abs 1: Sm Images with text">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xmlns="" id="{A8F71112-48AD-42F2-B6A5-BBFB5E83B06D}"/>
              </a:ext>
            </a:extLst>
          </p:cNvPr>
          <p:cNvSpPr/>
          <p:nvPr userDrawn="1"/>
        </p:nvSpPr>
        <p:spPr>
          <a:xfrm>
            <a:off x="3081106" y="790903"/>
            <a:ext cx="6062895" cy="606709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Developer note">
            <a:extLst>
              <a:ext uri="{FF2B5EF4-FFF2-40B4-BE49-F238E27FC236}">
                <a16:creationId xmlns:a16="http://schemas.microsoft.com/office/drawing/2014/main" xmlns="" id="{EC4DBE29-C3AA-4EEB-AC93-A9DF7CAA1C18}"/>
              </a:ext>
            </a:extLst>
          </p:cNvPr>
          <p:cNvSpPr>
            <a:spLocks noGrp="1"/>
          </p:cNvSpPr>
          <p:nvPr>
            <p:ph type="body" sz="quarter" idx="23" hasCustomPrompt="1"/>
          </p:nvPr>
        </p:nvSpPr>
        <p:spPr>
          <a:xfrm>
            <a:off x="5559484" y="362966"/>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Red-active (pull out to guide)</a:t>
            </a:r>
            <a:br>
              <a:rPr lang="en-US" dirty="0"/>
            </a:br>
            <a:r>
              <a:rPr lang="en-US" dirty="0"/>
              <a:t>Darker Gray-visited</a:t>
            </a:r>
          </a:p>
        </p:txBody>
      </p:sp>
      <p:sp>
        <p:nvSpPr>
          <p:cNvPr id="14" name="Picture Placeholder">
            <a:extLst>
              <a:ext uri="{FF2B5EF4-FFF2-40B4-BE49-F238E27FC236}">
                <a16:creationId xmlns:a16="http://schemas.microsoft.com/office/drawing/2014/main" xmlns="" id="{DCD4F158-C788-4A7C-8533-32072037EF96}"/>
              </a:ext>
            </a:extLst>
          </p:cNvPr>
          <p:cNvSpPr>
            <a:spLocks noGrp="1"/>
          </p:cNvSpPr>
          <p:nvPr>
            <p:ph type="pic" sz="quarter" idx="14"/>
          </p:nvPr>
        </p:nvSpPr>
        <p:spPr>
          <a:xfrm>
            <a:off x="4517131" y="1961056"/>
            <a:ext cx="3072384"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5" name="Tab title">
            <a:extLst>
              <a:ext uri="{FF2B5EF4-FFF2-40B4-BE49-F238E27FC236}">
                <a16:creationId xmlns:a16="http://schemas.microsoft.com/office/drawing/2014/main" xmlns="" id="{4927CA81-6E82-4A05-B477-F3E3ABEA6460}"/>
              </a:ext>
            </a:extLst>
          </p:cNvPr>
          <p:cNvSpPr>
            <a:spLocks noGrp="1"/>
          </p:cNvSpPr>
          <p:nvPr>
            <p:ph type="body" sz="quarter" idx="24" hasCustomPrompt="1"/>
          </p:nvPr>
        </p:nvSpPr>
        <p:spPr>
          <a:xfrm>
            <a:off x="3623477" y="1115660"/>
            <a:ext cx="4845049" cy="730843"/>
          </a:xfrm>
          <a:prstGeom prst="rect">
            <a:avLst/>
          </a:prstGeom>
        </p:spPr>
        <p:txBody>
          <a:bodyPr anchor="b" anchorCtr="0"/>
          <a:lstStyle>
            <a:lvl1pPr algn="ctr">
              <a:lnSpc>
                <a:spcPts val="2500"/>
              </a:lnSpc>
              <a:defRPr sz="2200" b="1">
                <a:solidFill>
                  <a:srgbClr val="D0112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Title</a:t>
            </a:r>
          </a:p>
        </p:txBody>
      </p:sp>
      <p:sp>
        <p:nvSpPr>
          <p:cNvPr id="18" name="Text Placeholder">
            <a:extLst>
              <a:ext uri="{FF2B5EF4-FFF2-40B4-BE49-F238E27FC236}">
                <a16:creationId xmlns:a16="http://schemas.microsoft.com/office/drawing/2014/main" xmlns="" id="{8AC03BD3-BB8C-44F5-ADC4-492C3849627A}"/>
              </a:ext>
            </a:extLst>
          </p:cNvPr>
          <p:cNvSpPr>
            <a:spLocks noGrp="1"/>
          </p:cNvSpPr>
          <p:nvPr>
            <p:ph type="body" sz="quarter" idx="25" hasCustomPrompt="1"/>
          </p:nvPr>
        </p:nvSpPr>
        <p:spPr>
          <a:xfrm>
            <a:off x="4100572" y="4902699"/>
            <a:ext cx="3901441" cy="1339012"/>
          </a:xfrm>
          <a:prstGeom prst="rect">
            <a:avLst/>
          </a:prstGeom>
        </p:spPr>
        <p:txBody>
          <a:bodyPr anchor="t" anchorCtr="0"/>
          <a:lstStyle>
            <a:lvl1pPr algn="ctr">
              <a:lnSpc>
                <a:spcPts val="2500"/>
              </a:lnSpc>
              <a:spcBef>
                <a:spcPts val="1200"/>
              </a:spcBef>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19" name="Tab 1">
            <a:extLst>
              <a:ext uri="{FF2B5EF4-FFF2-40B4-BE49-F238E27FC236}">
                <a16:creationId xmlns:a16="http://schemas.microsoft.com/office/drawing/2014/main" xmlns="" id="{3016CE2C-C950-4736-AF00-664EB1AFE12D}"/>
              </a:ext>
            </a:extLst>
          </p:cNvPr>
          <p:cNvSpPr>
            <a:spLocks noGrp="1"/>
          </p:cNvSpPr>
          <p:nvPr>
            <p:ph type="body" sz="quarter" idx="17" hasCustomPrompt="1"/>
          </p:nvPr>
        </p:nvSpPr>
        <p:spPr>
          <a:xfrm>
            <a:off x="0" y="790902"/>
            <a:ext cx="3084576" cy="1188720"/>
          </a:xfrm>
          <a:prstGeom prst="rect">
            <a:avLst/>
          </a:prstGeom>
          <a:solidFill>
            <a:srgbClr val="5A5A5A"/>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20" name="Tab 2">
            <a:extLst>
              <a:ext uri="{FF2B5EF4-FFF2-40B4-BE49-F238E27FC236}">
                <a16:creationId xmlns:a16="http://schemas.microsoft.com/office/drawing/2014/main" xmlns="" id="{2280F9DE-9253-4DCA-A562-73D36238E56C}"/>
              </a:ext>
            </a:extLst>
          </p:cNvPr>
          <p:cNvSpPr>
            <a:spLocks noGrp="1"/>
          </p:cNvSpPr>
          <p:nvPr>
            <p:ph type="body" sz="quarter" idx="18" hasCustomPrompt="1"/>
          </p:nvPr>
        </p:nvSpPr>
        <p:spPr>
          <a:xfrm>
            <a:off x="0" y="2008658"/>
            <a:ext cx="3352800" cy="1188720"/>
          </a:xfrm>
          <a:prstGeom prst="rect">
            <a:avLst/>
          </a:prstGeom>
          <a:solidFill>
            <a:srgbClr val="D0112C"/>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21" name="Tab 3">
            <a:extLst>
              <a:ext uri="{FF2B5EF4-FFF2-40B4-BE49-F238E27FC236}">
                <a16:creationId xmlns:a16="http://schemas.microsoft.com/office/drawing/2014/main" xmlns="" id="{23B001AB-65AE-417E-9225-102DBDFAEFD3}"/>
              </a:ext>
            </a:extLst>
          </p:cNvPr>
          <p:cNvSpPr>
            <a:spLocks noGrp="1"/>
          </p:cNvSpPr>
          <p:nvPr>
            <p:ph type="body" sz="quarter" idx="20" hasCustomPrompt="1"/>
          </p:nvPr>
        </p:nvSpPr>
        <p:spPr>
          <a:xfrm>
            <a:off x="-3471" y="3226414"/>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22" name="Tab 4">
            <a:extLst>
              <a:ext uri="{FF2B5EF4-FFF2-40B4-BE49-F238E27FC236}">
                <a16:creationId xmlns:a16="http://schemas.microsoft.com/office/drawing/2014/main" xmlns="" id="{60659938-E2AE-4F51-8383-BE99E328A5E5}"/>
              </a:ext>
            </a:extLst>
          </p:cNvPr>
          <p:cNvSpPr>
            <a:spLocks noGrp="1"/>
          </p:cNvSpPr>
          <p:nvPr>
            <p:ph type="body" sz="quarter" idx="21" hasCustomPrompt="1"/>
          </p:nvPr>
        </p:nvSpPr>
        <p:spPr>
          <a:xfrm>
            <a:off x="-3471" y="4444170"/>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3" name="Tab 5">
            <a:extLst>
              <a:ext uri="{FF2B5EF4-FFF2-40B4-BE49-F238E27FC236}">
                <a16:creationId xmlns:a16="http://schemas.microsoft.com/office/drawing/2014/main" xmlns="" id="{6E518F53-E863-4B54-8F02-86613FF348BD}"/>
              </a:ext>
            </a:extLst>
          </p:cNvPr>
          <p:cNvSpPr>
            <a:spLocks noGrp="1"/>
          </p:cNvSpPr>
          <p:nvPr>
            <p:ph type="body" sz="quarter" idx="22" hasCustomPrompt="1"/>
          </p:nvPr>
        </p:nvSpPr>
        <p:spPr>
          <a:xfrm>
            <a:off x="-3471" y="5661928"/>
            <a:ext cx="3084576" cy="1188720"/>
          </a:xfrm>
          <a:prstGeom prst="rect">
            <a:avLst/>
          </a:prstGeom>
          <a:solidFill>
            <a:srgbClr val="828282"/>
          </a:solidFill>
          <a:ln>
            <a:solidFill>
              <a:srgbClr val="A6A6A6"/>
            </a:solidFill>
          </a:ln>
        </p:spPr>
        <p:txBody>
          <a:bodyPr anchor="ctr">
            <a:normAutofit/>
          </a:bodyPr>
          <a:lstStyle>
            <a:lvl1pPr marL="0" indent="0" algn="ctr">
              <a:lnSpc>
                <a:spcPts val="2600"/>
              </a:lnSpc>
              <a:spcBef>
                <a:spcPts val="0"/>
              </a:spcBef>
              <a:spcAft>
                <a:spcPts val="0"/>
              </a:spcAft>
              <a:buNone/>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6" name="Title">
            <a:extLst>
              <a:ext uri="{FF2B5EF4-FFF2-40B4-BE49-F238E27FC236}">
                <a16:creationId xmlns:a16="http://schemas.microsoft.com/office/drawing/2014/main" xmlns="" id="{56A59277-3DE6-49C7-8DB5-73C319FDE35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003457612"/>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624">
          <p15:clr>
            <a:srgbClr val="FBAE40"/>
          </p15:clr>
        </p15:guide>
        <p15:guide id="3" orient="horz" pos="498">
          <p15:clr>
            <a:srgbClr val="FBAE40"/>
          </p15:clr>
        </p15:guide>
        <p15:guide id="4" orient="horz" pos="594">
          <p15:clr>
            <a:srgbClr val="FBAE40"/>
          </p15:clr>
        </p15:guide>
        <p15:guide id="5" pos="96">
          <p15:clr>
            <a:srgbClr val="FBAE40"/>
          </p15:clr>
        </p15:guide>
        <p15:guide id="6" orient="horz" pos="818">
          <p15:clr>
            <a:srgbClr val="FBAE40"/>
          </p15:clr>
        </p15:guide>
        <p15:guide id="7" pos="211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rizontal Tabs 1: INTRO">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xmlns="" id="{392535EC-05F5-4D8B-84C4-110D724E5C04}"/>
              </a:ext>
            </a:extLst>
          </p:cNvPr>
          <p:cNvSpPr>
            <a:spLocks noGrp="1"/>
          </p:cNvSpPr>
          <p:nvPr>
            <p:ph type="pic" sz="quarter" idx="20"/>
          </p:nvPr>
        </p:nvSpPr>
        <p:spPr>
          <a:xfrm>
            <a:off x="1" y="790903"/>
            <a:ext cx="9144000" cy="521505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1" name="Text Placeholder">
            <a:extLst>
              <a:ext uri="{FF2B5EF4-FFF2-40B4-BE49-F238E27FC236}">
                <a16:creationId xmlns:a16="http://schemas.microsoft.com/office/drawing/2014/main" xmlns=""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500"/>
              </a:lnSpc>
              <a:spcBef>
                <a:spcPts val="0"/>
              </a:spcBef>
              <a:spcAft>
                <a:spcPts val="0"/>
              </a:spcAft>
              <a:buNone/>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Title">
            <a:extLst>
              <a:ext uri="{FF2B5EF4-FFF2-40B4-BE49-F238E27FC236}">
                <a16:creationId xmlns:a16="http://schemas.microsoft.com/office/drawing/2014/main" xmlns="" id="{4C591BFC-DF0F-41CF-97D2-6B258C830B8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4238057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Tabs 1: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xmlns="" id="{392535EC-05F5-4D8B-84C4-110D724E5C04}"/>
              </a:ext>
            </a:extLst>
          </p:cNvPr>
          <p:cNvSpPr>
            <a:spLocks noGrp="1"/>
          </p:cNvSpPr>
          <p:nvPr>
            <p:ph type="pic" sz="quarter" idx="20"/>
          </p:nvPr>
        </p:nvSpPr>
        <p:spPr>
          <a:xfrm>
            <a:off x="1" y="790903"/>
            <a:ext cx="9144000" cy="521505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21" name="Text Placeholde">
            <a:extLst>
              <a:ext uri="{FF2B5EF4-FFF2-40B4-BE49-F238E27FC236}">
                <a16:creationId xmlns:a16="http://schemas.microsoft.com/office/drawing/2014/main" xmlns="" id="{788671F0-6017-4E66-86CF-BEB8A09D675D}"/>
              </a:ext>
            </a:extLst>
          </p:cNvPr>
          <p:cNvSpPr>
            <a:spLocks noGrp="1"/>
          </p:cNvSpPr>
          <p:nvPr>
            <p:ph type="body" sz="quarter" idx="16" hasCustomPrompt="1"/>
          </p:nvPr>
        </p:nvSpPr>
        <p:spPr>
          <a:xfrm>
            <a:off x="0" y="5278311"/>
            <a:ext cx="9144000" cy="734562"/>
          </a:xfrm>
          <a:prstGeom prst="rect">
            <a:avLst/>
          </a:prstGeom>
          <a:solidFill>
            <a:schemeClr val="bg1">
              <a:lumMod val="85000"/>
            </a:schemeClr>
          </a:solidFill>
        </p:spPr>
        <p:txBody>
          <a:bodyPr anchor="ctr">
            <a:noAutofit/>
          </a:bodyPr>
          <a:lstStyle>
            <a:lvl1pPr marL="0" indent="0" algn="ctr">
              <a:lnSpc>
                <a:spcPts val="2500"/>
              </a:lnSpc>
              <a:spcBef>
                <a:spcPts val="0"/>
              </a:spcBef>
              <a:spcAft>
                <a:spcPts val="0"/>
              </a:spcAft>
              <a:buNone/>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D0112C"/>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0" name="Developer note">
            <a:extLst>
              <a:ext uri="{FF2B5EF4-FFF2-40B4-BE49-F238E27FC236}">
                <a16:creationId xmlns:a16="http://schemas.microsoft.com/office/drawing/2014/main" xmlns="" id="{7778E03F-BF80-4AC3-8795-1E6B2700135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Red-active</a:t>
            </a:r>
            <a:br>
              <a:rPr lang="en-US" dirty="0"/>
            </a:br>
            <a:r>
              <a:rPr lang="en-US" dirty="0"/>
              <a:t>Darker Gray-visited</a:t>
            </a:r>
          </a:p>
        </p:txBody>
      </p:sp>
      <p:sp>
        <p:nvSpPr>
          <p:cNvPr id="11" name="Title">
            <a:extLst>
              <a:ext uri="{FF2B5EF4-FFF2-40B4-BE49-F238E27FC236}">
                <a16:creationId xmlns:a16="http://schemas.microsoft.com/office/drawing/2014/main" xmlns="" id="{3FEA9A56-B47E-41F8-ABAC-C45F8F527E6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1341187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orizontal Tabs 2: Pic and text">
    <p:spTree>
      <p:nvGrpSpPr>
        <p:cNvPr id="1" name=""/>
        <p:cNvGrpSpPr/>
        <p:nvPr/>
      </p:nvGrpSpPr>
      <p:grpSpPr>
        <a:xfrm>
          <a:off x="0" y="0"/>
          <a:ext cx="0" cy="0"/>
          <a:chOff x="0" y="0"/>
          <a:chExt cx="0" cy="0"/>
        </a:xfrm>
      </p:grpSpPr>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D0112C"/>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Tab 5</a:t>
            </a:r>
          </a:p>
        </p:txBody>
      </p:sp>
      <p:sp>
        <p:nvSpPr>
          <p:cNvPr id="11" name="Text Placeholder">
            <a:extLst>
              <a:ext uri="{FF2B5EF4-FFF2-40B4-BE49-F238E27FC236}">
                <a16:creationId xmlns:a16="http://schemas.microsoft.com/office/drawing/2014/main" xmlns="" id="{A85B389B-FD3C-47ED-AFCB-3B5F521213F2}"/>
              </a:ext>
            </a:extLst>
          </p:cNvPr>
          <p:cNvSpPr>
            <a:spLocks noGrp="1"/>
          </p:cNvSpPr>
          <p:nvPr>
            <p:ph type="body" sz="quarter" idx="24" hasCustomPrompt="1"/>
          </p:nvPr>
        </p:nvSpPr>
        <p:spPr>
          <a:xfrm>
            <a:off x="0" y="861752"/>
            <a:ext cx="4572000" cy="5141298"/>
          </a:xfrm>
          <a:prstGeom prst="rect">
            <a:avLst/>
          </a:prstGeom>
          <a:solidFill>
            <a:schemeClr val="bg1">
              <a:lumMod val="85000"/>
            </a:schemeClr>
          </a:solidFill>
        </p:spPr>
        <p:txBody>
          <a:bodyPr lIns="457200" anchor="ctr" anchorCtr="0">
            <a:noAutofit/>
          </a:bodyPr>
          <a:lstStyle>
            <a:lvl1pPr marL="0" indent="0" algn="l">
              <a:lnSpc>
                <a:spcPts val="2500"/>
              </a:lnSpc>
              <a:spcBef>
                <a:spcPts val="1200"/>
              </a:spcBef>
              <a:spcAft>
                <a:spcPts val="0"/>
              </a:spcAft>
              <a:buNone/>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Picture Placeholder">
            <a:extLst>
              <a:ext uri="{FF2B5EF4-FFF2-40B4-BE49-F238E27FC236}">
                <a16:creationId xmlns:a16="http://schemas.microsoft.com/office/drawing/2014/main" xmlns="" id="{B1687EC9-7F3F-4CB7-A109-BAF793F2BCF4}"/>
              </a:ext>
            </a:extLst>
          </p:cNvPr>
          <p:cNvSpPr>
            <a:spLocks noGrp="1"/>
          </p:cNvSpPr>
          <p:nvPr>
            <p:ph type="pic" sz="quarter" idx="25"/>
          </p:nvPr>
        </p:nvSpPr>
        <p:spPr>
          <a:xfrm>
            <a:off x="4585701" y="861753"/>
            <a:ext cx="4558299" cy="513606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developer note">
            <a:extLst>
              <a:ext uri="{FF2B5EF4-FFF2-40B4-BE49-F238E27FC236}">
                <a16:creationId xmlns:a16="http://schemas.microsoft.com/office/drawing/2014/main" xmlns="" id="{7778E03F-BF80-4AC3-8795-1E6B27001358}"/>
              </a:ext>
            </a:extLst>
          </p:cNvPr>
          <p:cNvSpPr>
            <a:spLocks noGrp="1"/>
          </p:cNvSpPr>
          <p:nvPr>
            <p:ph type="body" sz="quarter" idx="23" hasCustomPrompt="1"/>
          </p:nvPr>
        </p:nvSpPr>
        <p:spPr>
          <a:xfrm>
            <a:off x="3253410" y="889048"/>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Red-active</a:t>
            </a:r>
            <a:br>
              <a:rPr lang="en-US" dirty="0"/>
            </a:br>
            <a:r>
              <a:rPr lang="en-US" dirty="0"/>
              <a:t>Darker Gray-visited</a:t>
            </a:r>
          </a:p>
        </p:txBody>
      </p:sp>
      <p:sp>
        <p:nvSpPr>
          <p:cNvPr id="15" name="Title">
            <a:extLst>
              <a:ext uri="{FF2B5EF4-FFF2-40B4-BE49-F238E27FC236}">
                <a16:creationId xmlns:a16="http://schemas.microsoft.com/office/drawing/2014/main" xmlns="" id="{1CA6D179-2BF3-4069-9210-B488EB52D3C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686356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orizontal Tabs Numbered: Tab 2">
    <p:spTree>
      <p:nvGrpSpPr>
        <p:cNvPr id="1" name=""/>
        <p:cNvGrpSpPr/>
        <p:nvPr/>
      </p:nvGrpSpPr>
      <p:grpSpPr>
        <a:xfrm>
          <a:off x="0" y="0"/>
          <a:ext cx="0" cy="0"/>
          <a:chOff x="0" y="0"/>
          <a:chExt cx="0" cy="0"/>
        </a:xfrm>
      </p:grpSpPr>
      <p:sp>
        <p:nvSpPr>
          <p:cNvPr id="16" name="Picture Placeholder">
            <a:extLst>
              <a:ext uri="{FF2B5EF4-FFF2-40B4-BE49-F238E27FC236}">
                <a16:creationId xmlns:a16="http://schemas.microsoft.com/office/drawing/2014/main" xmlns="" id="{392535EC-05F5-4D8B-84C4-110D724E5C04}"/>
              </a:ext>
            </a:extLst>
          </p:cNvPr>
          <p:cNvSpPr>
            <a:spLocks noGrp="1"/>
          </p:cNvSpPr>
          <p:nvPr>
            <p:ph type="pic" sz="quarter" idx="20"/>
          </p:nvPr>
        </p:nvSpPr>
        <p:spPr>
          <a:xfrm>
            <a:off x="0" y="1298575"/>
            <a:ext cx="9144000" cy="408661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Tab 1">
            <a:extLst>
              <a:ext uri="{FF2B5EF4-FFF2-40B4-BE49-F238E27FC236}">
                <a16:creationId xmlns:a16="http://schemas.microsoft.com/office/drawing/2014/main" xmlns="" id="{3B05C616-3B7A-463E-A8CC-D4B059218E21}"/>
              </a:ext>
            </a:extLst>
          </p:cNvPr>
          <p:cNvSpPr>
            <a:spLocks noGrp="1"/>
          </p:cNvSpPr>
          <p:nvPr>
            <p:ph type="body" sz="quarter" idx="10" hasCustomPrompt="1"/>
          </p:nvPr>
        </p:nvSpPr>
        <p:spPr>
          <a:xfrm>
            <a:off x="0" y="6003050"/>
            <a:ext cx="1816608" cy="845127"/>
          </a:xfrm>
          <a:prstGeom prst="rect">
            <a:avLst/>
          </a:prstGeom>
          <a:solidFill>
            <a:srgbClr val="5A5A5A"/>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1</a:t>
            </a:r>
          </a:p>
        </p:txBody>
      </p:sp>
      <p:sp>
        <p:nvSpPr>
          <p:cNvPr id="17" name="Tab 2">
            <a:extLst>
              <a:ext uri="{FF2B5EF4-FFF2-40B4-BE49-F238E27FC236}">
                <a16:creationId xmlns:a16="http://schemas.microsoft.com/office/drawing/2014/main" xmlns="" id="{9BC845F3-CC17-4BFF-BFFB-13752E665224}"/>
              </a:ext>
            </a:extLst>
          </p:cNvPr>
          <p:cNvSpPr>
            <a:spLocks noGrp="1"/>
          </p:cNvSpPr>
          <p:nvPr>
            <p:ph type="body" sz="quarter" idx="12" hasCustomPrompt="1"/>
          </p:nvPr>
        </p:nvSpPr>
        <p:spPr>
          <a:xfrm>
            <a:off x="1830309" y="6003050"/>
            <a:ext cx="1816608" cy="845127"/>
          </a:xfrm>
          <a:prstGeom prst="rect">
            <a:avLst/>
          </a:prstGeom>
          <a:solidFill>
            <a:srgbClr val="D0112C"/>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2</a:t>
            </a:r>
          </a:p>
        </p:txBody>
      </p:sp>
      <p:sp>
        <p:nvSpPr>
          <p:cNvPr id="18" name="Tab 3">
            <a:extLst>
              <a:ext uri="{FF2B5EF4-FFF2-40B4-BE49-F238E27FC236}">
                <a16:creationId xmlns:a16="http://schemas.microsoft.com/office/drawing/2014/main" xmlns="" id="{F839E6B2-5EC9-4958-B0FB-18877F5908C9}"/>
              </a:ext>
            </a:extLst>
          </p:cNvPr>
          <p:cNvSpPr>
            <a:spLocks noGrp="1"/>
          </p:cNvSpPr>
          <p:nvPr>
            <p:ph type="body" sz="quarter" idx="13" hasCustomPrompt="1"/>
          </p:nvPr>
        </p:nvSpPr>
        <p:spPr>
          <a:xfrm>
            <a:off x="3660619"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3</a:t>
            </a:r>
          </a:p>
        </p:txBody>
      </p:sp>
      <p:sp>
        <p:nvSpPr>
          <p:cNvPr id="19" name="Tab 4">
            <a:extLst>
              <a:ext uri="{FF2B5EF4-FFF2-40B4-BE49-F238E27FC236}">
                <a16:creationId xmlns:a16="http://schemas.microsoft.com/office/drawing/2014/main" xmlns="" id="{53C9F06F-0C37-4353-B2E7-46EB1050483A}"/>
              </a:ext>
            </a:extLst>
          </p:cNvPr>
          <p:cNvSpPr>
            <a:spLocks noGrp="1"/>
          </p:cNvSpPr>
          <p:nvPr>
            <p:ph type="body" sz="quarter" idx="14" hasCustomPrompt="1"/>
          </p:nvPr>
        </p:nvSpPr>
        <p:spPr>
          <a:xfrm>
            <a:off x="5490928"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4</a:t>
            </a:r>
          </a:p>
        </p:txBody>
      </p:sp>
      <p:sp>
        <p:nvSpPr>
          <p:cNvPr id="20" name="Tab 5">
            <a:extLst>
              <a:ext uri="{FF2B5EF4-FFF2-40B4-BE49-F238E27FC236}">
                <a16:creationId xmlns:a16="http://schemas.microsoft.com/office/drawing/2014/main" xmlns="" id="{98280D88-B19E-46E7-8FBC-1B5E9345BF7F}"/>
              </a:ext>
            </a:extLst>
          </p:cNvPr>
          <p:cNvSpPr>
            <a:spLocks noGrp="1"/>
          </p:cNvSpPr>
          <p:nvPr>
            <p:ph type="body" sz="quarter" idx="15" hasCustomPrompt="1"/>
          </p:nvPr>
        </p:nvSpPr>
        <p:spPr>
          <a:xfrm>
            <a:off x="7321237" y="6003050"/>
            <a:ext cx="1816608" cy="845127"/>
          </a:xfrm>
          <a:prstGeom prst="rect">
            <a:avLst/>
          </a:prstGeom>
          <a:solidFill>
            <a:srgbClr val="828282"/>
          </a:solidFill>
          <a:ln>
            <a:solidFill>
              <a:srgbClr val="A6A6A6"/>
            </a:solidFill>
          </a:ln>
        </p:spPr>
        <p:txBody>
          <a:bodyPr anchor="ctr">
            <a:noAutofit/>
          </a:bodyPr>
          <a:lstStyle>
            <a:lvl1pPr marL="0" indent="0" algn="ctr">
              <a:lnSpc>
                <a:spcPts val="2500"/>
              </a:lnSpc>
              <a:spcBef>
                <a:spcPts val="0"/>
              </a:spcBef>
              <a:spcAft>
                <a:spcPts val="0"/>
              </a:spcAft>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5</a:t>
            </a:r>
          </a:p>
        </p:txBody>
      </p:sp>
      <p:sp>
        <p:nvSpPr>
          <p:cNvPr id="11" name="Text Tab Title">
            <a:extLst>
              <a:ext uri="{FF2B5EF4-FFF2-40B4-BE49-F238E27FC236}">
                <a16:creationId xmlns:a16="http://schemas.microsoft.com/office/drawing/2014/main" xmlns="" id="{5CC7B524-FB54-4DFD-A9C5-08E9133B6A14}"/>
              </a:ext>
            </a:extLst>
          </p:cNvPr>
          <p:cNvSpPr>
            <a:spLocks noGrp="1"/>
          </p:cNvSpPr>
          <p:nvPr>
            <p:ph type="body" sz="quarter" idx="11" hasCustomPrompt="1"/>
          </p:nvPr>
        </p:nvSpPr>
        <p:spPr>
          <a:xfrm>
            <a:off x="0" y="795945"/>
            <a:ext cx="9137845" cy="511590"/>
          </a:xfrm>
          <a:prstGeom prst="rect">
            <a:avLst/>
          </a:prstGeom>
          <a:solidFill>
            <a:schemeClr val="tx2"/>
          </a:solidFill>
        </p:spPr>
        <p:txBody>
          <a:bodyPr tIns="0" bIns="0" anchor="ctr">
            <a:noAutofit/>
          </a:bodyPr>
          <a:lstStyle>
            <a:lvl1pPr marL="0" indent="0" algn="ctr">
              <a:lnSpc>
                <a:spcPct val="100000"/>
              </a:lnSpc>
              <a:spcBef>
                <a:spcPts val="0"/>
              </a:spcBef>
              <a:spcAft>
                <a:spcPts val="0"/>
              </a:spcAft>
              <a:buNone/>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Edit Tab Title Text</a:t>
            </a:r>
          </a:p>
        </p:txBody>
      </p:sp>
      <p:sp>
        <p:nvSpPr>
          <p:cNvPr id="21" name="Text Placeholder">
            <a:extLst>
              <a:ext uri="{FF2B5EF4-FFF2-40B4-BE49-F238E27FC236}">
                <a16:creationId xmlns:a16="http://schemas.microsoft.com/office/drawing/2014/main" xmlns="" id="{34312B66-A1FF-4360-98F6-4E5DF51218C1}"/>
              </a:ext>
            </a:extLst>
          </p:cNvPr>
          <p:cNvSpPr>
            <a:spLocks noGrp="1"/>
          </p:cNvSpPr>
          <p:nvPr>
            <p:ph type="body" sz="quarter" idx="16" hasCustomPrompt="1"/>
          </p:nvPr>
        </p:nvSpPr>
        <p:spPr>
          <a:xfrm>
            <a:off x="0" y="5385186"/>
            <a:ext cx="9144000" cy="636102"/>
          </a:xfrm>
          <a:prstGeom prst="rect">
            <a:avLst/>
          </a:prstGeom>
          <a:solidFill>
            <a:schemeClr val="bg1">
              <a:lumMod val="85000"/>
            </a:schemeClr>
          </a:solidFill>
        </p:spPr>
        <p:txBody>
          <a:bodyPr anchor="ctr">
            <a:normAutofit/>
          </a:bodyPr>
          <a:lstStyle>
            <a:lvl1pPr marL="0" indent="0" algn="ctr">
              <a:lnSpc>
                <a:spcPts val="2500"/>
              </a:lnSpc>
              <a:spcBef>
                <a:spcPts val="0"/>
              </a:spcBef>
              <a:spcAft>
                <a:spcPts val="799"/>
              </a:spcAft>
              <a:buNone/>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bg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add text</a:t>
            </a:r>
          </a:p>
        </p:txBody>
      </p:sp>
      <p:sp>
        <p:nvSpPr>
          <p:cNvPr id="14" name="Developer note">
            <a:extLst>
              <a:ext uri="{FF2B5EF4-FFF2-40B4-BE49-F238E27FC236}">
                <a16:creationId xmlns:a16="http://schemas.microsoft.com/office/drawing/2014/main" xmlns="" id="{F38BDFEA-4952-41B8-AF95-DDE760385A78}"/>
              </a:ext>
            </a:extLst>
          </p:cNvPr>
          <p:cNvSpPr>
            <a:spLocks noGrp="1"/>
          </p:cNvSpPr>
          <p:nvPr>
            <p:ph type="body" sz="quarter" idx="23" hasCustomPrompt="1"/>
          </p:nvPr>
        </p:nvSpPr>
        <p:spPr>
          <a:xfrm>
            <a:off x="342453" y="4231753"/>
            <a:ext cx="3246780" cy="844502"/>
          </a:xfrm>
          <a:prstGeom prst="rect">
            <a:avLst/>
          </a:prstGeom>
          <a:solidFill>
            <a:schemeClr val="accent2">
              <a:lumMod val="20000"/>
              <a:lumOff val="80000"/>
            </a:schemeClr>
          </a:solidFill>
        </p:spPr>
        <p:txBody>
          <a:bodyPr anchor="ctr">
            <a:noAutofit/>
          </a:bodyPr>
          <a:lstStyle>
            <a:lvl1pPr marL="0" indent="0" algn="ctr">
              <a:lnSpc>
                <a:spcPts val="1798"/>
              </a:lnSpc>
              <a:spcAft>
                <a:spcPts val="599"/>
              </a:spcAft>
              <a:buNone/>
              <a:defRPr sz="12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228389" indent="-118762">
              <a:lnSpc>
                <a:spcPts val="1798"/>
              </a:lnSpc>
              <a:spcAft>
                <a:spcPts val="599"/>
              </a:spcAft>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389" indent="-118762">
              <a:lnSpc>
                <a:spcPts val="1798"/>
              </a:lnSpc>
              <a:spcAft>
                <a:spcPts val="599"/>
              </a:spcAft>
              <a:buFont typeface="Calibri" panose="020F0502020204030204" pitchFamily="34" charset="0"/>
              <a:buChar cha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Change color of tabs:</a:t>
            </a:r>
            <a:br>
              <a:rPr lang="en-US" dirty="0"/>
            </a:br>
            <a:r>
              <a:rPr lang="en-US" dirty="0"/>
              <a:t>Red-active</a:t>
            </a:r>
            <a:br>
              <a:rPr lang="en-US" dirty="0"/>
            </a:br>
            <a:r>
              <a:rPr lang="en-US" dirty="0"/>
              <a:t>Darker Gray-visited</a:t>
            </a:r>
          </a:p>
        </p:txBody>
      </p:sp>
      <p:sp>
        <p:nvSpPr>
          <p:cNvPr id="15" name="Title">
            <a:extLst>
              <a:ext uri="{FF2B5EF4-FFF2-40B4-BE49-F238E27FC236}">
                <a16:creationId xmlns:a16="http://schemas.microsoft.com/office/drawing/2014/main" xmlns="" id="{0A6FFC9C-43DF-4BAC-936C-5187CF733B89}"/>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589964296"/>
      </p:ext>
    </p:extLst>
  </p:cSld>
  <p:clrMapOvr>
    <a:masterClrMapping/>
  </p:clrMapOvr>
  <p:extLst mod="1">
    <p:ext uri="{DCECCB84-F9BA-43D5-87BE-67443E8EF086}">
      <p15:sldGuideLst xmlns:p15="http://schemas.microsoft.com/office/powerpoint/2012/main" xmlns="">
        <p15:guide id="1" orient="horz" pos="2159">
          <p15:clr>
            <a:srgbClr val="FBAE40"/>
          </p15:clr>
        </p15:guide>
        <p15:guide id="2" pos="2880">
          <p15:clr>
            <a:srgbClr val="FBAE40"/>
          </p15:clr>
        </p15:guide>
        <p15:guide id="3" orient="horz" pos="81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ical Tabs Arrows: INTRO">
    <p:bg>
      <p:bgPr>
        <a:solidFill>
          <a:schemeClr val="bg1"/>
        </a:solidFill>
        <a:effectLst/>
      </p:bgPr>
    </p:bg>
    <p:spTree>
      <p:nvGrpSpPr>
        <p:cNvPr id="1" name=""/>
        <p:cNvGrpSpPr/>
        <p:nvPr/>
      </p:nvGrpSpPr>
      <p:grpSpPr>
        <a:xfrm>
          <a:off x="0" y="0"/>
          <a:ext cx="0" cy="0"/>
          <a:chOff x="0" y="0"/>
          <a:chExt cx="0" cy="0"/>
        </a:xfrm>
      </p:grpSpPr>
      <p:pic>
        <p:nvPicPr>
          <p:cNvPr id="9" name="Background" descr="Picture1.png"/>
          <p:cNvPicPr>
            <a:picLocks noChangeAspect="1"/>
          </p:cNvPicPr>
          <p:nvPr userDrawn="1"/>
        </p:nvPicPr>
        <p:blipFill>
          <a:blip r:embed="rId3" cstate="print"/>
          <a:srcRect t="5826"/>
          <a:stretch>
            <a:fillRect/>
          </a:stretch>
        </p:blipFill>
        <p:spPr>
          <a:xfrm>
            <a:off x="0" y="790903"/>
            <a:ext cx="9144000" cy="6069471"/>
          </a:xfrm>
          <a:prstGeom prst="rect">
            <a:avLst/>
          </a:prstGeom>
          <a:solidFill>
            <a:schemeClr val="bg1">
              <a:alpha val="62000"/>
            </a:schemeClr>
          </a:solidFill>
        </p:spPr>
      </p:pic>
      <p:sp>
        <p:nvSpPr>
          <p:cNvPr id="2" name="Rectangle">
            <a:extLst>
              <a:ext uri="{FF2B5EF4-FFF2-40B4-BE49-F238E27FC236}">
                <a16:creationId xmlns:a16="http://schemas.microsoft.com/office/drawing/2014/main" xmlns="" id="{83A74322-E654-40A9-A6F2-ACEFA789E5D3}"/>
              </a:ext>
            </a:extLst>
          </p:cNvPr>
          <p:cNvSpPr/>
          <p:nvPr userDrawn="1"/>
        </p:nvSpPr>
        <p:spPr>
          <a:xfrm>
            <a:off x="0" y="790903"/>
            <a:ext cx="9144000" cy="606947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22" name="Tab 2">
            <a:extLst>
              <a:ext uri="{FF2B5EF4-FFF2-40B4-BE49-F238E27FC236}">
                <a16:creationId xmlns:a16="http://schemas.microsoft.com/office/drawing/2014/main" xmlns=""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23" name="Tab 3">
            <a:extLst>
              <a:ext uri="{FF2B5EF4-FFF2-40B4-BE49-F238E27FC236}">
                <a16:creationId xmlns:a16="http://schemas.microsoft.com/office/drawing/2014/main" xmlns=""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24" name="Tab 4">
            <a:extLst>
              <a:ext uri="{FF2B5EF4-FFF2-40B4-BE49-F238E27FC236}">
                <a16:creationId xmlns:a16="http://schemas.microsoft.com/office/drawing/2014/main" xmlns=""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25" name="Tab 5">
            <a:extLst>
              <a:ext uri="{FF2B5EF4-FFF2-40B4-BE49-F238E27FC236}">
                <a16:creationId xmlns:a16="http://schemas.microsoft.com/office/drawing/2014/main" xmlns=""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5</a:t>
            </a:r>
          </a:p>
        </p:txBody>
      </p:sp>
      <p:sp>
        <p:nvSpPr>
          <p:cNvPr id="18" name="Text Placeholder"/>
          <p:cNvSpPr>
            <a:spLocks noGrp="1"/>
          </p:cNvSpPr>
          <p:nvPr>
            <p:ph type="body" sz="quarter" idx="25"/>
          </p:nvPr>
        </p:nvSpPr>
        <p:spPr>
          <a:xfrm>
            <a:off x="2966619" y="1349376"/>
            <a:ext cx="5317329" cy="1540268"/>
          </a:xfrm>
          <a:prstGeom prst="rect">
            <a:avLst/>
          </a:prstGeom>
        </p:spPr>
        <p:txBody>
          <a:bodyPr anchor="t" anchorCtr="0">
            <a:normAutofit/>
          </a:bodyPr>
          <a:lstStyle>
            <a:lvl1pPr algn="ctr">
              <a:lnSpc>
                <a:spcPts val="2500"/>
              </a:lnSpc>
              <a:spcBef>
                <a:spcPts val="1200"/>
              </a:spcBef>
              <a:spcAft>
                <a:spcPts val="0"/>
              </a:spcAft>
              <a:defRPr sz="22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26" name="Picture Placeholder">
            <a:extLst>
              <a:ext uri="{FF2B5EF4-FFF2-40B4-BE49-F238E27FC236}">
                <a16:creationId xmlns:a16="http://schemas.microsoft.com/office/drawing/2014/main" xmlns="" id="{9CC6D6C1-49DA-4F2C-8D66-CD41A6FDBC4C}"/>
              </a:ext>
            </a:extLst>
          </p:cNvPr>
          <p:cNvSpPr>
            <a:spLocks noGrp="1"/>
          </p:cNvSpPr>
          <p:nvPr>
            <p:ph type="pic" sz="quarter" idx="31"/>
          </p:nvPr>
        </p:nvSpPr>
        <p:spPr>
          <a:xfrm>
            <a:off x="2966621" y="3004543"/>
            <a:ext cx="5317329" cy="3501032"/>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Title">
            <a:extLst>
              <a:ext uri="{FF2B5EF4-FFF2-40B4-BE49-F238E27FC236}">
                <a16:creationId xmlns:a16="http://schemas.microsoft.com/office/drawing/2014/main" xmlns="" id="{AA250620-2F89-41A5-AE3C-B8AA71FF8404}"/>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210088471"/>
      </p:ext>
    </p:extLst>
  </p:cSld>
  <p:clrMapOvr>
    <a:masterClrMapping/>
  </p:clrMapOvr>
  <p:extLst mod="1">
    <p:ext uri="{DCECCB84-F9BA-43D5-87BE-67443E8EF086}">
      <p15:sldGuideLst xmlns:p15="http://schemas.microsoft.com/office/powerpoint/2012/main" xmlns="">
        <p15:guide id="1" orient="horz" pos="850">
          <p15:clr>
            <a:srgbClr val="FBAE40"/>
          </p15:clr>
        </p15:guide>
        <p15:guide id="2" pos="3552">
          <p15:clr>
            <a:srgbClr val="FBAE40"/>
          </p15:clr>
        </p15:guide>
        <p15:guide id="3" orient="horz" pos="10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ING VIDEO with Expert">
    <p:spTree>
      <p:nvGrpSpPr>
        <p:cNvPr id="1" name=""/>
        <p:cNvGrpSpPr/>
        <p:nvPr/>
      </p:nvGrpSpPr>
      <p:grpSpPr>
        <a:xfrm>
          <a:off x="0" y="0"/>
          <a:ext cx="0" cy="0"/>
          <a:chOff x="0" y="0"/>
          <a:chExt cx="0" cy="0"/>
        </a:xfrm>
      </p:grpSpPr>
      <p:sp>
        <p:nvSpPr>
          <p:cNvPr id="2" name="ID Panel"/>
          <p:cNvSpPr/>
          <p:nvPr userDrawn="1"/>
        </p:nvSpPr>
        <p:spPr>
          <a:xfrm>
            <a:off x="0" y="5848539"/>
            <a:ext cx="9144000" cy="566549"/>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0" fontAlgn="base" latinLnBrk="0" hangingPunct="0">
              <a:lnSpc>
                <a:spcPts val="1500"/>
              </a:lnSpc>
              <a:spcBef>
                <a:spcPct val="0"/>
              </a:spcBef>
              <a:spcAft>
                <a:spcPct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Mark Haskins</a:t>
            </a:r>
          </a:p>
          <a:p>
            <a:pPr marL="0" marR="0" lvl="0" indent="0" algn="ctr" defTabSz="914400" rtl="0" eaLnBrk="0" fontAlgn="base" latinLnBrk="0" hangingPunct="0">
              <a:lnSpc>
                <a:spcPts val="15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certified safety professional</a:t>
            </a:r>
          </a:p>
        </p:txBody>
      </p:sp>
    </p:spTree>
    <p:custDataLst>
      <p:tags r:id="rId1"/>
    </p:custDataLst>
    <p:extLst>
      <p:ext uri="{BB962C8B-B14F-4D97-AF65-F5344CB8AC3E}">
        <p14:creationId xmlns:p14="http://schemas.microsoft.com/office/powerpoint/2010/main" val="3310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tical Tabs Arrows: Tab 1">
    <p:bg>
      <p:bgPr>
        <a:solidFill>
          <a:schemeClr val="bg1"/>
        </a:solidFill>
        <a:effectLst/>
      </p:bgPr>
    </p:bg>
    <p:spTree>
      <p:nvGrpSpPr>
        <p:cNvPr id="1" name=""/>
        <p:cNvGrpSpPr/>
        <p:nvPr/>
      </p:nvGrpSpPr>
      <p:grpSpPr>
        <a:xfrm>
          <a:off x="0" y="0"/>
          <a:ext cx="0" cy="0"/>
          <a:chOff x="0" y="0"/>
          <a:chExt cx="0" cy="0"/>
        </a:xfrm>
      </p:grpSpPr>
      <p:pic>
        <p:nvPicPr>
          <p:cNvPr id="9" name="Background" descr="Picture1.png"/>
          <p:cNvPicPr>
            <a:picLocks noChangeAspect="1"/>
          </p:cNvPicPr>
          <p:nvPr userDrawn="1"/>
        </p:nvPicPr>
        <p:blipFill>
          <a:blip r:embed="rId3" cstate="print"/>
          <a:srcRect t="5826"/>
          <a:stretch>
            <a:fillRect/>
          </a:stretch>
        </p:blipFill>
        <p:spPr>
          <a:xfrm>
            <a:off x="0" y="790903"/>
            <a:ext cx="9144000" cy="6069471"/>
          </a:xfrm>
          <a:prstGeom prst="rect">
            <a:avLst/>
          </a:prstGeom>
          <a:solidFill>
            <a:schemeClr val="bg1">
              <a:alpha val="62000"/>
            </a:schemeClr>
          </a:solidFill>
        </p:spPr>
      </p:pic>
      <p:sp>
        <p:nvSpPr>
          <p:cNvPr id="2" name="Rectangle 1">
            <a:extLst>
              <a:ext uri="{FF2B5EF4-FFF2-40B4-BE49-F238E27FC236}">
                <a16:creationId xmlns:a16="http://schemas.microsoft.com/office/drawing/2014/main" xmlns="" id="{83A74322-E654-40A9-A6F2-ACEFA789E5D3}"/>
              </a:ext>
            </a:extLst>
          </p:cNvPr>
          <p:cNvSpPr/>
          <p:nvPr userDrawn="1"/>
        </p:nvSpPr>
        <p:spPr>
          <a:xfrm>
            <a:off x="2752724" y="790903"/>
            <a:ext cx="6391275" cy="606947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2">
            <a:extLst>
              <a:ext uri="{FF2B5EF4-FFF2-40B4-BE49-F238E27FC236}">
                <a16:creationId xmlns:a16="http://schemas.microsoft.com/office/drawing/2014/main" xmlns="" id="{6AECE03E-C6B5-4624-B8B5-FF92FBCD3DF2}"/>
              </a:ext>
            </a:extLst>
          </p:cNvPr>
          <p:cNvSpPr/>
          <p:nvPr userDrawn="1"/>
        </p:nvSpPr>
        <p:spPr>
          <a:xfrm>
            <a:off x="0" y="790902"/>
            <a:ext cx="2752724" cy="606709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Shape">
            <a:extLst>
              <a:ext uri="{FF2B5EF4-FFF2-40B4-BE49-F238E27FC236}">
                <a16:creationId xmlns:a16="http://schemas.microsoft.com/office/drawing/2014/main" xmlns="" id="{C27E1131-C995-4A24-A103-929043D663CC}"/>
              </a:ext>
            </a:extLst>
          </p:cNvPr>
          <p:cNvSpPr/>
          <p:nvPr userDrawn="1"/>
        </p:nvSpPr>
        <p:spPr>
          <a:xfrm>
            <a:off x="1707880" y="1327169"/>
            <a:ext cx="2152153" cy="868680"/>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D0112C"/>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22" name="Tab 2">
            <a:extLst>
              <a:ext uri="{FF2B5EF4-FFF2-40B4-BE49-F238E27FC236}">
                <a16:creationId xmlns:a16="http://schemas.microsoft.com/office/drawing/2014/main" xmlns=""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23" name="Tab 3">
            <a:extLst>
              <a:ext uri="{FF2B5EF4-FFF2-40B4-BE49-F238E27FC236}">
                <a16:creationId xmlns:a16="http://schemas.microsoft.com/office/drawing/2014/main" xmlns=""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24" name="Tab 4">
            <a:extLst>
              <a:ext uri="{FF2B5EF4-FFF2-40B4-BE49-F238E27FC236}">
                <a16:creationId xmlns:a16="http://schemas.microsoft.com/office/drawing/2014/main" xmlns=""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25" name="Tab 5">
            <a:extLst>
              <a:ext uri="{FF2B5EF4-FFF2-40B4-BE49-F238E27FC236}">
                <a16:creationId xmlns:a16="http://schemas.microsoft.com/office/drawing/2014/main" xmlns=""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lnSpc>
                <a:spcPts val="2500"/>
              </a:lnSpc>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5</a:t>
            </a:r>
          </a:p>
        </p:txBody>
      </p:sp>
      <p:sp>
        <p:nvSpPr>
          <p:cNvPr id="16" name="Text">
            <a:extLst>
              <a:ext uri="{FF2B5EF4-FFF2-40B4-BE49-F238E27FC236}">
                <a16:creationId xmlns:a16="http://schemas.microsoft.com/office/drawing/2014/main" xmlns="" id="{0A81F14D-0F1C-4223-B80B-ECD2A7F479E0}"/>
              </a:ext>
            </a:extLst>
          </p:cNvPr>
          <p:cNvSpPr>
            <a:spLocks noGrp="1"/>
          </p:cNvSpPr>
          <p:nvPr>
            <p:ph type="body" sz="quarter" idx="25"/>
          </p:nvPr>
        </p:nvSpPr>
        <p:spPr>
          <a:xfrm>
            <a:off x="3860033" y="1213713"/>
            <a:ext cx="4780768" cy="1098455"/>
          </a:xfrm>
          <a:prstGeom prst="rect">
            <a:avLst/>
          </a:prstGeom>
        </p:spPr>
        <p:txBody>
          <a:bodyPr anchor="ctr" anchorCtr="0">
            <a:normAutofit/>
          </a:bodyPr>
          <a:lstStyle>
            <a:lvl1pPr algn="l">
              <a:lnSpc>
                <a:spcPts val="2500"/>
              </a:lnSpc>
              <a:spcAft>
                <a:spcPts val="0"/>
              </a:spcAft>
              <a:defRPr sz="22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14" name="Title">
            <a:extLst>
              <a:ext uri="{FF2B5EF4-FFF2-40B4-BE49-F238E27FC236}">
                <a16:creationId xmlns:a16="http://schemas.microsoft.com/office/drawing/2014/main" xmlns="" id="{4E5CD50E-D623-43DB-BDA1-CF4EE45DC9D9}"/>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3992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mod="1">
    <p:ext uri="{DCECCB84-F9BA-43D5-87BE-67443E8EF086}">
      <p15:sldGuideLst xmlns:p15="http://schemas.microsoft.com/office/powerpoint/2012/main" xmlns="">
        <p15:guide id="1" orient="horz" pos="850">
          <p15:clr>
            <a:srgbClr val="FBAE40"/>
          </p15:clr>
        </p15:guide>
        <p15:guide id="2" pos="3552">
          <p15:clr>
            <a:srgbClr val="FBAE40"/>
          </p15:clr>
        </p15:guide>
        <p15:guide id="3" orient="horz" pos="10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abs Arrows: Tab 2">
    <p:bg>
      <p:bgPr>
        <a:solidFill>
          <a:schemeClr val="bg1"/>
        </a:solidFill>
        <a:effectLst/>
      </p:bgPr>
    </p:bg>
    <p:spTree>
      <p:nvGrpSpPr>
        <p:cNvPr id="1" name=""/>
        <p:cNvGrpSpPr/>
        <p:nvPr/>
      </p:nvGrpSpPr>
      <p:grpSpPr>
        <a:xfrm>
          <a:off x="0" y="0"/>
          <a:ext cx="0" cy="0"/>
          <a:chOff x="0" y="0"/>
          <a:chExt cx="0" cy="0"/>
        </a:xfrm>
      </p:grpSpPr>
      <p:pic>
        <p:nvPicPr>
          <p:cNvPr id="9" name="Picture 8" descr="Picture1.png"/>
          <p:cNvPicPr>
            <a:picLocks noChangeAspect="1"/>
          </p:cNvPicPr>
          <p:nvPr userDrawn="1"/>
        </p:nvPicPr>
        <p:blipFill>
          <a:blip r:embed="rId3" cstate="print"/>
          <a:srcRect t="5826"/>
          <a:stretch>
            <a:fillRect/>
          </a:stretch>
        </p:blipFill>
        <p:spPr>
          <a:xfrm>
            <a:off x="0" y="790903"/>
            <a:ext cx="9144000" cy="6069471"/>
          </a:xfrm>
          <a:prstGeom prst="rect">
            <a:avLst/>
          </a:prstGeom>
          <a:solidFill>
            <a:schemeClr val="bg1">
              <a:alpha val="62000"/>
            </a:schemeClr>
          </a:solidFill>
        </p:spPr>
      </p:pic>
      <p:sp>
        <p:nvSpPr>
          <p:cNvPr id="2" name="Rectangle 1">
            <a:extLst>
              <a:ext uri="{FF2B5EF4-FFF2-40B4-BE49-F238E27FC236}">
                <a16:creationId xmlns:a16="http://schemas.microsoft.com/office/drawing/2014/main" xmlns="" id="{83A74322-E654-40A9-A6F2-ACEFA789E5D3}"/>
              </a:ext>
            </a:extLst>
          </p:cNvPr>
          <p:cNvSpPr/>
          <p:nvPr userDrawn="1"/>
        </p:nvSpPr>
        <p:spPr>
          <a:xfrm>
            <a:off x="2752724" y="790903"/>
            <a:ext cx="6391275" cy="606947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2">
            <a:extLst>
              <a:ext uri="{FF2B5EF4-FFF2-40B4-BE49-F238E27FC236}">
                <a16:creationId xmlns:a16="http://schemas.microsoft.com/office/drawing/2014/main" xmlns="" id="{6AECE03E-C6B5-4624-B8B5-FF92FBCD3DF2}"/>
              </a:ext>
            </a:extLst>
          </p:cNvPr>
          <p:cNvSpPr/>
          <p:nvPr userDrawn="1"/>
        </p:nvSpPr>
        <p:spPr>
          <a:xfrm>
            <a:off x="0" y="790902"/>
            <a:ext cx="2752724" cy="606709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Shape 2">
            <a:extLst>
              <a:ext uri="{FF2B5EF4-FFF2-40B4-BE49-F238E27FC236}">
                <a16:creationId xmlns:a16="http://schemas.microsoft.com/office/drawing/2014/main" xmlns="" id="{2B1B87B5-1684-4510-8115-F5B206A643B9}"/>
              </a:ext>
            </a:extLst>
          </p:cNvPr>
          <p:cNvSpPr/>
          <p:nvPr userDrawn="1"/>
        </p:nvSpPr>
        <p:spPr>
          <a:xfrm>
            <a:off x="1707880" y="2302668"/>
            <a:ext cx="2152153" cy="864653"/>
          </a:xfrm>
          <a:custGeom>
            <a:avLst/>
            <a:gdLst>
              <a:gd name="connsiteX0" fmla="*/ 0 w 1614115"/>
              <a:gd name="connsiteY0" fmla="*/ 0 h 652007"/>
              <a:gd name="connsiteX1" fmla="*/ 1407381 w 1614115"/>
              <a:gd name="connsiteY1" fmla="*/ 0 h 652007"/>
              <a:gd name="connsiteX2" fmla="*/ 1614115 w 1614115"/>
              <a:gd name="connsiteY2" fmla="*/ 349858 h 652007"/>
              <a:gd name="connsiteX3" fmla="*/ 1407381 w 1614115"/>
              <a:gd name="connsiteY3" fmla="*/ 652007 h 652007"/>
              <a:gd name="connsiteX4" fmla="*/ 7952 w 1614115"/>
              <a:gd name="connsiteY4" fmla="*/ 652007 h 652007"/>
              <a:gd name="connsiteX5" fmla="*/ 0 w 1614115"/>
              <a:gd name="connsiteY5"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115" h="652007">
                <a:moveTo>
                  <a:pt x="0" y="0"/>
                </a:moveTo>
                <a:lnTo>
                  <a:pt x="1407381" y="0"/>
                </a:lnTo>
                <a:lnTo>
                  <a:pt x="1614115" y="349858"/>
                </a:lnTo>
                <a:lnTo>
                  <a:pt x="1407381" y="652007"/>
                </a:lnTo>
                <a:lnTo>
                  <a:pt x="7952" y="652007"/>
                </a:lnTo>
                <a:cubicBezTo>
                  <a:pt x="5301" y="434671"/>
                  <a:pt x="2651" y="217336"/>
                  <a:pt x="0" y="0"/>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Tab 1"/>
          <p:cNvSpPr>
            <a:spLocks noGrp="1"/>
          </p:cNvSpPr>
          <p:nvPr>
            <p:ph type="body" sz="quarter" idx="20" hasCustomPrompt="1"/>
          </p:nvPr>
        </p:nvSpPr>
        <p:spPr>
          <a:xfrm>
            <a:off x="-20437" y="132882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5A5A5A"/>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1</a:t>
            </a:r>
          </a:p>
        </p:txBody>
      </p:sp>
      <p:sp>
        <p:nvSpPr>
          <p:cNvPr id="22" name="Tab 2">
            <a:extLst>
              <a:ext uri="{FF2B5EF4-FFF2-40B4-BE49-F238E27FC236}">
                <a16:creationId xmlns:a16="http://schemas.microsoft.com/office/drawing/2014/main" xmlns="" id="{2A355596-BD75-49FE-AC2D-574C16A3F14C}"/>
              </a:ext>
            </a:extLst>
          </p:cNvPr>
          <p:cNvSpPr>
            <a:spLocks noGrp="1"/>
          </p:cNvSpPr>
          <p:nvPr>
            <p:ph type="body" sz="quarter" idx="27" hasCustomPrompt="1"/>
          </p:nvPr>
        </p:nvSpPr>
        <p:spPr>
          <a:xfrm>
            <a:off x="-20437" y="2302669"/>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D0112C"/>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2</a:t>
            </a:r>
          </a:p>
        </p:txBody>
      </p:sp>
      <p:sp>
        <p:nvSpPr>
          <p:cNvPr id="23" name="Tab 3">
            <a:extLst>
              <a:ext uri="{FF2B5EF4-FFF2-40B4-BE49-F238E27FC236}">
                <a16:creationId xmlns:a16="http://schemas.microsoft.com/office/drawing/2014/main" xmlns="" id="{45769F26-D51F-47B3-A4A7-B9DF07E3A5B0}"/>
              </a:ext>
            </a:extLst>
          </p:cNvPr>
          <p:cNvSpPr>
            <a:spLocks noGrp="1"/>
          </p:cNvSpPr>
          <p:nvPr>
            <p:ph type="body" sz="quarter" idx="28" hasCustomPrompt="1"/>
          </p:nvPr>
        </p:nvSpPr>
        <p:spPr>
          <a:xfrm>
            <a:off x="-20437" y="3276507"/>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3</a:t>
            </a:r>
          </a:p>
        </p:txBody>
      </p:sp>
      <p:sp>
        <p:nvSpPr>
          <p:cNvPr id="24" name="Tab 4">
            <a:extLst>
              <a:ext uri="{FF2B5EF4-FFF2-40B4-BE49-F238E27FC236}">
                <a16:creationId xmlns:a16="http://schemas.microsoft.com/office/drawing/2014/main" xmlns="" id="{AFFF5A70-DC94-4E15-ABF3-CF75FEE10286}"/>
              </a:ext>
            </a:extLst>
          </p:cNvPr>
          <p:cNvSpPr>
            <a:spLocks noGrp="1"/>
          </p:cNvSpPr>
          <p:nvPr>
            <p:ph type="body" sz="quarter" idx="29" hasCustomPrompt="1"/>
          </p:nvPr>
        </p:nvSpPr>
        <p:spPr>
          <a:xfrm>
            <a:off x="-20437" y="425034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4</a:t>
            </a:r>
          </a:p>
        </p:txBody>
      </p:sp>
      <p:sp>
        <p:nvSpPr>
          <p:cNvPr id="25" name="Tab 5">
            <a:extLst>
              <a:ext uri="{FF2B5EF4-FFF2-40B4-BE49-F238E27FC236}">
                <a16:creationId xmlns:a16="http://schemas.microsoft.com/office/drawing/2014/main" xmlns="" id="{E5BE5E47-1FB7-4E23-B16C-48259D76C1EF}"/>
              </a:ext>
            </a:extLst>
          </p:cNvPr>
          <p:cNvSpPr>
            <a:spLocks noGrp="1"/>
          </p:cNvSpPr>
          <p:nvPr>
            <p:ph type="body" sz="quarter" idx="30" hasCustomPrompt="1"/>
          </p:nvPr>
        </p:nvSpPr>
        <p:spPr>
          <a:xfrm>
            <a:off x="-20437" y="5224185"/>
            <a:ext cx="2153920" cy="868225"/>
          </a:xfrm>
          <a:custGeom>
            <a:avLst/>
            <a:gdLst>
              <a:gd name="connsiteX0" fmla="*/ 0 w 1701404"/>
              <a:gd name="connsiteY0" fmla="*/ 0 h 539852"/>
              <a:gd name="connsiteX1" fmla="*/ 1431478 w 1701404"/>
              <a:gd name="connsiteY1" fmla="*/ 0 h 539852"/>
              <a:gd name="connsiteX2" fmla="*/ 1701404 w 1701404"/>
              <a:gd name="connsiteY2" fmla="*/ 269926 h 539852"/>
              <a:gd name="connsiteX3" fmla="*/ 1431478 w 1701404"/>
              <a:gd name="connsiteY3" fmla="*/ 539852 h 539852"/>
              <a:gd name="connsiteX4" fmla="*/ 0 w 1701404"/>
              <a:gd name="connsiteY4" fmla="*/ 539852 h 539852"/>
              <a:gd name="connsiteX5" fmla="*/ 0 w 1701404"/>
              <a:gd name="connsiteY5" fmla="*/ 0 h 539852"/>
              <a:gd name="connsiteX0" fmla="*/ 0 w 1625204"/>
              <a:gd name="connsiteY0" fmla="*/ 0 h 539852"/>
              <a:gd name="connsiteX1" fmla="*/ 1431478 w 1625204"/>
              <a:gd name="connsiteY1" fmla="*/ 0 h 539852"/>
              <a:gd name="connsiteX2" fmla="*/ 1625204 w 1625204"/>
              <a:gd name="connsiteY2" fmla="*/ 247066 h 539852"/>
              <a:gd name="connsiteX3" fmla="*/ 1431478 w 1625204"/>
              <a:gd name="connsiteY3" fmla="*/ 539852 h 539852"/>
              <a:gd name="connsiteX4" fmla="*/ 0 w 1625204"/>
              <a:gd name="connsiteY4" fmla="*/ 539852 h 539852"/>
              <a:gd name="connsiteX5" fmla="*/ 0 w 1625204"/>
              <a:gd name="connsiteY5" fmla="*/ 0 h 539852"/>
              <a:gd name="connsiteX0" fmla="*/ 0 w 1549004"/>
              <a:gd name="connsiteY0" fmla="*/ 0 h 539852"/>
              <a:gd name="connsiteX1" fmla="*/ 1431478 w 1549004"/>
              <a:gd name="connsiteY1" fmla="*/ 0 h 539852"/>
              <a:gd name="connsiteX2" fmla="*/ 1549004 w 1549004"/>
              <a:gd name="connsiteY2" fmla="*/ 231826 h 539852"/>
              <a:gd name="connsiteX3" fmla="*/ 1431478 w 1549004"/>
              <a:gd name="connsiteY3" fmla="*/ 539852 h 539852"/>
              <a:gd name="connsiteX4" fmla="*/ 0 w 1549004"/>
              <a:gd name="connsiteY4" fmla="*/ 539852 h 539852"/>
              <a:gd name="connsiteX5" fmla="*/ 0 w 1549004"/>
              <a:gd name="connsiteY5" fmla="*/ 0 h 539852"/>
              <a:gd name="connsiteX0" fmla="*/ 0 w 1616175"/>
              <a:gd name="connsiteY0" fmla="*/ 0 h 539852"/>
              <a:gd name="connsiteX1" fmla="*/ 1431478 w 1616175"/>
              <a:gd name="connsiteY1" fmla="*/ 0 h 539852"/>
              <a:gd name="connsiteX2" fmla="*/ 1616175 w 1616175"/>
              <a:gd name="connsiteY2" fmla="*/ 209436 h 539852"/>
              <a:gd name="connsiteX3" fmla="*/ 1431478 w 1616175"/>
              <a:gd name="connsiteY3" fmla="*/ 539852 h 539852"/>
              <a:gd name="connsiteX4" fmla="*/ 0 w 1616175"/>
              <a:gd name="connsiteY4" fmla="*/ 539852 h 539852"/>
              <a:gd name="connsiteX5" fmla="*/ 0 w 1616175"/>
              <a:gd name="connsiteY5" fmla="*/ 0 h 539852"/>
              <a:gd name="connsiteX0" fmla="*/ 0 w 1638565"/>
              <a:gd name="connsiteY0" fmla="*/ 0 h 539852"/>
              <a:gd name="connsiteX1" fmla="*/ 1431478 w 1638565"/>
              <a:gd name="connsiteY1" fmla="*/ 0 h 539852"/>
              <a:gd name="connsiteX2" fmla="*/ 1638565 w 1638565"/>
              <a:gd name="connsiteY2" fmla="*/ 284070 h 539852"/>
              <a:gd name="connsiteX3" fmla="*/ 1431478 w 1638565"/>
              <a:gd name="connsiteY3" fmla="*/ 539852 h 539852"/>
              <a:gd name="connsiteX4" fmla="*/ 0 w 1638565"/>
              <a:gd name="connsiteY4" fmla="*/ 539852 h 539852"/>
              <a:gd name="connsiteX5" fmla="*/ 0 w 1638565"/>
              <a:gd name="connsiteY5" fmla="*/ 0 h 5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565" h="539852">
                <a:moveTo>
                  <a:pt x="0" y="0"/>
                </a:moveTo>
                <a:lnTo>
                  <a:pt x="1431478" y="0"/>
                </a:lnTo>
                <a:lnTo>
                  <a:pt x="1638565" y="284070"/>
                </a:lnTo>
                <a:lnTo>
                  <a:pt x="1431478" y="539852"/>
                </a:lnTo>
                <a:lnTo>
                  <a:pt x="0" y="539852"/>
                </a:lnTo>
                <a:lnTo>
                  <a:pt x="0" y="0"/>
                </a:lnTo>
                <a:close/>
              </a:path>
            </a:pathLst>
          </a:custGeom>
          <a:solidFill>
            <a:srgbClr val="828282"/>
          </a:solidFill>
          <a:ln>
            <a:noFill/>
          </a:ln>
        </p:spPr>
        <p:txBody>
          <a:bodyPr anchor="ctr">
            <a:normAutofit/>
          </a:bodyPr>
          <a:lstStyle>
            <a:lvl1pPr algn="ctr">
              <a:defRPr sz="2200" b="1">
                <a:solidFill>
                  <a:schemeClr val="bg1"/>
                </a:solidFill>
                <a:latin typeface="Arial" panose="020B0604020202020204" pitchFamily="34" charset="0"/>
                <a:ea typeface="Open Sans" pitchFamily="34" charset="0"/>
                <a:cs typeface="Arial" panose="020B0604020202020204" pitchFamily="34" charset="0"/>
              </a:defRPr>
            </a:lvl1pPr>
          </a:lstStyle>
          <a:p>
            <a:pPr lvl="0"/>
            <a:r>
              <a:rPr lang="en-US" dirty="0"/>
              <a:t>Tab 5</a:t>
            </a:r>
          </a:p>
        </p:txBody>
      </p:sp>
      <p:sp>
        <p:nvSpPr>
          <p:cNvPr id="28" name="Text 2">
            <a:extLst>
              <a:ext uri="{FF2B5EF4-FFF2-40B4-BE49-F238E27FC236}">
                <a16:creationId xmlns:a16="http://schemas.microsoft.com/office/drawing/2014/main" xmlns="" id="{C3057E32-9157-4E0D-BB0C-0B3155DD7623}"/>
              </a:ext>
            </a:extLst>
          </p:cNvPr>
          <p:cNvSpPr>
            <a:spLocks noGrp="1"/>
          </p:cNvSpPr>
          <p:nvPr>
            <p:ph type="body" sz="quarter" idx="31"/>
          </p:nvPr>
        </p:nvSpPr>
        <p:spPr>
          <a:xfrm>
            <a:off x="3860033" y="2185122"/>
            <a:ext cx="4780768" cy="1098455"/>
          </a:xfrm>
          <a:prstGeom prst="rect">
            <a:avLst/>
          </a:prstGeom>
        </p:spPr>
        <p:txBody>
          <a:bodyPr anchor="ctr" anchorCtr="0">
            <a:normAutofit/>
          </a:bodyPr>
          <a:lstStyle>
            <a:lvl1pPr algn="l">
              <a:lnSpc>
                <a:spcPts val="2600"/>
              </a:lnSpc>
              <a:spcAft>
                <a:spcPts val="0"/>
              </a:spcAft>
              <a:defRPr sz="2400">
                <a:latin typeface="Arial" panose="020B0604020202020204" pitchFamily="34" charset="0"/>
                <a:ea typeface="Open Sans" pitchFamily="34" charset="0"/>
                <a:cs typeface="Arial" panose="020B0604020202020204" pitchFamily="34" charset="0"/>
              </a:defRPr>
            </a:lvl1pPr>
          </a:lstStyle>
          <a:p>
            <a:pPr lvl="0"/>
            <a:endParaRPr lang="en-US" dirty="0"/>
          </a:p>
        </p:txBody>
      </p:sp>
      <p:sp>
        <p:nvSpPr>
          <p:cNvPr id="13" name="Title 21">
            <a:extLst>
              <a:ext uri="{FF2B5EF4-FFF2-40B4-BE49-F238E27FC236}">
                <a16:creationId xmlns:a16="http://schemas.microsoft.com/office/drawing/2014/main" xmlns="" id="{C66EF006-7EE1-49A1-A3EC-6B5C3E7F38E3}"/>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87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mod="1">
    <p:ext uri="{DCECCB84-F9BA-43D5-87BE-67443E8EF086}">
      <p15:sldGuideLst xmlns:p15="http://schemas.microsoft.com/office/powerpoint/2012/main" xmlns="">
        <p15:guide id="1" orient="horz" pos="850">
          <p15:clr>
            <a:srgbClr val="FBAE40"/>
          </p15:clr>
        </p15:guide>
        <p15:guide id="2" pos="3552">
          <p15:clr>
            <a:srgbClr val="FBAE40"/>
          </p15:clr>
        </p15:guide>
        <p15:guide id="3" orient="horz" pos="10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rcular Tabs: INTRO">
    <p:spTree>
      <p:nvGrpSpPr>
        <p:cNvPr id="1" name=""/>
        <p:cNvGrpSpPr/>
        <p:nvPr/>
      </p:nvGrpSpPr>
      <p:grpSpPr>
        <a:xfrm>
          <a:off x="0" y="0"/>
          <a:ext cx="0" cy="0"/>
          <a:chOff x="0" y="0"/>
          <a:chExt cx="0" cy="0"/>
        </a:xfrm>
      </p:grpSpPr>
      <p:sp>
        <p:nvSpPr>
          <p:cNvPr id="14" name="Text Placeholder"/>
          <p:cNvSpPr>
            <a:spLocks noGrp="1"/>
          </p:cNvSpPr>
          <p:nvPr>
            <p:ph type="body" sz="quarter" idx="23"/>
          </p:nvPr>
        </p:nvSpPr>
        <p:spPr>
          <a:xfrm>
            <a:off x="344644" y="1140824"/>
            <a:ext cx="8454712" cy="2577736"/>
          </a:xfrm>
          <a:prstGeom prst="rect">
            <a:avLst/>
          </a:prstGeom>
        </p:spPr>
        <p:txBody>
          <a:bodyPr>
            <a:normAutofit/>
          </a:bodyPr>
          <a:lstStyle>
            <a:lvl1pPr algn="ctr">
              <a:lnSpc>
                <a:spcPts val="2500"/>
              </a:lnSpc>
              <a:spcBef>
                <a:spcPts val="1200"/>
              </a:spcBef>
              <a:spcAft>
                <a:spcPts val="0"/>
              </a:spcAft>
              <a:defRPr sz="2200">
                <a:latin typeface="Open Sans" panose="020B0606030504020204" pitchFamily="34" charset="0"/>
                <a:ea typeface="Open Sans" pitchFamily="34" charset="0"/>
                <a:cs typeface="Open Sans" panose="020B060603050402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endParaRPr lang="en-US" dirty="0"/>
          </a:p>
        </p:txBody>
      </p:sp>
      <p:sp>
        <p:nvSpPr>
          <p:cNvPr id="10" name="Tab 1"/>
          <p:cNvSpPr>
            <a:spLocks noGrp="1"/>
          </p:cNvSpPr>
          <p:nvPr>
            <p:ph type="body" sz="quarter" idx="20" hasCustomPrompt="1"/>
          </p:nvPr>
        </p:nvSpPr>
        <p:spPr>
          <a:xfrm>
            <a:off x="7135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23" name="Tab 2">
            <a:extLst>
              <a:ext uri="{FF2B5EF4-FFF2-40B4-BE49-F238E27FC236}">
                <a16:creationId xmlns:a16="http://schemas.microsoft.com/office/drawing/2014/main" xmlns="" id="{88C74A60-A303-4772-AA72-20703D54C5EC}"/>
              </a:ext>
            </a:extLst>
          </p:cNvPr>
          <p:cNvSpPr>
            <a:spLocks noGrp="1"/>
          </p:cNvSpPr>
          <p:nvPr>
            <p:ph type="body" sz="quarter" idx="25" hasCustomPrompt="1"/>
          </p:nvPr>
        </p:nvSpPr>
        <p:spPr>
          <a:xfrm>
            <a:off x="27201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24" name="Tab 3">
            <a:extLst>
              <a:ext uri="{FF2B5EF4-FFF2-40B4-BE49-F238E27FC236}">
                <a16:creationId xmlns:a16="http://schemas.microsoft.com/office/drawing/2014/main" xmlns="" id="{9E9546B4-01CF-42DD-9104-5DB4A8E864E1}"/>
              </a:ext>
            </a:extLst>
          </p:cNvPr>
          <p:cNvSpPr>
            <a:spLocks noGrp="1"/>
          </p:cNvSpPr>
          <p:nvPr>
            <p:ph type="body" sz="quarter" idx="26" hasCustomPrompt="1"/>
          </p:nvPr>
        </p:nvSpPr>
        <p:spPr>
          <a:xfrm>
            <a:off x="47267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25" name="Tab 4">
            <a:extLst>
              <a:ext uri="{FF2B5EF4-FFF2-40B4-BE49-F238E27FC236}">
                <a16:creationId xmlns:a16="http://schemas.microsoft.com/office/drawing/2014/main" xmlns="" id="{DE1AF663-D31E-456D-9134-867F2C91DC79}"/>
              </a:ext>
            </a:extLst>
          </p:cNvPr>
          <p:cNvSpPr>
            <a:spLocks noGrp="1"/>
          </p:cNvSpPr>
          <p:nvPr>
            <p:ph type="body" sz="quarter" idx="27" hasCustomPrompt="1"/>
          </p:nvPr>
        </p:nvSpPr>
        <p:spPr>
          <a:xfrm>
            <a:off x="67333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3" name="Title">
            <a:extLst>
              <a:ext uri="{FF2B5EF4-FFF2-40B4-BE49-F238E27FC236}">
                <a16:creationId xmlns:a16="http://schemas.microsoft.com/office/drawing/2014/main" xmlns="" id="{EDD3FAB3-DA19-4E3E-8C69-F40D966FD998}"/>
              </a:ext>
            </a:extLst>
          </p:cNvPr>
          <p:cNvSpPr>
            <a:spLocks noGrp="1"/>
          </p:cNvSpPr>
          <p:nvPr>
            <p:ph type="body" sz="quarter" idx="28"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621042507"/>
      </p:ext>
    </p:extLst>
  </p:cSld>
  <p:clrMapOvr>
    <a:masterClrMapping/>
  </p:clrMapOvr>
  <p:extLst mod="1">
    <p:ext uri="{DCECCB84-F9BA-43D5-87BE-67443E8EF086}">
      <p15:sldGuideLst xmlns:p15="http://schemas.microsoft.com/office/powerpoint/2012/main" xmlns="">
        <p15:guide id="1" orient="horz" pos="81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rcular Tabs: TAB 2">
    <p:spTree>
      <p:nvGrpSpPr>
        <p:cNvPr id="1" name=""/>
        <p:cNvGrpSpPr/>
        <p:nvPr/>
      </p:nvGrpSpPr>
      <p:grpSpPr>
        <a:xfrm>
          <a:off x="0" y="0"/>
          <a:ext cx="0" cy="0"/>
          <a:chOff x="0" y="0"/>
          <a:chExt cx="0" cy="0"/>
        </a:xfrm>
      </p:grpSpPr>
      <p:sp>
        <p:nvSpPr>
          <p:cNvPr id="14" name="Tab Title"/>
          <p:cNvSpPr>
            <a:spLocks noGrp="1"/>
          </p:cNvSpPr>
          <p:nvPr>
            <p:ph type="body" sz="quarter" idx="23" hasCustomPrompt="1"/>
          </p:nvPr>
        </p:nvSpPr>
        <p:spPr>
          <a:xfrm>
            <a:off x="344644" y="1147542"/>
            <a:ext cx="8454712" cy="446793"/>
          </a:xfrm>
          <a:prstGeom prst="rect">
            <a:avLst/>
          </a:prstGeom>
        </p:spPr>
        <p:txBody>
          <a:bodyPr>
            <a:noAutofit/>
          </a:bodyPr>
          <a:lstStyle>
            <a:lvl1pPr algn="ctr">
              <a:lnSpc>
                <a:spcPts val="2500"/>
              </a:lnSpc>
              <a:spcBef>
                <a:spcPts val="1200"/>
              </a:spcBef>
              <a:defRPr sz="2200" b="1">
                <a:solidFill>
                  <a:srgbClr val="D0112C"/>
                </a:solidFill>
                <a:latin typeface="Open Sans" panose="020B0606030504020204" pitchFamily="34" charset="0"/>
                <a:ea typeface="Open Sans" pitchFamily="34" charset="0"/>
                <a:cs typeface="Open Sans" panose="020B060603050402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r>
              <a:rPr lang="en-US" dirty="0"/>
              <a:t>TAB 2</a:t>
            </a:r>
          </a:p>
          <a:p>
            <a:pPr lvl="0"/>
            <a:endParaRPr lang="en-US" dirty="0"/>
          </a:p>
        </p:txBody>
      </p:sp>
      <p:sp>
        <p:nvSpPr>
          <p:cNvPr id="11" name="Text Placeholder">
            <a:extLst>
              <a:ext uri="{FF2B5EF4-FFF2-40B4-BE49-F238E27FC236}">
                <a16:creationId xmlns:a16="http://schemas.microsoft.com/office/drawing/2014/main" xmlns="" id="{F1DBE848-83BB-4E97-9B0C-0647EE6895BD}"/>
              </a:ext>
            </a:extLst>
          </p:cNvPr>
          <p:cNvSpPr>
            <a:spLocks noGrp="1"/>
          </p:cNvSpPr>
          <p:nvPr>
            <p:ph type="body" sz="quarter" idx="28"/>
          </p:nvPr>
        </p:nvSpPr>
        <p:spPr>
          <a:xfrm>
            <a:off x="344644" y="1753398"/>
            <a:ext cx="8454712" cy="2165463"/>
          </a:xfrm>
          <a:prstGeom prst="rect">
            <a:avLst/>
          </a:prstGeom>
        </p:spPr>
        <p:txBody>
          <a:bodyPr>
            <a:normAutofit/>
          </a:bodyPr>
          <a:lstStyle>
            <a:lvl1pPr algn="ctr">
              <a:lnSpc>
                <a:spcPts val="2500"/>
              </a:lnSpc>
              <a:spcBef>
                <a:spcPts val="1200"/>
              </a:spcBef>
              <a:spcAft>
                <a:spcPts val="0"/>
              </a:spcAft>
              <a:defRPr sz="2200">
                <a:latin typeface="Open Sans" panose="020B0606030504020204" pitchFamily="34" charset="0"/>
                <a:ea typeface="Open Sans" pitchFamily="34" charset="0"/>
                <a:cs typeface="Open Sans" panose="020B0606030504020204" pitchFamily="34" charset="0"/>
              </a:defRPr>
            </a:lvl1pPr>
            <a:lvl2pPr>
              <a:defRPr sz="1399">
                <a:latin typeface="Open Sans" pitchFamily="34" charset="0"/>
                <a:ea typeface="Open Sans" pitchFamily="34" charset="0"/>
                <a:cs typeface="Open Sans" pitchFamily="34" charset="0"/>
              </a:defRPr>
            </a:lvl2pPr>
            <a:lvl3pPr>
              <a:defRPr sz="1399">
                <a:latin typeface="Open Sans" pitchFamily="34" charset="0"/>
                <a:ea typeface="Open Sans" pitchFamily="34" charset="0"/>
                <a:cs typeface="Open Sans" pitchFamily="34" charset="0"/>
              </a:defRPr>
            </a:lvl3pPr>
            <a:lvl4pPr>
              <a:defRPr sz="1399">
                <a:latin typeface="Open Sans" pitchFamily="34" charset="0"/>
                <a:ea typeface="Open Sans" pitchFamily="34" charset="0"/>
                <a:cs typeface="Open Sans" pitchFamily="34" charset="0"/>
              </a:defRPr>
            </a:lvl4pPr>
            <a:lvl5pPr>
              <a:defRPr sz="1399">
                <a:latin typeface="Open Sans" pitchFamily="34" charset="0"/>
                <a:ea typeface="Open Sans" pitchFamily="34" charset="0"/>
                <a:cs typeface="Open Sans" pitchFamily="34" charset="0"/>
              </a:defRPr>
            </a:lvl5pPr>
          </a:lstStyle>
          <a:p>
            <a:pPr lvl="0"/>
            <a:endParaRPr lang="en-US" dirty="0"/>
          </a:p>
        </p:txBody>
      </p:sp>
      <p:sp>
        <p:nvSpPr>
          <p:cNvPr id="12" name="Tab 1">
            <a:extLst>
              <a:ext uri="{FF2B5EF4-FFF2-40B4-BE49-F238E27FC236}">
                <a16:creationId xmlns:a16="http://schemas.microsoft.com/office/drawing/2014/main" xmlns="" id="{13922C03-85BB-4284-B57A-A8A9A9AA23EB}"/>
              </a:ext>
            </a:extLst>
          </p:cNvPr>
          <p:cNvSpPr>
            <a:spLocks noGrp="1"/>
          </p:cNvSpPr>
          <p:nvPr>
            <p:ph type="body" sz="quarter" idx="20" hasCustomPrompt="1"/>
          </p:nvPr>
        </p:nvSpPr>
        <p:spPr>
          <a:xfrm>
            <a:off x="713541" y="4060082"/>
            <a:ext cx="1713260" cy="1713259"/>
          </a:xfrm>
          <a:prstGeom prst="ellipse">
            <a:avLst/>
          </a:prstGeom>
          <a:solidFill>
            <a:srgbClr val="5A5A5A"/>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1</a:t>
            </a:r>
          </a:p>
        </p:txBody>
      </p:sp>
      <p:sp>
        <p:nvSpPr>
          <p:cNvPr id="13" name="Tab 2">
            <a:extLst>
              <a:ext uri="{FF2B5EF4-FFF2-40B4-BE49-F238E27FC236}">
                <a16:creationId xmlns:a16="http://schemas.microsoft.com/office/drawing/2014/main" xmlns="" id="{92EA91B0-A8CC-4BCD-920E-280E25243BA4}"/>
              </a:ext>
            </a:extLst>
          </p:cNvPr>
          <p:cNvSpPr>
            <a:spLocks noGrp="1"/>
          </p:cNvSpPr>
          <p:nvPr>
            <p:ph type="body" sz="quarter" idx="25" hasCustomPrompt="1"/>
          </p:nvPr>
        </p:nvSpPr>
        <p:spPr>
          <a:xfrm>
            <a:off x="2720141" y="4060082"/>
            <a:ext cx="1713260" cy="1713259"/>
          </a:xfrm>
          <a:prstGeom prst="ellipse">
            <a:avLst/>
          </a:prstGeom>
          <a:solidFill>
            <a:srgbClr val="D0112C"/>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2</a:t>
            </a:r>
          </a:p>
        </p:txBody>
      </p:sp>
      <p:sp>
        <p:nvSpPr>
          <p:cNvPr id="16" name="Tab 3">
            <a:extLst>
              <a:ext uri="{FF2B5EF4-FFF2-40B4-BE49-F238E27FC236}">
                <a16:creationId xmlns:a16="http://schemas.microsoft.com/office/drawing/2014/main" xmlns="" id="{DA880263-8A00-4D9F-AAA7-A89C6E237083}"/>
              </a:ext>
            </a:extLst>
          </p:cNvPr>
          <p:cNvSpPr>
            <a:spLocks noGrp="1"/>
          </p:cNvSpPr>
          <p:nvPr>
            <p:ph type="body" sz="quarter" idx="26" hasCustomPrompt="1"/>
          </p:nvPr>
        </p:nvSpPr>
        <p:spPr>
          <a:xfrm>
            <a:off x="47267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3</a:t>
            </a:r>
          </a:p>
        </p:txBody>
      </p:sp>
      <p:sp>
        <p:nvSpPr>
          <p:cNvPr id="19" name="Tab 4">
            <a:extLst>
              <a:ext uri="{FF2B5EF4-FFF2-40B4-BE49-F238E27FC236}">
                <a16:creationId xmlns:a16="http://schemas.microsoft.com/office/drawing/2014/main" xmlns="" id="{DF517D7A-8759-4320-A5D9-3956606DDC0C}"/>
              </a:ext>
            </a:extLst>
          </p:cNvPr>
          <p:cNvSpPr>
            <a:spLocks noGrp="1"/>
          </p:cNvSpPr>
          <p:nvPr>
            <p:ph type="body" sz="quarter" idx="27" hasCustomPrompt="1"/>
          </p:nvPr>
        </p:nvSpPr>
        <p:spPr>
          <a:xfrm>
            <a:off x="6733341" y="4060082"/>
            <a:ext cx="1713260" cy="1713259"/>
          </a:xfrm>
          <a:prstGeom prst="ellipse">
            <a:avLst/>
          </a:prstGeom>
          <a:solidFill>
            <a:srgbClr val="828282"/>
          </a:solidFill>
          <a:effectLst>
            <a:outerShdw blurRad="152400" dist="317500" dir="5400000" sx="90000" sy="-19000" rotWithShape="0">
              <a:prstClr val="black">
                <a:alpha val="15000"/>
              </a:prstClr>
            </a:outerShdw>
          </a:effectLst>
        </p:spPr>
        <p:txBody>
          <a:bodyPr anchor="ctr">
            <a:normAutofit/>
          </a:bodyPr>
          <a:lstStyle>
            <a:lvl1pPr algn="ctr">
              <a:lnSpc>
                <a:spcPts val="2500"/>
              </a:lnSpc>
              <a:spcBef>
                <a:spcPts val="1200"/>
              </a:spcBef>
              <a:defRPr sz="2200" b="1">
                <a:solidFill>
                  <a:schemeClr val="bg1"/>
                </a:solidFill>
                <a:latin typeface="Open Sans" panose="020B0606030504020204" pitchFamily="34" charset="0"/>
                <a:ea typeface="Open Sans" pitchFamily="34" charset="0"/>
                <a:cs typeface="Open Sans" panose="020B0606030504020204" pitchFamily="34" charset="0"/>
              </a:defRPr>
            </a:lvl1pPr>
          </a:lstStyle>
          <a:p>
            <a:pPr lvl="0"/>
            <a:r>
              <a:rPr lang="en-US" dirty="0"/>
              <a:t>Tab 4</a:t>
            </a:r>
          </a:p>
        </p:txBody>
      </p:sp>
      <p:sp>
        <p:nvSpPr>
          <p:cNvPr id="9" name="Title">
            <a:extLst>
              <a:ext uri="{FF2B5EF4-FFF2-40B4-BE49-F238E27FC236}">
                <a16:creationId xmlns:a16="http://schemas.microsoft.com/office/drawing/2014/main" xmlns="" id="{98CA39F4-FD02-42D9-B278-3FEB9EF5F235}"/>
              </a:ext>
            </a:extLst>
          </p:cNvPr>
          <p:cNvSpPr>
            <a:spLocks noGrp="1"/>
          </p:cNvSpPr>
          <p:nvPr>
            <p:ph type="body" sz="quarter" idx="29" hasCustomPrompt="1"/>
          </p:nvPr>
        </p:nvSpPr>
        <p:spPr>
          <a:xfrm>
            <a:off x="231498" y="331159"/>
            <a:ext cx="8912502" cy="428625"/>
          </a:xfrm>
          <a:prstGeom prst="rect">
            <a:avLst/>
          </a:prstGeom>
        </p:spPr>
        <p:txBody>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Type in Screen Title</a:t>
            </a:r>
          </a:p>
        </p:txBody>
      </p:sp>
    </p:spTree>
    <p:custDataLst>
      <p:tags r:id="rId1"/>
    </p:custDataLst>
    <p:extLst>
      <p:ext uri="{BB962C8B-B14F-4D97-AF65-F5344CB8AC3E}">
        <p14:creationId xmlns:p14="http://schemas.microsoft.com/office/powerpoint/2010/main" val="3940224602"/>
      </p:ext>
    </p:extLst>
  </p:cSld>
  <p:clrMapOvr>
    <a:masterClrMapping/>
  </p:clrMapOvr>
  <p:extLst mod="1">
    <p:ext uri="{DCECCB84-F9BA-43D5-87BE-67443E8EF086}">
      <p15:sldGuideLst xmlns:p15="http://schemas.microsoft.com/office/powerpoint/2012/main" xmlns="">
        <p15:guide id="1" orient="horz" pos="81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idden Tabs: INTRO">
    <p:spTree>
      <p:nvGrpSpPr>
        <p:cNvPr id="1" name=""/>
        <p:cNvGrpSpPr/>
        <p:nvPr/>
      </p:nvGrpSpPr>
      <p:grpSpPr>
        <a:xfrm>
          <a:off x="0" y="0"/>
          <a:ext cx="0" cy="0"/>
          <a:chOff x="0" y="0"/>
          <a:chExt cx="0" cy="0"/>
        </a:xfrm>
      </p:grpSpPr>
      <p:sp>
        <p:nvSpPr>
          <p:cNvPr id="3" name="Background"/>
          <p:cNvSpPr/>
          <p:nvPr userDrawn="1"/>
        </p:nvSpPr>
        <p:spPr>
          <a:xfrm>
            <a:off x="0" y="827312"/>
            <a:ext cx="9144000" cy="606884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4" name="Shape 1">
            <a:extLst>
              <a:ext uri="{FF2B5EF4-FFF2-40B4-BE49-F238E27FC236}">
                <a16:creationId xmlns:a16="http://schemas.microsoft.com/office/drawing/2014/main" xmlns="" id="{0FDD0F01-EE68-440A-A18A-F7A587201AFE}"/>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21" name="Shape 2">
            <a:extLst>
              <a:ext uri="{FF2B5EF4-FFF2-40B4-BE49-F238E27FC236}">
                <a16:creationId xmlns:a16="http://schemas.microsoft.com/office/drawing/2014/main" xmlns="" id="{E1E8CD4C-AF38-46FB-A70C-4AB6A9A70DA2}"/>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22" name="Shape 3">
            <a:extLst>
              <a:ext uri="{FF2B5EF4-FFF2-40B4-BE49-F238E27FC236}">
                <a16:creationId xmlns:a16="http://schemas.microsoft.com/office/drawing/2014/main" xmlns="" id="{21C7BA4E-1463-490E-B31A-4DF7CBFD0749}"/>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26" name="Shape 4">
            <a:extLst>
              <a:ext uri="{FF2B5EF4-FFF2-40B4-BE49-F238E27FC236}">
                <a16:creationId xmlns:a16="http://schemas.microsoft.com/office/drawing/2014/main" xmlns="" id="{55240AA4-9E34-4EBA-A4B1-8FBC46E06FA0}"/>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27" name="Shape 5">
            <a:extLst>
              <a:ext uri="{FF2B5EF4-FFF2-40B4-BE49-F238E27FC236}">
                <a16:creationId xmlns:a16="http://schemas.microsoft.com/office/drawing/2014/main" xmlns="" id="{1AECFECB-65A0-4F2C-90C7-CCEA96EEAA7A}"/>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Shape group">
            <a:extLst>
              <a:ext uri="{FF2B5EF4-FFF2-40B4-BE49-F238E27FC236}">
                <a16:creationId xmlns:a16="http://schemas.microsoft.com/office/drawing/2014/main" xmlns="" id="{99C60479-9862-46BF-9586-9D3536DC9D60}"/>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29" name="Snip Single Corner">
              <a:extLst>
                <a:ext uri="{FF2B5EF4-FFF2-40B4-BE49-F238E27FC236}">
                  <a16:creationId xmlns:a16="http://schemas.microsoft.com/office/drawing/2014/main" xmlns="" id="{658F5EE8-1569-42E9-A55C-FBF339DC2211}"/>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Single Corner">
              <a:extLst>
                <a:ext uri="{FF2B5EF4-FFF2-40B4-BE49-F238E27FC236}">
                  <a16:creationId xmlns:a16="http://schemas.microsoft.com/office/drawing/2014/main" xmlns="" id="{F4A6A73B-D58B-4619-986E-7999EDECD475}"/>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 Placeholder">
            <a:extLst>
              <a:ext uri="{FF2B5EF4-FFF2-40B4-BE49-F238E27FC236}">
                <a16:creationId xmlns:a16="http://schemas.microsoft.com/office/drawing/2014/main" xmlns="" id="{B9DFC698-847C-461C-A323-6C5DAA247C15}"/>
              </a:ext>
            </a:extLst>
          </p:cNvPr>
          <p:cNvSpPr>
            <a:spLocks noGrp="1"/>
          </p:cNvSpPr>
          <p:nvPr>
            <p:ph type="body" sz="quarter" idx="26"/>
          </p:nvPr>
        </p:nvSpPr>
        <p:spPr>
          <a:xfrm>
            <a:off x="3448588" y="1450514"/>
            <a:ext cx="5190315" cy="964588"/>
          </a:xfrm>
          <a:prstGeom prst="rect">
            <a:avLst/>
          </a:prstGeom>
        </p:spPr>
        <p:txBody>
          <a:bodyPr>
            <a:normAutofit/>
          </a:bodyPr>
          <a:lstStyle>
            <a:lvl1pPr algn="ctr">
              <a:lnSpc>
                <a:spcPts val="2500"/>
              </a:lnSpc>
              <a:spcBef>
                <a:spcPts val="1200"/>
              </a:spcBef>
              <a:spcAft>
                <a:spcPts val="0"/>
              </a:spcAft>
              <a:defRPr sz="2200">
                <a:latin typeface="Open Sans" panose="020B0606030504020204" pitchFamily="34" charset="0"/>
                <a:ea typeface="Open Sans" pitchFamily="34" charset="0"/>
                <a:cs typeface="Open Sans" panose="020B0606030504020204" pitchFamily="34" charset="0"/>
              </a:defRPr>
            </a:lvl1pPr>
          </a:lstStyle>
          <a:p>
            <a:pPr lvl="0"/>
            <a:endParaRPr lang="en-US" dirty="0"/>
          </a:p>
        </p:txBody>
      </p:sp>
      <p:sp>
        <p:nvSpPr>
          <p:cNvPr id="25" name="Picture Placeholder">
            <a:extLst>
              <a:ext uri="{FF2B5EF4-FFF2-40B4-BE49-F238E27FC236}">
                <a16:creationId xmlns:a16="http://schemas.microsoft.com/office/drawing/2014/main" xmlns="" id="{A8840C07-DEEB-4437-8385-A731B6C6D5CF}"/>
              </a:ext>
            </a:extLst>
          </p:cNvPr>
          <p:cNvSpPr>
            <a:spLocks noGrp="1"/>
          </p:cNvSpPr>
          <p:nvPr>
            <p:ph type="pic" sz="quarter" idx="14"/>
          </p:nvPr>
        </p:nvSpPr>
        <p:spPr>
          <a:xfrm>
            <a:off x="3448588" y="2464330"/>
            <a:ext cx="5190315" cy="3881246"/>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7" name="Title">
            <a:extLst>
              <a:ext uri="{FF2B5EF4-FFF2-40B4-BE49-F238E27FC236}">
                <a16:creationId xmlns:a16="http://schemas.microsoft.com/office/drawing/2014/main" xmlns="" id="{78AF9F1C-CE27-4D85-9BAC-6BDFD958F9F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23137794"/>
      </p:ext>
    </p:extLst>
  </p:cSld>
  <p:clrMapOvr>
    <a:masterClrMapping/>
  </p:clrMapOvr>
  <p:extLst mod="1">
    <p:ext uri="{DCECCB84-F9BA-43D5-87BE-67443E8EF086}">
      <p15:sldGuideLst xmlns:p15="http://schemas.microsoft.com/office/powerpoint/2012/main" xmlns="">
        <p15:guide id="1" pos="12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dden Tabs: Tab 1">
    <p:spTree>
      <p:nvGrpSpPr>
        <p:cNvPr id="1" name=""/>
        <p:cNvGrpSpPr/>
        <p:nvPr/>
      </p:nvGrpSpPr>
      <p:grpSpPr>
        <a:xfrm>
          <a:off x="0" y="0"/>
          <a:ext cx="0" cy="0"/>
          <a:chOff x="0" y="0"/>
          <a:chExt cx="0" cy="0"/>
        </a:xfrm>
      </p:grpSpPr>
      <p:sp>
        <p:nvSpPr>
          <p:cNvPr id="3" name="Background"/>
          <p:cNvSpPr/>
          <p:nvPr userDrawn="1"/>
        </p:nvSpPr>
        <p:spPr>
          <a:xfrm>
            <a:off x="0" y="827312"/>
            <a:ext cx="9144000" cy="606884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1" name="Shape 1">
            <a:extLst>
              <a:ext uri="{FF2B5EF4-FFF2-40B4-BE49-F238E27FC236}">
                <a16:creationId xmlns:a16="http://schemas.microsoft.com/office/drawing/2014/main" xmlns="" id="{7D8FB6C2-6B1B-4854-A32C-F3210136CD30}"/>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2" name="Shape 2">
            <a:extLst>
              <a:ext uri="{FF2B5EF4-FFF2-40B4-BE49-F238E27FC236}">
                <a16:creationId xmlns:a16="http://schemas.microsoft.com/office/drawing/2014/main" xmlns="" id="{AB93C7AC-5618-4A31-8D6E-69CF1F367CC1}"/>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3" name="Shape 3">
            <a:extLst>
              <a:ext uri="{FF2B5EF4-FFF2-40B4-BE49-F238E27FC236}">
                <a16:creationId xmlns:a16="http://schemas.microsoft.com/office/drawing/2014/main" xmlns="" id="{E97B11C2-99DE-47CF-AA84-D86EB948CD90}"/>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4" name="Shape 4">
            <a:extLst>
              <a:ext uri="{FF2B5EF4-FFF2-40B4-BE49-F238E27FC236}">
                <a16:creationId xmlns:a16="http://schemas.microsoft.com/office/drawing/2014/main" xmlns="" id="{C309204E-C07C-4E56-940E-A87902AD796A}"/>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5" name="Shape 5">
            <a:extLst>
              <a:ext uri="{FF2B5EF4-FFF2-40B4-BE49-F238E27FC236}">
                <a16:creationId xmlns:a16="http://schemas.microsoft.com/office/drawing/2014/main" xmlns="" id="{B7D44A0F-0855-4AD5-A59A-2D151FC01A01}"/>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4" name="Tab 1">
            <a:extLst>
              <a:ext uri="{FF2B5EF4-FFF2-40B4-BE49-F238E27FC236}">
                <a16:creationId xmlns:a16="http://schemas.microsoft.com/office/drawing/2014/main" xmlns="" id="{F82D5AC0-B0C2-4ED0-809C-B6E3724ECE78}"/>
              </a:ext>
            </a:extLst>
          </p:cNvPr>
          <p:cNvSpPr/>
          <p:nvPr userDrawn="1"/>
        </p:nvSpPr>
        <p:spPr>
          <a:xfrm>
            <a:off x="364284" y="1637137"/>
            <a:ext cx="2878104" cy="835554"/>
          </a:xfrm>
          <a:prstGeom prst="roundRect">
            <a:avLst/>
          </a:prstGeom>
          <a:solidFill>
            <a:srgbClr val="D0112C"/>
          </a:solidFill>
          <a:ln>
            <a:solidFill>
              <a:srgbClr val="D011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 Tab 1">
            <a:extLst>
              <a:ext uri="{FF2B5EF4-FFF2-40B4-BE49-F238E27FC236}">
                <a16:creationId xmlns:a16="http://schemas.microsoft.com/office/drawing/2014/main" xmlns="" id="{2C5E4966-D43F-4D19-A204-D780E4BC6714}"/>
              </a:ext>
            </a:extLst>
          </p:cNvPr>
          <p:cNvSpPr>
            <a:spLocks noGrp="1"/>
          </p:cNvSpPr>
          <p:nvPr>
            <p:ph type="body" sz="quarter" idx="35" hasCustomPrompt="1"/>
          </p:nvPr>
        </p:nvSpPr>
        <p:spPr>
          <a:xfrm>
            <a:off x="552450" y="1637136"/>
            <a:ext cx="2209800" cy="847565"/>
          </a:xfrm>
          <a:prstGeom prst="rect">
            <a:avLst/>
          </a:prstGeom>
        </p:spPr>
        <p:txBody>
          <a:bodyPr anchor="ctr"/>
          <a:lstStyle>
            <a:lvl1pPr algn="ctr">
              <a:lnSpc>
                <a:spcPts val="2600"/>
              </a:lnSpc>
              <a:defRPr sz="2400" b="1">
                <a:solidFill>
                  <a:schemeClr val="bg1"/>
                </a:solidFill>
                <a:latin typeface="Arial" panose="020B0604020202020204" pitchFamily="34" charset="0"/>
                <a:cs typeface="Arial" panose="020B0604020202020204" pitchFamily="34" charset="0"/>
              </a:defRPr>
            </a:lvl1pPr>
          </a:lstStyle>
          <a:p>
            <a:pPr lvl="0"/>
            <a:r>
              <a:rPr lang="en-US" dirty="0"/>
              <a:t>Tab 1</a:t>
            </a:r>
          </a:p>
        </p:txBody>
      </p:sp>
      <p:grpSp>
        <p:nvGrpSpPr>
          <p:cNvPr id="50" name="Shape group">
            <a:extLst>
              <a:ext uri="{FF2B5EF4-FFF2-40B4-BE49-F238E27FC236}">
                <a16:creationId xmlns:a16="http://schemas.microsoft.com/office/drawing/2014/main" xmlns="" id="{0141A942-250D-4169-BCB3-EC1B25F2DA57}"/>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51" name="Snip Single Corner">
              <a:extLst>
                <a:ext uri="{FF2B5EF4-FFF2-40B4-BE49-F238E27FC236}">
                  <a16:creationId xmlns:a16="http://schemas.microsoft.com/office/drawing/2014/main" xmlns="" id="{002F199F-3B91-433A-969E-FB0AF37FECD6}"/>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Single Corner">
              <a:extLst>
                <a:ext uri="{FF2B5EF4-FFF2-40B4-BE49-F238E27FC236}">
                  <a16:creationId xmlns:a16="http://schemas.microsoft.com/office/drawing/2014/main" xmlns="" id="{7CD08628-7C79-4690-9E38-FD5B23D3CC4B}"/>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Tab Text">
            <a:extLst>
              <a:ext uri="{FF2B5EF4-FFF2-40B4-BE49-F238E27FC236}">
                <a16:creationId xmlns:a16="http://schemas.microsoft.com/office/drawing/2014/main" xmlns="" id="{EEC3B2D3-16C0-4E68-AD9F-7F66C2572868}"/>
              </a:ext>
            </a:extLst>
          </p:cNvPr>
          <p:cNvSpPr>
            <a:spLocks noGrp="1"/>
          </p:cNvSpPr>
          <p:nvPr>
            <p:ph type="body" sz="quarter" idx="33" hasCustomPrompt="1"/>
          </p:nvPr>
        </p:nvSpPr>
        <p:spPr>
          <a:xfrm>
            <a:off x="3854628" y="5197974"/>
            <a:ext cx="4202253" cy="1339012"/>
          </a:xfrm>
          <a:prstGeom prst="rect">
            <a:avLst/>
          </a:prstGeom>
        </p:spPr>
        <p:txBody>
          <a:bodyPr anchor="t" anchorCtr="0"/>
          <a:lstStyle>
            <a:lvl1pPr algn="ctr">
              <a:lnSpc>
                <a:spcPts val="2600"/>
              </a:lnSpc>
              <a:defRPr sz="2400" b="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dirty="0"/>
              <a:t>Click to add text</a:t>
            </a:r>
          </a:p>
        </p:txBody>
      </p:sp>
      <p:sp>
        <p:nvSpPr>
          <p:cNvPr id="38" name="Tab Picture">
            <a:extLst>
              <a:ext uri="{FF2B5EF4-FFF2-40B4-BE49-F238E27FC236}">
                <a16:creationId xmlns:a16="http://schemas.microsoft.com/office/drawing/2014/main" xmlns="" id="{6E3602CD-034F-4A2B-9FA7-A6531E3C597F}"/>
              </a:ext>
            </a:extLst>
          </p:cNvPr>
          <p:cNvSpPr>
            <a:spLocks noGrp="1"/>
          </p:cNvSpPr>
          <p:nvPr>
            <p:ph type="pic" sz="quarter" idx="14"/>
          </p:nvPr>
        </p:nvSpPr>
        <p:spPr>
          <a:xfrm>
            <a:off x="4336132" y="2256331"/>
            <a:ext cx="3308252"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39" name="Tab Title">
            <a:extLst>
              <a:ext uri="{FF2B5EF4-FFF2-40B4-BE49-F238E27FC236}">
                <a16:creationId xmlns:a16="http://schemas.microsoft.com/office/drawing/2014/main" xmlns="" id="{C87A431D-0191-4150-AFA7-EF76E687FBD1}"/>
              </a:ext>
            </a:extLst>
          </p:cNvPr>
          <p:cNvSpPr>
            <a:spLocks noGrp="1"/>
          </p:cNvSpPr>
          <p:nvPr>
            <p:ph type="body" sz="quarter" idx="34" hasCustomPrompt="1"/>
          </p:nvPr>
        </p:nvSpPr>
        <p:spPr>
          <a:xfrm>
            <a:off x="3505201" y="1410935"/>
            <a:ext cx="5018194" cy="730843"/>
          </a:xfrm>
          <a:prstGeom prst="rect">
            <a:avLst/>
          </a:prstGeom>
        </p:spPr>
        <p:txBody>
          <a:bodyPr anchor="b" anchorCtr="0"/>
          <a:lstStyle>
            <a:lvl1pPr algn="ctr">
              <a:lnSpc>
                <a:spcPts val="2398"/>
              </a:lnSpc>
              <a:defRPr sz="2400" b="1">
                <a:solidFill>
                  <a:srgbClr val="D0112C"/>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dirty="0"/>
              <a:t>Tab Title</a:t>
            </a:r>
          </a:p>
        </p:txBody>
      </p:sp>
      <p:sp>
        <p:nvSpPr>
          <p:cNvPr id="17" name="Title">
            <a:extLst>
              <a:ext uri="{FF2B5EF4-FFF2-40B4-BE49-F238E27FC236}">
                <a16:creationId xmlns:a16="http://schemas.microsoft.com/office/drawing/2014/main" xmlns="" id="{78AF9F1C-CE27-4D85-9BAC-6BDFD958F9F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spTree>
    <p:custDataLst>
      <p:tags r:id="rId1"/>
    </p:custDataLst>
    <p:extLst>
      <p:ext uri="{BB962C8B-B14F-4D97-AF65-F5344CB8AC3E}">
        <p14:creationId xmlns:p14="http://schemas.microsoft.com/office/powerpoint/2010/main" val="374473786"/>
      </p:ext>
    </p:extLst>
  </p:cSld>
  <p:clrMapOvr>
    <a:masterClrMapping/>
  </p:clrMapOvr>
  <p:extLst mod="1">
    <p:ext uri="{DCECCB84-F9BA-43D5-87BE-67443E8EF086}">
      <p15:sldGuideLst xmlns:p15="http://schemas.microsoft.com/office/powerpoint/2012/main" xmlns="">
        <p15:guide id="1" pos="12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idden Tabs: Tab 2">
    <p:spTree>
      <p:nvGrpSpPr>
        <p:cNvPr id="1" name=""/>
        <p:cNvGrpSpPr/>
        <p:nvPr/>
      </p:nvGrpSpPr>
      <p:grpSpPr>
        <a:xfrm>
          <a:off x="0" y="0"/>
          <a:ext cx="0" cy="0"/>
          <a:chOff x="0" y="0"/>
          <a:chExt cx="0" cy="0"/>
        </a:xfrm>
      </p:grpSpPr>
      <p:sp>
        <p:nvSpPr>
          <p:cNvPr id="3" name="Background"/>
          <p:cNvSpPr/>
          <p:nvPr userDrawn="1"/>
        </p:nvSpPr>
        <p:spPr>
          <a:xfrm>
            <a:off x="0" y="827312"/>
            <a:ext cx="9144000" cy="606884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1" name="Shape 1">
            <a:extLst>
              <a:ext uri="{FF2B5EF4-FFF2-40B4-BE49-F238E27FC236}">
                <a16:creationId xmlns:a16="http://schemas.microsoft.com/office/drawing/2014/main" xmlns="" id="{84A5D41C-BE38-49CF-A5CB-FEA4A06B5E7B}"/>
              </a:ext>
            </a:extLst>
          </p:cNvPr>
          <p:cNvSpPr/>
          <p:nvPr userDrawn="1"/>
        </p:nvSpPr>
        <p:spPr>
          <a:xfrm>
            <a:off x="1962150" y="1628776"/>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2" name="Shape 2">
            <a:extLst>
              <a:ext uri="{FF2B5EF4-FFF2-40B4-BE49-F238E27FC236}">
                <a16:creationId xmlns:a16="http://schemas.microsoft.com/office/drawing/2014/main" xmlns="" id="{14FA4EA8-AB49-4D16-BFE6-4034E0490445}"/>
              </a:ext>
            </a:extLst>
          </p:cNvPr>
          <p:cNvSpPr/>
          <p:nvPr userDrawn="1"/>
        </p:nvSpPr>
        <p:spPr>
          <a:xfrm>
            <a:off x="1962150" y="2640531"/>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3" name="Shape 3">
            <a:extLst>
              <a:ext uri="{FF2B5EF4-FFF2-40B4-BE49-F238E27FC236}">
                <a16:creationId xmlns:a16="http://schemas.microsoft.com/office/drawing/2014/main" xmlns="" id="{63E96374-11FB-4240-BF3E-20208D2DF014}"/>
              </a:ext>
            </a:extLst>
          </p:cNvPr>
          <p:cNvSpPr/>
          <p:nvPr userDrawn="1"/>
        </p:nvSpPr>
        <p:spPr>
          <a:xfrm>
            <a:off x="1995260" y="3656407"/>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4" name="Shape 4">
            <a:extLst>
              <a:ext uri="{FF2B5EF4-FFF2-40B4-BE49-F238E27FC236}">
                <a16:creationId xmlns:a16="http://schemas.microsoft.com/office/drawing/2014/main" xmlns="" id="{DE3147E9-C238-4AAF-92AC-6E9D6C99E629}"/>
              </a:ext>
            </a:extLst>
          </p:cNvPr>
          <p:cNvSpPr/>
          <p:nvPr userDrawn="1"/>
        </p:nvSpPr>
        <p:spPr>
          <a:xfrm>
            <a:off x="1967152" y="4662745"/>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5" name="Shape 5">
            <a:extLst>
              <a:ext uri="{FF2B5EF4-FFF2-40B4-BE49-F238E27FC236}">
                <a16:creationId xmlns:a16="http://schemas.microsoft.com/office/drawing/2014/main" xmlns="" id="{C768621D-EAD9-4626-AD81-FF5CB8DD2920}"/>
              </a:ext>
            </a:extLst>
          </p:cNvPr>
          <p:cNvSpPr/>
          <p:nvPr userDrawn="1"/>
        </p:nvSpPr>
        <p:spPr>
          <a:xfrm>
            <a:off x="1967152" y="5684039"/>
            <a:ext cx="1114425" cy="835554"/>
          </a:xfrm>
          <a:prstGeom prst="round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3" name="Tab 2">
            <a:extLst>
              <a:ext uri="{FF2B5EF4-FFF2-40B4-BE49-F238E27FC236}">
                <a16:creationId xmlns:a16="http://schemas.microsoft.com/office/drawing/2014/main" xmlns="" id="{A0C9F789-E89D-4216-9037-0FD095D23D55}"/>
              </a:ext>
            </a:extLst>
          </p:cNvPr>
          <p:cNvSpPr/>
          <p:nvPr userDrawn="1"/>
        </p:nvSpPr>
        <p:spPr>
          <a:xfrm>
            <a:off x="355601" y="2648008"/>
            <a:ext cx="2878104" cy="835554"/>
          </a:xfrm>
          <a:prstGeom prst="roundRect">
            <a:avLst/>
          </a:prstGeom>
          <a:solidFill>
            <a:srgbClr val="D0112C"/>
          </a:solidFill>
          <a:ln>
            <a:solidFill>
              <a:srgbClr val="D011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4" name="Tab 1">
            <a:extLst>
              <a:ext uri="{FF2B5EF4-FFF2-40B4-BE49-F238E27FC236}">
                <a16:creationId xmlns:a16="http://schemas.microsoft.com/office/drawing/2014/main" xmlns="" id="{938E79BD-177C-429E-9BC7-F16490573501}"/>
              </a:ext>
            </a:extLst>
          </p:cNvPr>
          <p:cNvSpPr/>
          <p:nvPr userDrawn="1"/>
        </p:nvSpPr>
        <p:spPr>
          <a:xfrm>
            <a:off x="364284" y="1637137"/>
            <a:ext cx="2878104" cy="835554"/>
          </a:xfrm>
          <a:prstGeom prst="roundRect">
            <a:avLst/>
          </a:prstGeom>
          <a:solidFill>
            <a:srgbClr val="5A5A5A"/>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 Tab 1">
            <a:extLst>
              <a:ext uri="{FF2B5EF4-FFF2-40B4-BE49-F238E27FC236}">
                <a16:creationId xmlns:a16="http://schemas.microsoft.com/office/drawing/2014/main" xmlns="" id="{54CDFC4C-BC6F-4094-856A-874F2AA3FAD1}"/>
              </a:ext>
            </a:extLst>
          </p:cNvPr>
          <p:cNvSpPr>
            <a:spLocks noGrp="1"/>
          </p:cNvSpPr>
          <p:nvPr>
            <p:ph type="body" sz="quarter" idx="35" hasCustomPrompt="1"/>
          </p:nvPr>
        </p:nvSpPr>
        <p:spPr>
          <a:xfrm>
            <a:off x="552450" y="1637136"/>
            <a:ext cx="2209800" cy="847565"/>
          </a:xfrm>
          <a:prstGeom prst="rect">
            <a:avLst/>
          </a:prstGeom>
        </p:spPr>
        <p:txBody>
          <a:bodyPr anchor="ctr"/>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1</a:t>
            </a:r>
          </a:p>
        </p:txBody>
      </p:sp>
      <p:sp>
        <p:nvSpPr>
          <p:cNvPr id="46" name="Text Tab 2">
            <a:extLst>
              <a:ext uri="{FF2B5EF4-FFF2-40B4-BE49-F238E27FC236}">
                <a16:creationId xmlns:a16="http://schemas.microsoft.com/office/drawing/2014/main" xmlns="" id="{DB5049E3-F922-42ED-A454-7FE76F685F9A}"/>
              </a:ext>
            </a:extLst>
          </p:cNvPr>
          <p:cNvSpPr>
            <a:spLocks noGrp="1"/>
          </p:cNvSpPr>
          <p:nvPr>
            <p:ph type="body" sz="quarter" idx="36" hasCustomPrompt="1"/>
          </p:nvPr>
        </p:nvSpPr>
        <p:spPr>
          <a:xfrm>
            <a:off x="552450" y="2646684"/>
            <a:ext cx="2209799" cy="847565"/>
          </a:xfrm>
          <a:prstGeom prst="rect">
            <a:avLst/>
          </a:prstGeom>
        </p:spPr>
        <p:txBody>
          <a:bodyPr anchor="ctr"/>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2</a:t>
            </a:r>
          </a:p>
        </p:txBody>
      </p:sp>
      <p:sp>
        <p:nvSpPr>
          <p:cNvPr id="17" name="Title">
            <a:extLst>
              <a:ext uri="{FF2B5EF4-FFF2-40B4-BE49-F238E27FC236}">
                <a16:creationId xmlns:a16="http://schemas.microsoft.com/office/drawing/2014/main" xmlns="" id="{78AF9F1C-CE27-4D85-9BAC-6BDFD958F9F7}"/>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grpSp>
        <p:nvGrpSpPr>
          <p:cNvPr id="50" name="Shape group">
            <a:extLst>
              <a:ext uri="{FF2B5EF4-FFF2-40B4-BE49-F238E27FC236}">
                <a16:creationId xmlns:a16="http://schemas.microsoft.com/office/drawing/2014/main" xmlns="" id="{39A1FE1C-7C63-4E1F-9482-DB17B67C8476}"/>
              </a:ext>
            </a:extLst>
          </p:cNvPr>
          <p:cNvGrpSpPr/>
          <p:nvPr userDrawn="1"/>
        </p:nvGrpSpPr>
        <p:grpSpPr>
          <a:xfrm>
            <a:off x="2855234" y="1047477"/>
            <a:ext cx="6302452" cy="5848682"/>
            <a:chOff x="2855234" y="1047477"/>
            <a:chExt cx="6302452" cy="5848682"/>
          </a:xfrm>
          <a:effectLst>
            <a:outerShdw blurRad="127000" sx="102000" sy="102000" algn="ctr" rotWithShape="0">
              <a:prstClr val="black">
                <a:alpha val="20000"/>
              </a:prstClr>
            </a:outerShdw>
          </a:effectLst>
        </p:grpSpPr>
        <p:sp>
          <p:nvSpPr>
            <p:cNvPr id="51" name="Snip Single Corner">
              <a:extLst>
                <a:ext uri="{FF2B5EF4-FFF2-40B4-BE49-F238E27FC236}">
                  <a16:creationId xmlns:a16="http://schemas.microsoft.com/office/drawing/2014/main" xmlns="" id="{58DE76E3-99A2-4519-B455-65126AF6D3D8}"/>
                </a:ext>
              </a:extLst>
            </p:cNvPr>
            <p:cNvSpPr/>
            <p:nvPr userDrawn="1"/>
          </p:nvSpPr>
          <p:spPr>
            <a:xfrm flipH="1">
              <a:off x="3261813" y="1047477"/>
              <a:ext cx="5895873" cy="58486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Single Corner">
              <a:extLst>
                <a:ext uri="{FF2B5EF4-FFF2-40B4-BE49-F238E27FC236}">
                  <a16:creationId xmlns:a16="http://schemas.microsoft.com/office/drawing/2014/main" xmlns="" id="{40E7AED1-E8DF-43D1-AF6C-EBF64473601B}"/>
                </a:ext>
              </a:extLst>
            </p:cNvPr>
            <p:cNvSpPr/>
            <p:nvPr userDrawn="1"/>
          </p:nvSpPr>
          <p:spPr>
            <a:xfrm flipH="1">
              <a:off x="2855234" y="1047477"/>
              <a:ext cx="592815" cy="5848681"/>
            </a:xfrm>
            <a:custGeom>
              <a:avLst/>
              <a:gdLst>
                <a:gd name="connsiteX0" fmla="*/ 0 w 2488290"/>
                <a:gd name="connsiteY0" fmla="*/ 0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0 w 2488290"/>
                <a:gd name="connsiteY5" fmla="*/ 0 h 5847402"/>
                <a:gd name="connsiteX0" fmla="*/ 1847850 w 2488290"/>
                <a:gd name="connsiteY0" fmla="*/ 28575 h 5847402"/>
                <a:gd name="connsiteX1" fmla="*/ 2073567 w 2488290"/>
                <a:gd name="connsiteY1" fmla="*/ 0 h 5847402"/>
                <a:gd name="connsiteX2" fmla="*/ 2488290 w 2488290"/>
                <a:gd name="connsiteY2" fmla="*/ 414723 h 5847402"/>
                <a:gd name="connsiteX3" fmla="*/ 2488290 w 2488290"/>
                <a:gd name="connsiteY3" fmla="*/ 5847402 h 5847402"/>
                <a:gd name="connsiteX4" fmla="*/ 0 w 2488290"/>
                <a:gd name="connsiteY4" fmla="*/ 5847402 h 5847402"/>
                <a:gd name="connsiteX5" fmla="*/ 1847850 w 2488290"/>
                <a:gd name="connsiteY5" fmla="*/ 28575 h 5847402"/>
                <a:gd name="connsiteX0" fmla="*/ 0 w 640440"/>
                <a:gd name="connsiteY0" fmla="*/ 28575 h 5847402"/>
                <a:gd name="connsiteX1" fmla="*/ 225717 w 640440"/>
                <a:gd name="connsiteY1" fmla="*/ 0 h 5847402"/>
                <a:gd name="connsiteX2" fmla="*/ 640440 w 640440"/>
                <a:gd name="connsiteY2" fmla="*/ 414723 h 5847402"/>
                <a:gd name="connsiteX3" fmla="*/ 640440 w 640440"/>
                <a:gd name="connsiteY3" fmla="*/ 5847402 h 5847402"/>
                <a:gd name="connsiteX4" fmla="*/ 95250 w 640440"/>
                <a:gd name="connsiteY4" fmla="*/ 5847402 h 5847402"/>
                <a:gd name="connsiteX5" fmla="*/ 0 w 640440"/>
                <a:gd name="connsiteY5" fmla="*/ 28575 h 5847402"/>
                <a:gd name="connsiteX0" fmla="*/ 0 w 602340"/>
                <a:gd name="connsiteY0" fmla="*/ 9525 h 5847402"/>
                <a:gd name="connsiteX1" fmla="*/ 187617 w 602340"/>
                <a:gd name="connsiteY1" fmla="*/ 0 h 5847402"/>
                <a:gd name="connsiteX2" fmla="*/ 602340 w 602340"/>
                <a:gd name="connsiteY2" fmla="*/ 414723 h 5847402"/>
                <a:gd name="connsiteX3" fmla="*/ 602340 w 602340"/>
                <a:gd name="connsiteY3" fmla="*/ 5847402 h 5847402"/>
                <a:gd name="connsiteX4" fmla="*/ 57150 w 602340"/>
                <a:gd name="connsiteY4" fmla="*/ 5847402 h 5847402"/>
                <a:gd name="connsiteX5" fmla="*/ 0 w 602340"/>
                <a:gd name="connsiteY5" fmla="*/ 9525 h 5847402"/>
                <a:gd name="connsiteX0" fmla="*/ 0 w 592815"/>
                <a:gd name="connsiteY0" fmla="*/ 0 h 5875977"/>
                <a:gd name="connsiteX1" fmla="*/ 178092 w 592815"/>
                <a:gd name="connsiteY1" fmla="*/ 28575 h 5875977"/>
                <a:gd name="connsiteX2" fmla="*/ 592815 w 592815"/>
                <a:gd name="connsiteY2" fmla="*/ 443298 h 5875977"/>
                <a:gd name="connsiteX3" fmla="*/ 592815 w 592815"/>
                <a:gd name="connsiteY3" fmla="*/ 5875977 h 5875977"/>
                <a:gd name="connsiteX4" fmla="*/ 47625 w 592815"/>
                <a:gd name="connsiteY4" fmla="*/ 5875977 h 5875977"/>
                <a:gd name="connsiteX5" fmla="*/ 0 w 592815"/>
                <a:gd name="connsiteY5" fmla="*/ 0 h 5875977"/>
                <a:gd name="connsiteX0" fmla="*/ 0 w 592815"/>
                <a:gd name="connsiteY0" fmla="*/ 0 h 5848681"/>
                <a:gd name="connsiteX1" fmla="*/ 178092 w 592815"/>
                <a:gd name="connsiteY1" fmla="*/ 1279 h 5848681"/>
                <a:gd name="connsiteX2" fmla="*/ 592815 w 592815"/>
                <a:gd name="connsiteY2" fmla="*/ 416002 h 5848681"/>
                <a:gd name="connsiteX3" fmla="*/ 592815 w 592815"/>
                <a:gd name="connsiteY3" fmla="*/ 5848681 h 5848681"/>
                <a:gd name="connsiteX4" fmla="*/ 47625 w 592815"/>
                <a:gd name="connsiteY4" fmla="*/ 5848681 h 5848681"/>
                <a:gd name="connsiteX5" fmla="*/ 0 w 592815"/>
                <a:gd name="connsiteY5" fmla="*/ 0 h 58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15" h="5848681">
                  <a:moveTo>
                    <a:pt x="0" y="0"/>
                  </a:moveTo>
                  <a:lnTo>
                    <a:pt x="178092" y="1279"/>
                  </a:lnTo>
                  <a:lnTo>
                    <a:pt x="592815" y="416002"/>
                  </a:lnTo>
                  <a:lnTo>
                    <a:pt x="592815" y="5848681"/>
                  </a:lnTo>
                  <a:lnTo>
                    <a:pt x="47625" y="5848681"/>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Tab Text">
            <a:extLst>
              <a:ext uri="{FF2B5EF4-FFF2-40B4-BE49-F238E27FC236}">
                <a16:creationId xmlns:a16="http://schemas.microsoft.com/office/drawing/2014/main" xmlns="" id="{9224EA1D-58DB-4050-8C84-5AA91C8F81EE}"/>
              </a:ext>
            </a:extLst>
          </p:cNvPr>
          <p:cNvSpPr>
            <a:spLocks noGrp="1"/>
          </p:cNvSpPr>
          <p:nvPr>
            <p:ph type="body" sz="quarter" idx="33" hasCustomPrompt="1"/>
          </p:nvPr>
        </p:nvSpPr>
        <p:spPr>
          <a:xfrm>
            <a:off x="3854628" y="5197974"/>
            <a:ext cx="4202253" cy="1339012"/>
          </a:xfrm>
          <a:prstGeom prst="rect">
            <a:avLst/>
          </a:prstGeom>
        </p:spPr>
        <p:txBody>
          <a:bodyPr anchor="t" anchorCtr="0"/>
          <a:lstStyle>
            <a:lvl1pPr algn="ctr">
              <a:lnSpc>
                <a:spcPts val="2500"/>
              </a:lnSpc>
              <a:defRPr sz="22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38" name="Tab Picture">
            <a:extLst>
              <a:ext uri="{FF2B5EF4-FFF2-40B4-BE49-F238E27FC236}">
                <a16:creationId xmlns:a16="http://schemas.microsoft.com/office/drawing/2014/main" xmlns="" id="{C7BD098D-99D7-4134-A836-356C0960D9A3}"/>
              </a:ext>
            </a:extLst>
          </p:cNvPr>
          <p:cNvSpPr>
            <a:spLocks noGrp="1"/>
          </p:cNvSpPr>
          <p:nvPr>
            <p:ph type="pic" sz="quarter" idx="14"/>
          </p:nvPr>
        </p:nvSpPr>
        <p:spPr>
          <a:xfrm>
            <a:off x="4336132" y="2256331"/>
            <a:ext cx="3308252" cy="2728481"/>
          </a:xfrm>
          <a:prstGeom prst="rect">
            <a:avLst/>
          </a:prstGeom>
          <a:solidFill>
            <a:schemeClr val="accent4">
              <a:lumMod val="20000"/>
              <a:lumOff val="80000"/>
            </a:schemeClr>
          </a:solidFill>
        </p:spPr>
        <p:txBody>
          <a:bodyPr anchor="ctr" anchorCtr="0"/>
          <a:lstStyle>
            <a:lvl1pPr algn="ctr">
              <a:defRPr sz="1399">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39" name="Tab Title">
            <a:extLst>
              <a:ext uri="{FF2B5EF4-FFF2-40B4-BE49-F238E27FC236}">
                <a16:creationId xmlns:a16="http://schemas.microsoft.com/office/drawing/2014/main" xmlns="" id="{A66B591E-ED19-4435-A548-DD44334EBB74}"/>
              </a:ext>
            </a:extLst>
          </p:cNvPr>
          <p:cNvSpPr>
            <a:spLocks noGrp="1"/>
          </p:cNvSpPr>
          <p:nvPr>
            <p:ph type="body" sz="quarter" idx="34" hasCustomPrompt="1"/>
          </p:nvPr>
        </p:nvSpPr>
        <p:spPr>
          <a:xfrm>
            <a:off x="3505201" y="1410935"/>
            <a:ext cx="5018194" cy="730843"/>
          </a:xfrm>
          <a:prstGeom prst="rect">
            <a:avLst/>
          </a:prstGeom>
        </p:spPr>
        <p:txBody>
          <a:bodyPr anchor="b" anchorCtr="0"/>
          <a:lstStyle>
            <a:lvl1pPr algn="ctr">
              <a:lnSpc>
                <a:spcPts val="2500"/>
              </a:lnSpc>
              <a:defRPr sz="2200" b="1">
                <a:solidFill>
                  <a:srgbClr val="D0112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Tab Title</a:t>
            </a:r>
          </a:p>
        </p:txBody>
      </p:sp>
    </p:spTree>
    <p:custDataLst>
      <p:tags r:id="rId1"/>
    </p:custDataLst>
    <p:extLst>
      <p:ext uri="{BB962C8B-B14F-4D97-AF65-F5344CB8AC3E}">
        <p14:creationId xmlns:p14="http://schemas.microsoft.com/office/powerpoint/2010/main" val="4217769481"/>
      </p:ext>
    </p:extLst>
  </p:cSld>
  <p:clrMapOvr>
    <a:masterClrMapping/>
  </p:clrMapOvr>
  <p:extLst mod="1">
    <p:ext uri="{DCECCB84-F9BA-43D5-87BE-67443E8EF086}">
      <p15:sldGuideLst xmlns:p15="http://schemas.microsoft.com/office/powerpoint/2012/main" xmlns="">
        <p15:guide id="1" pos="12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adrant Tabs: INTR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45">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27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96131462"/>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adrant Tabs: Tab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lnSpc>
                <a:spcPts val="2500"/>
              </a:lnSpc>
              <a:defRPr sz="2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a:p>
            <a:pPr lvl="1"/>
            <a:r>
              <a:rPr lang="en-US" dirty="0"/>
              <a:t>Second level</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05544713"/>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adrant Tabs: Tab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lnSpc>
                <a:spcPts val="2500"/>
              </a:lnSpc>
              <a:defRPr sz="2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a:p>
            <a:pPr lvl="1"/>
            <a:r>
              <a:rPr lang="en-US" dirty="0"/>
              <a:t>Second level</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19418"/>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9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54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88212570"/>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2 line title">
    <p:spTree>
      <p:nvGrpSpPr>
        <p:cNvPr id="1" name=""/>
        <p:cNvGrpSpPr/>
        <p:nvPr/>
      </p:nvGrpSpPr>
      <p:grpSpPr>
        <a:xfrm>
          <a:off x="0" y="0"/>
          <a:ext cx="0" cy="0"/>
          <a:chOff x="0" y="0"/>
          <a:chExt cx="0" cy="0"/>
        </a:xfrm>
      </p:grpSpPr>
      <p:sp>
        <p:nvSpPr>
          <p:cNvPr id="4" name="Rectangle 3"/>
          <p:cNvSpPr/>
          <p:nvPr userDrawn="1"/>
        </p:nvSpPr>
        <p:spPr>
          <a:xfrm>
            <a:off x="2" y="0"/>
            <a:ext cx="9153673"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userDrawn="1"/>
        </p:nvGrpSpPr>
        <p:grpSpPr>
          <a:xfrm>
            <a:off x="2" y="0"/>
            <a:ext cx="9153673" cy="1463220"/>
            <a:chOff x="2" y="0"/>
            <a:chExt cx="9153673" cy="1463220"/>
          </a:xfrm>
        </p:grpSpPr>
        <p:pic>
          <p:nvPicPr>
            <p:cNvPr id="5" name="Base Graphic2"/>
            <p:cNvPicPr>
              <a:picLocks noChangeAspect="1"/>
            </p:cNvPicPr>
            <p:nvPr userDrawn="1"/>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0"/>
              <a:ext cx="9143998" cy="1447800"/>
            </a:xfrm>
            <a:prstGeom prst="rect">
              <a:avLst/>
            </a:prstGeom>
            <a:effectLst>
              <a:outerShdw blurRad="50800" dist="50800" dir="5400000" algn="ctr" rotWithShape="0">
                <a:srgbClr val="000000">
                  <a:alpha val="21000"/>
                </a:srgbClr>
              </a:outerShdw>
            </a:effectLst>
          </p:spPr>
        </p:pic>
        <p:sp>
          <p:nvSpPr>
            <p:cNvPr id="6" name="Gradation box"/>
            <p:cNvSpPr/>
            <p:nvPr userDrawn="1"/>
          </p:nvSpPr>
          <p:spPr bwMode="auto">
            <a:xfrm>
              <a:off x="2" y="0"/>
              <a:ext cx="9144000" cy="1463220"/>
            </a:xfrm>
            <a:prstGeom prst="rect">
              <a:avLst/>
            </a:prstGeom>
            <a:gradFill flip="none" rotWithShape="1">
              <a:gsLst>
                <a:gs pos="2000">
                  <a:srgbClr val="9BC2E5">
                    <a:alpha val="66667"/>
                  </a:srgbClr>
                </a:gs>
                <a:gs pos="100000">
                  <a:srgbClr val="5997D5">
                    <a:alpha val="22745"/>
                  </a:srgb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sp>
          <p:nvSpPr>
            <p:cNvPr id="7" name="White Gradient Box"/>
            <p:cNvSpPr/>
            <p:nvPr userDrawn="1"/>
          </p:nvSpPr>
          <p:spPr bwMode="auto">
            <a:xfrm>
              <a:off x="2" y="0"/>
              <a:ext cx="9153673" cy="1447800"/>
            </a:xfrm>
            <a:prstGeom prst="rect">
              <a:avLst/>
            </a:prstGeom>
            <a:gradFill>
              <a:gsLst>
                <a:gs pos="58000">
                  <a:srgbClr val="FFFFFF">
                    <a:alpha val="48000"/>
                  </a:srgbClr>
                </a:gs>
                <a:gs pos="0">
                  <a:schemeClr val="bg1">
                    <a:alpha val="0"/>
                  </a:schemeClr>
                </a:gs>
                <a:gs pos="100000">
                  <a:schemeClr val="bg1">
                    <a:alpha val="78000"/>
                  </a:schemeClr>
                </a:gs>
              </a:gsLst>
              <a:lin ang="5400000" scaled="0"/>
            </a:grad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grpSp>
      <p:sp>
        <p:nvSpPr>
          <p:cNvPr id="2" name="Title Placeholder 1"/>
          <p:cNvSpPr>
            <a:spLocks noGrp="1"/>
          </p:cNvSpPr>
          <p:nvPr>
            <p:ph type="title"/>
          </p:nvPr>
        </p:nvSpPr>
        <p:spPr>
          <a:xfrm>
            <a:off x="628650" y="263824"/>
            <a:ext cx="7886700" cy="1158875"/>
          </a:xfrm>
          <a:prstGeom prst="rect">
            <a:avLst/>
          </a:prstGeom>
        </p:spPr>
        <p:txBody>
          <a:bodyPr vert="horz" lIns="91440" tIns="45720" rIns="91440" bIns="45720" rtlCol="0" anchor="b">
            <a:normAutofit/>
          </a:bodyPr>
          <a:lstStyle>
            <a:lvl1pPr>
              <a:defRPr sz="3200"/>
            </a:lvl1pPr>
          </a:lstStyle>
          <a:p>
            <a:r>
              <a:rPr lang="en-US" dirty="0"/>
              <a:t>Click to edit Master title style</a:t>
            </a:r>
          </a:p>
        </p:txBody>
      </p:sp>
      <p:sp>
        <p:nvSpPr>
          <p:cNvPr id="3" name="Text Placeholder 2"/>
          <p:cNvSpPr>
            <a:spLocks noGrp="1"/>
          </p:cNvSpPr>
          <p:nvPr>
            <p:ph idx="1"/>
          </p:nvPr>
        </p:nvSpPr>
        <p:spPr>
          <a:xfrm>
            <a:off x="628650" y="1839118"/>
            <a:ext cx="64606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 (MM)</a:t>
            </a:r>
          </a:p>
        </p:txBody>
      </p:sp>
    </p:spTree>
    <p:custDataLst>
      <p:tags r:id="rId1"/>
    </p:custDataLst>
    <p:extLst>
      <p:ext uri="{BB962C8B-B14F-4D97-AF65-F5344CB8AC3E}">
        <p14:creationId xmlns:p14="http://schemas.microsoft.com/office/powerpoint/2010/main" val="3982483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adrant Tabs: Tab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a:p>
            <a:pPr lvl="1"/>
            <a:r>
              <a:rPr lang="en-US" dirty="0"/>
              <a:t>Second level</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vl2pPr algn="ctr">
              <a:defRPr sz="2131">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18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08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19919454"/>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rant Tabs: Tab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567EC5-35B7-4506-9B4B-B0B312DF3F2A}"/>
              </a:ext>
            </a:extLst>
          </p:cNvPr>
          <p:cNvSpPr/>
          <p:nvPr userDrawn="1"/>
        </p:nvSpPr>
        <p:spPr>
          <a:xfrm>
            <a:off x="664755"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2">
            <a:extLst>
              <a:ext uri="{FF2B5EF4-FFF2-40B4-BE49-F238E27FC236}">
                <a16:creationId xmlns:a16="http://schemas.microsoft.com/office/drawing/2014/main" xmlns="" id="{77CB1D1E-2CAE-4ED9-BB18-A7D38449A532}"/>
              </a:ext>
            </a:extLst>
          </p:cNvPr>
          <p:cNvSpPr/>
          <p:nvPr userDrawn="1"/>
        </p:nvSpPr>
        <p:spPr>
          <a:xfrm>
            <a:off x="4661987" y="1126981"/>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3">
            <a:extLst>
              <a:ext uri="{FF2B5EF4-FFF2-40B4-BE49-F238E27FC236}">
                <a16:creationId xmlns:a16="http://schemas.microsoft.com/office/drawing/2014/main" xmlns="" id="{4F589675-8C3D-41DF-BC2C-B5BEC6E29DC5}"/>
              </a:ext>
            </a:extLst>
          </p:cNvPr>
          <p:cNvSpPr/>
          <p:nvPr userDrawn="1"/>
        </p:nvSpPr>
        <p:spPr>
          <a:xfrm>
            <a:off x="4661987" y="3826424"/>
            <a:ext cx="3840480" cy="2557951"/>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xmlns="" id="{BC48194A-1F03-401F-AC42-4281DDD2E259}"/>
              </a:ext>
            </a:extLst>
          </p:cNvPr>
          <p:cNvSpPr/>
          <p:nvPr userDrawn="1"/>
        </p:nvSpPr>
        <p:spPr>
          <a:xfrm>
            <a:off x="664755" y="3826424"/>
            <a:ext cx="3840480" cy="2557951"/>
          </a:xfrm>
          <a:prstGeom prst="rect">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Tab text 1">
            <a:extLst>
              <a:ext uri="{FF2B5EF4-FFF2-40B4-BE49-F238E27FC236}">
                <a16:creationId xmlns:a16="http://schemas.microsoft.com/office/drawing/2014/main" xmlns="" id="{7BA3443F-C247-428B-AB11-F774BD53132E}"/>
              </a:ext>
            </a:extLst>
          </p:cNvPr>
          <p:cNvSpPr>
            <a:spLocks noGrp="1"/>
          </p:cNvSpPr>
          <p:nvPr>
            <p:ph type="body" sz="quarter" idx="28" hasCustomPrompt="1"/>
          </p:nvPr>
        </p:nvSpPr>
        <p:spPr>
          <a:xfrm>
            <a:off x="859367"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1</a:t>
            </a:r>
          </a:p>
        </p:txBody>
      </p:sp>
      <p:sp>
        <p:nvSpPr>
          <p:cNvPr id="19" name="Tab text 2">
            <a:extLst>
              <a:ext uri="{FF2B5EF4-FFF2-40B4-BE49-F238E27FC236}">
                <a16:creationId xmlns:a16="http://schemas.microsoft.com/office/drawing/2014/main" xmlns="" id="{B2D7532D-B1C7-4A60-8545-0949F543C48E}"/>
              </a:ext>
            </a:extLst>
          </p:cNvPr>
          <p:cNvSpPr>
            <a:spLocks noGrp="1"/>
          </p:cNvSpPr>
          <p:nvPr>
            <p:ph type="body" sz="quarter" idx="29" hasCustomPrompt="1"/>
          </p:nvPr>
        </p:nvSpPr>
        <p:spPr>
          <a:xfrm>
            <a:off x="4829859" y="1338380"/>
            <a:ext cx="3471333" cy="1695419"/>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2</a:t>
            </a:r>
          </a:p>
        </p:txBody>
      </p:sp>
      <p:sp>
        <p:nvSpPr>
          <p:cNvPr id="21" name="Tab text 3">
            <a:extLst>
              <a:ext uri="{FF2B5EF4-FFF2-40B4-BE49-F238E27FC236}">
                <a16:creationId xmlns:a16="http://schemas.microsoft.com/office/drawing/2014/main" xmlns="" id="{BF6033ED-30B7-4AF3-B6AA-2599051F0133}"/>
              </a:ext>
            </a:extLst>
          </p:cNvPr>
          <p:cNvSpPr>
            <a:spLocks noGrp="1"/>
          </p:cNvSpPr>
          <p:nvPr>
            <p:ph type="body" sz="quarter" idx="31" hasCustomPrompt="1"/>
          </p:nvPr>
        </p:nvSpPr>
        <p:spPr>
          <a:xfrm>
            <a:off x="4829859"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defRPr sz="213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3</a:t>
            </a:r>
          </a:p>
        </p:txBody>
      </p:sp>
      <p:sp>
        <p:nvSpPr>
          <p:cNvPr id="20" name="Tab text 4">
            <a:extLst>
              <a:ext uri="{FF2B5EF4-FFF2-40B4-BE49-F238E27FC236}">
                <a16:creationId xmlns:a16="http://schemas.microsoft.com/office/drawing/2014/main" xmlns="" id="{4C3F88C8-6041-49B5-B86A-DCFF3AB63CEC}"/>
              </a:ext>
            </a:extLst>
          </p:cNvPr>
          <p:cNvSpPr>
            <a:spLocks noGrp="1"/>
          </p:cNvSpPr>
          <p:nvPr>
            <p:ph type="body" sz="quarter" idx="30" hasCustomPrompt="1"/>
          </p:nvPr>
        </p:nvSpPr>
        <p:spPr>
          <a:xfrm>
            <a:off x="859367" y="4097607"/>
            <a:ext cx="3471333" cy="1831686"/>
          </a:xfrm>
          <a:prstGeom prst="rect">
            <a:avLst/>
          </a:prstGeom>
        </p:spPr>
        <p:txBody>
          <a:bodyPr anchor="ctr" anchorCtr="0"/>
          <a:lstStyle>
            <a:lvl1pPr algn="ctr">
              <a:lnSpc>
                <a:spcPts val="2500"/>
              </a:lnSpc>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ctr">
              <a:lnSpc>
                <a:spcPts val="2500"/>
              </a:lnSpc>
              <a:defRPr sz="2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ctr">
              <a:defRPr sz="2131">
                <a:latin typeface="Open Sans" panose="020B0606030504020204" pitchFamily="34" charset="0"/>
                <a:ea typeface="Open Sans" panose="020B0606030504020204" pitchFamily="34" charset="0"/>
                <a:cs typeface="Open Sans" panose="020B0606030504020204" pitchFamily="34" charset="0"/>
              </a:defRPr>
            </a:lvl3pPr>
            <a:lvl4pPr algn="ctr">
              <a:defRPr sz="2131">
                <a:latin typeface="Open Sans" panose="020B0606030504020204" pitchFamily="34" charset="0"/>
                <a:ea typeface="Open Sans" panose="020B0606030504020204" pitchFamily="34" charset="0"/>
                <a:cs typeface="Open Sans" panose="020B0606030504020204" pitchFamily="34" charset="0"/>
              </a:defRPr>
            </a:lvl4pPr>
            <a:lvl5pPr algn="ctr">
              <a:defRPr sz="2131">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Tab 4</a:t>
            </a:r>
          </a:p>
          <a:p>
            <a:pPr lvl="1"/>
            <a:r>
              <a:rPr lang="en-US" dirty="0"/>
              <a:t>Second level</a:t>
            </a:r>
          </a:p>
        </p:txBody>
      </p:sp>
      <p:sp>
        <p:nvSpPr>
          <p:cNvPr id="18" name="Title">
            <a:extLst>
              <a:ext uri="{FF2B5EF4-FFF2-40B4-BE49-F238E27FC236}">
                <a16:creationId xmlns:a16="http://schemas.microsoft.com/office/drawing/2014/main" xmlns="" id="{04A32E6C-BDEF-40AD-B515-EF1F8B113386}"/>
              </a:ext>
            </a:extLst>
          </p:cNvPr>
          <p:cNvSpPr>
            <a:spLocks noGrp="1"/>
          </p:cNvSpPr>
          <p:nvPr>
            <p:ph type="title" hasCustomPrompt="1"/>
          </p:nvPr>
        </p:nvSpPr>
        <p:spPr>
          <a:xfrm>
            <a:off x="231498" y="340684"/>
            <a:ext cx="8912502" cy="438848"/>
          </a:xfrm>
          <a:prstGeom prst="rect">
            <a:avLst/>
          </a:prstGeom>
        </p:spPr>
        <p:txBody>
          <a:bodyPr anchor="ctr" anchorCtr="0">
            <a:no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Type in Screen Title</a:t>
            </a:r>
          </a:p>
        </p:txBody>
      </p:sp>
      <p:pic>
        <p:nvPicPr>
          <p:cNvPr id="22" name="Circle 270">
            <a:extLst>
              <a:ext uri="{FF2B5EF4-FFF2-40B4-BE49-F238E27FC236}">
                <a16:creationId xmlns:a16="http://schemas.microsoft.com/office/drawing/2014/main" xmlns="" id="{4D19DD21-FE2C-49F6-AECF-BD6F794C0B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rot="16200000">
            <a:off x="3845429" y="2955208"/>
            <a:ext cx="1517786" cy="1517786"/>
          </a:xfrm>
          <a:prstGeom prst="rect">
            <a:avLst/>
          </a:prstGeom>
          <a:no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00765058"/>
      </p:ext>
    </p:extLst>
  </p:cSld>
  <p:clrMapOvr>
    <a:masterClrMapping/>
  </p:clrMapOvr>
  <p:extLst mod="1">
    <p:ext uri="{DCECCB84-F9BA-43D5-87BE-67443E8EF086}">
      <p15:sldGuideLst xmlns:p15="http://schemas.microsoft.com/office/powerpoint/2012/main" xmlns="">
        <p15:guide id="1" orient="horz" pos="2159">
          <p15:clr>
            <a:srgbClr val="FBAE40"/>
          </p15:clr>
        </p15:guide>
        <p15:guide id="2" orient="horz" pos="818">
          <p15:clr>
            <a:srgbClr val="FBAE40"/>
          </p15:clr>
        </p15:guide>
        <p15:guide id="3"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1-2 line title">
    <p:spTree>
      <p:nvGrpSpPr>
        <p:cNvPr id="1" name=""/>
        <p:cNvGrpSpPr/>
        <p:nvPr/>
      </p:nvGrpSpPr>
      <p:grpSpPr>
        <a:xfrm>
          <a:off x="0" y="0"/>
          <a:ext cx="0" cy="0"/>
          <a:chOff x="0" y="0"/>
          <a:chExt cx="0" cy="0"/>
        </a:xfrm>
      </p:grpSpPr>
      <p:sp>
        <p:nvSpPr>
          <p:cNvPr id="4" name="Rectangle 3"/>
          <p:cNvSpPr/>
          <p:nvPr userDrawn="1"/>
        </p:nvSpPr>
        <p:spPr>
          <a:xfrm>
            <a:off x="2" y="0"/>
            <a:ext cx="9153673"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628650" y="263824"/>
            <a:ext cx="7886700" cy="1158875"/>
          </a:xfrm>
          <a:prstGeom prst="rect">
            <a:avLst/>
          </a:prstGeom>
        </p:spPr>
        <p:txBody>
          <a:bodyPr vert="horz" lIns="91440" tIns="45720" rIns="91440" bIns="45720" rtlCol="0" anchor="b">
            <a:normAutofit/>
          </a:bodyPr>
          <a:lstStyle>
            <a:lvl1pPr>
              <a:defRPr sz="3200"/>
            </a:lvl1pPr>
          </a:lstStyle>
          <a:p>
            <a:r>
              <a:rPr lang="en-US" dirty="0"/>
              <a:t>Click to edit Master title style</a:t>
            </a:r>
          </a:p>
        </p:txBody>
      </p:sp>
      <p:sp>
        <p:nvSpPr>
          <p:cNvPr id="3" name="Text Placeholder 2"/>
          <p:cNvSpPr>
            <a:spLocks noGrp="1"/>
          </p:cNvSpPr>
          <p:nvPr>
            <p:ph idx="1"/>
          </p:nvPr>
        </p:nvSpPr>
        <p:spPr>
          <a:xfrm>
            <a:off x="628650" y="1839118"/>
            <a:ext cx="64606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copyright"/>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extLst>
      <p:ext uri="{BB962C8B-B14F-4D97-AF65-F5344CB8AC3E}">
        <p14:creationId xmlns:p14="http://schemas.microsoft.com/office/powerpoint/2010/main" val="339638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line titl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3824"/>
            <a:ext cx="7886700" cy="1158875"/>
          </a:xfrm>
          <a:prstGeom prst="rect">
            <a:avLst/>
          </a:prstGeom>
        </p:spPr>
        <p:txBody>
          <a:bodyPr vert="horz" lIns="91440" tIns="45720" rIns="91440" bIns="45720" rtlCol="0" anchor="b">
            <a:normAutofit/>
          </a:bodyPr>
          <a:lstStyle>
            <a:lvl1pPr>
              <a:defRPr sz="3200"/>
            </a:lvl1pPr>
          </a:lstStyle>
          <a:p>
            <a:r>
              <a:rPr lang="en-US" dirty="0"/>
              <a:t>Click to edit Master title style</a:t>
            </a:r>
          </a:p>
        </p:txBody>
      </p:sp>
      <p:sp>
        <p:nvSpPr>
          <p:cNvPr id="3" name="Text Placeholder 2"/>
          <p:cNvSpPr>
            <a:spLocks noGrp="1"/>
          </p:cNvSpPr>
          <p:nvPr>
            <p:ph idx="1"/>
          </p:nvPr>
        </p:nvSpPr>
        <p:spPr>
          <a:xfrm>
            <a:off x="628650" y="1839118"/>
            <a:ext cx="64606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extLst>
      <p:ext uri="{BB962C8B-B14F-4D97-AF65-F5344CB8AC3E}">
        <p14:creationId xmlns:p14="http://schemas.microsoft.com/office/powerpoint/2010/main" val="71665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1-2 line titl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3824"/>
            <a:ext cx="7886700" cy="1158875"/>
          </a:xfrm>
          <a:prstGeom prst="rect">
            <a:avLst/>
          </a:prstGeom>
        </p:spPr>
        <p:txBody>
          <a:bodyPr vert="horz" lIns="91440" tIns="45720" rIns="91440" bIns="45720" rtlCol="0" anchor="b">
            <a:normAutofit/>
          </a:bodyPr>
          <a:lstStyle>
            <a:lvl1pPr>
              <a:defRPr sz="3200"/>
            </a:lvl1pPr>
          </a:lstStyle>
          <a:p>
            <a:r>
              <a:rPr lang="en-US" dirty="0"/>
              <a:t>Click to edit Master title style</a:t>
            </a:r>
          </a:p>
        </p:txBody>
      </p:sp>
      <p:sp>
        <p:nvSpPr>
          <p:cNvPr id="3" name="Text Placeholder 2"/>
          <p:cNvSpPr>
            <a:spLocks noGrp="1"/>
          </p:cNvSpPr>
          <p:nvPr>
            <p:ph idx="1"/>
          </p:nvPr>
        </p:nvSpPr>
        <p:spPr>
          <a:xfrm>
            <a:off x="628650" y="1839118"/>
            <a:ext cx="64606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Text Box 7"/>
          <p:cNvSpPr txBox="1">
            <a:spLocks noChangeArrowheads="1"/>
          </p:cNvSpPr>
          <p:nvPr userDrawn="1"/>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 </a:t>
            </a:r>
          </a:p>
        </p:txBody>
      </p:sp>
    </p:spTree>
    <p:custDataLst>
      <p:tags r:id="rId1"/>
    </p:custDataLst>
    <p:extLst>
      <p:ext uri="{BB962C8B-B14F-4D97-AF65-F5344CB8AC3E}">
        <p14:creationId xmlns:p14="http://schemas.microsoft.com/office/powerpoint/2010/main" val="214503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ags" Target="../tags/tag1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ags" Target="../tags/tag42.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ase Graphic2"/>
          <p:cNvPicPr>
            <a:picLocks noChangeAspect="1"/>
          </p:cNvPicPr>
          <p:nvPr userDrawn="1"/>
        </p:nvPicPr>
        <p:blipFill>
          <a:blip r:embed="rId18" cstate="print">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flipH="1">
            <a:off x="2" y="0"/>
            <a:ext cx="9143998" cy="6858000"/>
          </a:xfrm>
          <a:prstGeom prst="rect">
            <a:avLst/>
          </a:prstGeom>
          <a:effectLst>
            <a:outerShdw blurRad="50800" dist="50800" dir="5400000" algn="ctr" rotWithShape="0">
              <a:srgbClr val="000000">
                <a:alpha val="21000"/>
              </a:srgbClr>
            </a:outerShdw>
          </a:effectLst>
        </p:spPr>
      </p:pic>
      <p:sp>
        <p:nvSpPr>
          <p:cNvPr id="5" name="Gradation box"/>
          <p:cNvSpPr/>
          <p:nvPr userDrawn="1"/>
        </p:nvSpPr>
        <p:spPr bwMode="auto">
          <a:xfrm>
            <a:off x="2" y="0"/>
            <a:ext cx="9144000" cy="6858000"/>
          </a:xfrm>
          <a:prstGeom prst="rect">
            <a:avLst/>
          </a:prstGeom>
          <a:gradFill flip="none" rotWithShape="1">
            <a:gsLst>
              <a:gs pos="2000">
                <a:srgbClr val="9BC2E5">
                  <a:alpha val="66667"/>
                </a:srgbClr>
              </a:gs>
              <a:gs pos="100000">
                <a:srgbClr val="5997D5">
                  <a:alpha val="22745"/>
                </a:srgb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spTree>
    <p:custDataLst>
      <p:tags r:id="rId17"/>
    </p:custDataLst>
    <p:extLst>
      <p:ext uri="{BB962C8B-B14F-4D97-AF65-F5344CB8AC3E}">
        <p14:creationId xmlns:p14="http://schemas.microsoft.com/office/powerpoint/2010/main" val="2977756629"/>
      </p:ext>
    </p:extLst>
  </p:cSld>
  <p:clrMap bg1="lt1" tx1="dk1" bg2="lt2" tx2="dk2" accent1="accent1" accent2="accent2" accent3="accent3" accent4="accent4" accent5="accent5" accent6="accent6" hlink="hlink" folHlink="folHlink"/>
  <p:sldLayoutIdLst>
    <p:sldLayoutId id="2147488064" r:id="rId1"/>
    <p:sldLayoutId id="2147488065" r:id="rId2"/>
    <p:sldLayoutId id="2147488066" r:id="rId3"/>
    <p:sldLayoutId id="2147488067" r:id="rId4"/>
    <p:sldLayoutId id="2147488068" r:id="rId5"/>
    <p:sldLayoutId id="2147488069" r:id="rId6"/>
    <p:sldLayoutId id="2147488070" r:id="rId7"/>
    <p:sldLayoutId id="2147488071" r:id="rId8"/>
    <p:sldLayoutId id="2147488072" r:id="rId9"/>
    <p:sldLayoutId id="2147488073" r:id="rId10"/>
    <p:sldLayoutId id="2147488074" r:id="rId11"/>
    <p:sldLayoutId id="2147488075" r:id="rId12"/>
    <p:sldLayoutId id="2147488076" r:id="rId13"/>
    <p:sldLayoutId id="2147488077" r:id="rId14"/>
    <p:sldLayoutId id="2147488078" r:id="rId15"/>
  </p:sldLayoutIdLst>
  <p:txStyles>
    <p:titleStyle>
      <a:lvl1pPr algn="l" defTabSz="914400" rtl="0" eaLnBrk="1" latinLnBrk="0" hangingPunct="1">
        <a:lnSpc>
          <a:spcPct val="90000"/>
        </a:lnSpc>
        <a:spcBef>
          <a:spcPct val="0"/>
        </a:spcBef>
        <a:buNone/>
        <a:defRPr sz="3600" b="1" kern="1200">
          <a:solidFill>
            <a:schemeClr val="tx1"/>
          </a:solidFill>
          <a:latin typeface="Articulate" panose="020005030400000200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Articulate"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912">
          <p15:clr>
            <a:srgbClr val="F26B43"/>
          </p15:clr>
        </p15:guide>
        <p15:guide id="2" pos="2880">
          <p15:clr>
            <a:srgbClr val="F26B43"/>
          </p15:clr>
        </p15:guide>
        <p15:guide id="3"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24"/>
    </p:custDataLst>
    <p:extLst>
      <p:ext uri="{BB962C8B-B14F-4D97-AF65-F5344CB8AC3E}">
        <p14:creationId xmlns:p14="http://schemas.microsoft.com/office/powerpoint/2010/main" val="3553706590"/>
      </p:ext>
    </p:extLst>
  </p:cSld>
  <p:clrMap bg1="lt1" tx1="dk1" bg2="lt2" tx2="dk2" accent1="accent1" accent2="accent2" accent3="accent3" accent4="accent4" accent5="accent5" accent6="accent6" hlink="hlink" folHlink="folHlink"/>
  <p:sldLayoutIdLst>
    <p:sldLayoutId id="2147488080" r:id="rId1"/>
    <p:sldLayoutId id="2147488081" r:id="rId2"/>
    <p:sldLayoutId id="2147488101" r:id="rId3"/>
    <p:sldLayoutId id="2147488082" r:id="rId4"/>
    <p:sldLayoutId id="2147488083" r:id="rId5"/>
    <p:sldLayoutId id="2147488084" r:id="rId6"/>
    <p:sldLayoutId id="2147488085" r:id="rId7"/>
    <p:sldLayoutId id="2147488086" r:id="rId8"/>
    <p:sldLayoutId id="2147488087" r:id="rId9"/>
    <p:sldLayoutId id="2147488088" r:id="rId10"/>
    <p:sldLayoutId id="2147488089" r:id="rId11"/>
    <p:sldLayoutId id="2147488090" r:id="rId12"/>
    <p:sldLayoutId id="2147488091" r:id="rId13"/>
    <p:sldLayoutId id="2147488092" r:id="rId14"/>
    <p:sldLayoutId id="2147488093" r:id="rId15"/>
    <p:sldLayoutId id="2147488094" r:id="rId16"/>
    <p:sldLayoutId id="2147488095" r:id="rId17"/>
    <p:sldLayoutId id="2147488096" r:id="rId18"/>
    <p:sldLayoutId id="2147488097" r:id="rId19"/>
    <p:sldLayoutId id="2147488098" r:id="rId20"/>
    <p:sldLayoutId id="2147488099" r:id="rId21"/>
    <p:sldLayoutId id="2147488100" r:id="rId2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26"/>
    </p:custDataLst>
    <p:extLst>
      <p:ext uri="{BB962C8B-B14F-4D97-AF65-F5344CB8AC3E}">
        <p14:creationId xmlns:p14="http://schemas.microsoft.com/office/powerpoint/2010/main" val="2797687633"/>
      </p:ext>
    </p:extLst>
  </p:cSld>
  <p:clrMap bg1="lt1" tx1="dk1" bg2="lt2" tx2="dk2" accent1="accent1" accent2="accent2" accent3="accent3" accent4="accent4" accent5="accent5" accent6="accent6" hlink="hlink" folHlink="folHlink"/>
  <p:sldLayoutIdLst>
    <p:sldLayoutId id="2147488103" r:id="rId1"/>
    <p:sldLayoutId id="2147488104" r:id="rId2"/>
    <p:sldLayoutId id="2147488105" r:id="rId3"/>
    <p:sldLayoutId id="2147488106" r:id="rId4"/>
    <p:sldLayoutId id="2147488107" r:id="rId5"/>
    <p:sldLayoutId id="2147488108" r:id="rId6"/>
    <p:sldLayoutId id="2147488109" r:id="rId7"/>
    <p:sldLayoutId id="2147488110" r:id="rId8"/>
    <p:sldLayoutId id="2147488111" r:id="rId9"/>
    <p:sldLayoutId id="2147488112" r:id="rId10"/>
    <p:sldLayoutId id="2147488113" r:id="rId11"/>
    <p:sldLayoutId id="2147488114" r:id="rId12"/>
    <p:sldLayoutId id="2147488115" r:id="rId13"/>
    <p:sldLayoutId id="2147488116" r:id="rId14"/>
    <p:sldLayoutId id="2147488117" r:id="rId15"/>
    <p:sldLayoutId id="2147488118" r:id="rId16"/>
    <p:sldLayoutId id="2147488119" r:id="rId17"/>
    <p:sldLayoutId id="2147488120" r:id="rId18"/>
    <p:sldLayoutId id="2147488121" r:id="rId19"/>
    <p:sldLayoutId id="2147488122" r:id="rId20"/>
    <p:sldLayoutId id="2147488123" r:id="rId21"/>
    <p:sldLayoutId id="2147488124" r:id="rId22"/>
    <p:sldLayoutId id="2147488125" r:id="rId23"/>
    <p:sldLayoutId id="2147488126" r:id="rId24"/>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77.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2.xml"/><Relationship Id="rId1" Type="http://schemas.openxmlformats.org/officeDocument/2006/relationships/tags" Target="../tags/tag194.xml"/><Relationship Id="rId4" Type="http://schemas.openxmlformats.org/officeDocument/2006/relationships/image" Target="../media/image107.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2.xml"/><Relationship Id="rId1" Type="http://schemas.openxmlformats.org/officeDocument/2006/relationships/tags" Target="../tags/tag195.xml"/><Relationship Id="rId4" Type="http://schemas.openxmlformats.org/officeDocument/2006/relationships/image" Target="../media/image107.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96.xml"/><Relationship Id="rId4" Type="http://schemas.openxmlformats.org/officeDocument/2006/relationships/image" Target="../media/image101.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9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image" Target="../media/image1.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1.jpe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21.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jpeg"/><Relationship Id="rId5" Type="http://schemas.openxmlformats.org/officeDocument/2006/relationships/image" Target="../media/image23.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8.xml"/><Relationship Id="rId5" Type="http://schemas.openxmlformats.org/officeDocument/2006/relationships/image" Target="../media/image24.jp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1.jpeg"/><Relationship Id="rId5" Type="http://schemas.openxmlformats.org/officeDocument/2006/relationships/image" Target="../media/image26.jp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8.xml"/><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28.jpeg"/><Relationship Id="rId11" Type="http://schemas.openxmlformats.org/officeDocument/2006/relationships/image" Target="../media/image1.jpeg"/><Relationship Id="rId5" Type="http://schemas.microsoft.com/office/2007/relationships/hdphoto" Target="../media/hdphoto1.wdp"/><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4.xml"/><Relationship Id="rId5" Type="http://schemas.openxmlformats.org/officeDocument/2006/relationships/image" Target="../media/image1.jpe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9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9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98.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3.xml"/><Relationship Id="rId7" Type="http://schemas.openxmlformats.org/officeDocument/2006/relationships/image" Target="../media/image39.jpg"/><Relationship Id="rId2" Type="http://schemas.openxmlformats.org/officeDocument/2006/relationships/slideLayout" Target="../slideLayouts/slideLayout7.xml"/><Relationship Id="rId1" Type="http://schemas.openxmlformats.org/officeDocument/2006/relationships/tags" Target="../tags/tag9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2.xml"/><Relationship Id="rId1" Type="http://schemas.openxmlformats.org/officeDocument/2006/relationships/tags" Target="../tags/tag101.xml"/><Relationship Id="rId5" Type="http://schemas.openxmlformats.org/officeDocument/2006/relationships/image" Target="../media/image1.jpe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2.xml"/><Relationship Id="rId1" Type="http://schemas.openxmlformats.org/officeDocument/2006/relationships/tags" Target="../tags/tag102.xml"/><Relationship Id="rId5" Type="http://schemas.openxmlformats.org/officeDocument/2006/relationships/image" Target="../media/image1.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2.xml"/><Relationship Id="rId1" Type="http://schemas.openxmlformats.org/officeDocument/2006/relationships/tags" Target="../tags/tag103.xml"/><Relationship Id="rId5" Type="http://schemas.openxmlformats.org/officeDocument/2006/relationships/image" Target="../media/image1.jpe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2.xml"/><Relationship Id="rId1" Type="http://schemas.openxmlformats.org/officeDocument/2006/relationships/tags" Target="../tags/tag104.xml"/><Relationship Id="rId5" Type="http://schemas.openxmlformats.org/officeDocument/2006/relationships/image" Target="../media/image1.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image" Target="../media/image1.jpeg"/><Relationship Id="rId5" Type="http://schemas.openxmlformats.org/officeDocument/2006/relationships/image" Target="../media/image48.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07.xml"/><Relationship Id="rId5" Type="http://schemas.openxmlformats.org/officeDocument/2006/relationships/image" Target="../media/image7.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4.xml"/><Relationship Id="rId1" Type="http://schemas.openxmlformats.org/officeDocument/2006/relationships/tags" Target="../tags/tag108.xml"/><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tags" Target="../tags/tag109.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110.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tags" Target="../tags/tag111.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ags" Target="../tags/tag112.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tags" Target="../tags/tag113.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4.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17.xml"/><Relationship Id="rId7" Type="http://schemas.openxmlformats.org/officeDocument/2006/relationships/notesSlide" Target="../notesSlides/notesSlide39.xml"/><Relationship Id="rId12" Type="http://schemas.openxmlformats.org/officeDocument/2006/relationships/image" Target="../media/image1.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7.xml"/><Relationship Id="rId11" Type="http://schemas.openxmlformats.org/officeDocument/2006/relationships/image" Target="../media/image53.jpeg"/><Relationship Id="rId5" Type="http://schemas.openxmlformats.org/officeDocument/2006/relationships/tags" Target="../tags/tag119.xml"/><Relationship Id="rId10" Type="http://schemas.openxmlformats.org/officeDocument/2006/relationships/image" Target="../media/image52.png"/><Relationship Id="rId4" Type="http://schemas.openxmlformats.org/officeDocument/2006/relationships/tags" Target="../tags/tag118.xml"/><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71.xml"/><Relationship Id="rId5" Type="http://schemas.openxmlformats.org/officeDocument/2006/relationships/image" Target="../media/image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121.xml"/><Relationship Id="rId6" Type="http://schemas.openxmlformats.org/officeDocument/2006/relationships/image" Target="../media/image1.jpeg"/><Relationship Id="rId5" Type="http://schemas.openxmlformats.org/officeDocument/2006/relationships/hyperlink" Target="http://www.jan.wvu.edu/" TargetMode="External"/><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8.xml"/><Relationship Id="rId1" Type="http://schemas.openxmlformats.org/officeDocument/2006/relationships/tags" Target="../tags/tag123.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8.xml"/><Relationship Id="rId1" Type="http://schemas.openxmlformats.org/officeDocument/2006/relationships/tags" Target="../tags/tag124.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8.xml"/><Relationship Id="rId1" Type="http://schemas.openxmlformats.org/officeDocument/2006/relationships/tags" Target="../tags/tag125.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8.xml"/><Relationship Id="rId1" Type="http://schemas.openxmlformats.org/officeDocument/2006/relationships/tags" Target="../tags/tag126.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7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27.xml"/><Relationship Id="rId5" Type="http://schemas.openxmlformats.org/officeDocument/2006/relationships/image" Target="../media/image1.jpeg"/><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129.xml"/><Relationship Id="rId5" Type="http://schemas.openxmlformats.org/officeDocument/2006/relationships/image" Target="../media/image7.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2.xml"/><Relationship Id="rId1" Type="http://schemas.openxmlformats.org/officeDocument/2006/relationships/tags" Target="../tags/tag130.xml"/><Relationship Id="rId5" Type="http://schemas.openxmlformats.org/officeDocument/2006/relationships/image" Target="../media/image67.png"/><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2.xml"/><Relationship Id="rId1" Type="http://schemas.openxmlformats.org/officeDocument/2006/relationships/tags" Target="../tags/tag131.xml"/><Relationship Id="rId5" Type="http://schemas.openxmlformats.org/officeDocument/2006/relationships/image" Target="../media/image67.png"/><Relationship Id="rId4" Type="http://schemas.openxmlformats.org/officeDocument/2006/relationships/image" Target="../media/image66.jpg"/></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2.xml"/><Relationship Id="rId1" Type="http://schemas.openxmlformats.org/officeDocument/2006/relationships/tags" Target="../tags/tag132.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3.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135.xml"/><Relationship Id="rId6" Type="http://schemas.openxmlformats.org/officeDocument/2006/relationships/image" Target="../media/image74.png"/><Relationship Id="rId5" Type="http://schemas.openxmlformats.org/officeDocument/2006/relationships/image" Target="../media/image1.jpe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137.xml"/><Relationship Id="rId5" Type="http://schemas.openxmlformats.org/officeDocument/2006/relationships/image" Target="../media/image1.jpe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39.xml"/><Relationship Id="rId5" Type="http://schemas.openxmlformats.org/officeDocument/2006/relationships/image" Target="../media/image1.jpeg"/><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7.png"/><Relationship Id="rId4" Type="http://schemas.openxmlformats.org/officeDocument/2006/relationships/image" Target="../media/image77.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2.xml"/><Relationship Id="rId1" Type="http://schemas.openxmlformats.org/officeDocument/2006/relationships/tags" Target="../tags/tag142.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2.xml"/><Relationship Id="rId1" Type="http://schemas.openxmlformats.org/officeDocument/2006/relationships/tags" Target="../tags/tag143.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2.xml"/><Relationship Id="rId1" Type="http://schemas.openxmlformats.org/officeDocument/2006/relationships/tags" Target="../tags/tag144.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2.xml"/><Relationship Id="rId1" Type="http://schemas.openxmlformats.org/officeDocument/2006/relationships/tags" Target="../tags/tag145.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2.xml"/><Relationship Id="rId1" Type="http://schemas.openxmlformats.org/officeDocument/2006/relationships/tags" Target="../tags/tag146.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2.xml"/><Relationship Id="rId1" Type="http://schemas.openxmlformats.org/officeDocument/2006/relationships/tags" Target="../tags/tag147.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74.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2.xml"/><Relationship Id="rId1" Type="http://schemas.openxmlformats.org/officeDocument/2006/relationships/tags" Target="../tags/tag148.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2.xml"/><Relationship Id="rId1" Type="http://schemas.openxmlformats.org/officeDocument/2006/relationships/tags" Target="../tags/tag149.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2.xml"/><Relationship Id="rId1" Type="http://schemas.openxmlformats.org/officeDocument/2006/relationships/tags" Target="../tags/tag150.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2.xml"/><Relationship Id="rId1" Type="http://schemas.openxmlformats.org/officeDocument/2006/relationships/tags" Target="../tags/tag151.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152.xml"/><Relationship Id="rId4" Type="http://schemas.openxmlformats.org/officeDocument/2006/relationships/image" Target="../media/image77.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153.xml"/><Relationship Id="rId5" Type="http://schemas.openxmlformats.org/officeDocument/2006/relationships/image" Target="../media/image1.jpeg"/><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155.xml"/><Relationship Id="rId5" Type="http://schemas.openxmlformats.org/officeDocument/2006/relationships/image" Target="../media/image1.jpeg"/><Relationship Id="rId4" Type="http://schemas.openxmlformats.org/officeDocument/2006/relationships/image" Target="../media/image84.jpg"/></Relationships>
</file>

<file path=ppt/slides/_rels/slide7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159.xml"/><Relationship Id="rId7" Type="http://schemas.microsoft.com/office/2007/relationships/hdphoto" Target="../media/hdphoto1.wdp"/><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7.png"/><Relationship Id="rId5" Type="http://schemas.openxmlformats.org/officeDocument/2006/relationships/notesSlide" Target="../notesSlides/notesSlide77.xml"/><Relationship Id="rId10" Type="http://schemas.openxmlformats.org/officeDocument/2006/relationships/image" Target="../media/image1.jpeg"/><Relationship Id="rId4" Type="http://schemas.openxmlformats.org/officeDocument/2006/relationships/slideLayout" Target="../slideLayouts/slideLayout7.xml"/><Relationship Id="rId9" Type="http://schemas.openxmlformats.org/officeDocument/2006/relationships/image" Target="../media/image86.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61.xml"/><Relationship Id="rId5" Type="http://schemas.openxmlformats.org/officeDocument/2006/relationships/image" Target="../media/image1.jpeg"/><Relationship Id="rId4" Type="http://schemas.openxmlformats.org/officeDocument/2006/relationships/image" Target="../media/image87.jpg"/></Relationships>
</file>

<file path=ppt/slides/_rels/slide7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88.jpeg"/><Relationship Id="rId2" Type="http://schemas.openxmlformats.org/officeDocument/2006/relationships/tags" Target="../tags/tag164.xml"/><Relationship Id="rId1" Type="http://schemas.openxmlformats.org/officeDocument/2006/relationships/tags" Target="../tags/tag16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75.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66.xml"/><Relationship Id="rId6" Type="http://schemas.openxmlformats.org/officeDocument/2006/relationships/image" Target="../media/image89.jpeg"/><Relationship Id="rId5" Type="http://schemas.microsoft.com/office/2007/relationships/hdphoto" Target="../media/hdphoto1.wdp"/><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170.xml"/><Relationship Id="rId7" Type="http://schemas.openxmlformats.org/officeDocument/2006/relationships/image" Target="../media/image90.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jpeg"/><Relationship Id="rId5" Type="http://schemas.openxmlformats.org/officeDocument/2006/relationships/notesSlide" Target="../notesSlides/notesSlide81.xml"/><Relationship Id="rId4"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1.jpeg"/><Relationship Id="rId5" Type="http://schemas.openxmlformats.org/officeDocument/2006/relationships/image" Target="../media/image92.jpe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1.jpeg"/><Relationship Id="rId5" Type="http://schemas.openxmlformats.org/officeDocument/2006/relationships/image" Target="../media/image92.jpe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1.jpeg"/><Relationship Id="rId5" Type="http://schemas.openxmlformats.org/officeDocument/2006/relationships/image" Target="../media/image92.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181.xml"/><Relationship Id="rId5" Type="http://schemas.openxmlformats.org/officeDocument/2006/relationships/image" Target="../media/image1.jpeg"/><Relationship Id="rId4" Type="http://schemas.openxmlformats.org/officeDocument/2006/relationships/image" Target="../media/image94.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83.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85.xml"/><Relationship Id="rId6" Type="http://schemas.openxmlformats.org/officeDocument/2006/relationships/image" Target="../media/image99.jpg"/><Relationship Id="rId5" Type="http://schemas.openxmlformats.org/officeDocument/2006/relationships/image" Target="../media/image97.jpeg"/><Relationship Id="rId4" Type="http://schemas.openxmlformats.org/officeDocument/2006/relationships/image" Target="../media/image98.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187.xml"/><Relationship Id="rId5" Type="http://schemas.openxmlformats.org/officeDocument/2006/relationships/image" Target="../media/image1.jpeg"/><Relationship Id="rId4" Type="http://schemas.openxmlformats.org/officeDocument/2006/relationships/image" Target="../media/image100.jp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189.xml"/><Relationship Id="rId5" Type="http://schemas.openxmlformats.org/officeDocument/2006/relationships/image" Target="../media/image7.png"/><Relationship Id="rId4" Type="http://schemas.openxmlformats.org/officeDocument/2006/relationships/image" Target="../media/image10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76.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0.xml"/><Relationship Id="rId1" Type="http://schemas.openxmlformats.org/officeDocument/2006/relationships/tags" Target="../tags/tag190.xml"/><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6.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2.xml"/><Relationship Id="rId1" Type="http://schemas.openxmlformats.org/officeDocument/2006/relationships/tags" Target="../tags/tag191.xml"/><Relationship Id="rId4" Type="http://schemas.openxmlformats.org/officeDocument/2006/relationships/image" Target="../media/image105.jp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2.xml"/><Relationship Id="rId1" Type="http://schemas.openxmlformats.org/officeDocument/2006/relationships/tags" Target="../tags/tag192.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2.xml"/><Relationship Id="rId1" Type="http://schemas.openxmlformats.org/officeDocument/2006/relationships/tags" Target="../tags/tag193.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xmlns="" id="{20A79DAA-8131-49F7-811F-07EF76AA3A22}"/>
              </a:ext>
            </a:extLst>
          </p:cNvPr>
          <p:cNvSpPr txBox="1">
            <a:spLocks noChangeArrowheads="1"/>
          </p:cNvSpPr>
          <p:nvPr/>
        </p:nvSpPr>
        <p:spPr>
          <a:xfrm>
            <a:off x="5601" y="96837"/>
            <a:ext cx="9149602" cy="1325563"/>
          </a:xfrm>
          <a:prstGeom prst="rect">
            <a:avLst/>
          </a:prstGeom>
        </p:spPr>
        <p:txBody>
          <a:bodyPr anchor="b"/>
          <a:lstStyle>
            <a:lvl1pPr algn="ctr" defTabSz="914400" rtl="0" eaLnBrk="1" latinLnBrk="0" hangingPunct="1">
              <a:lnSpc>
                <a:spcPct val="90000"/>
              </a:lnSpc>
              <a:spcBef>
                <a:spcPct val="0"/>
              </a:spcBef>
              <a:buNone/>
              <a:defRPr sz="3600" b="1" kern="1200">
                <a:solidFill>
                  <a:schemeClr val="bg1"/>
                </a:solidFill>
                <a:latin typeface="Articulate" panose="02000503040000020004" pitchFamily="2" charset="0"/>
                <a:ea typeface="+mj-ea"/>
                <a:cs typeface="+mj-cs"/>
              </a:defRPr>
            </a:lvl1pPr>
          </a:lstStyle>
          <a:p>
            <a:pPr fontAlgn="auto">
              <a:spcAft>
                <a:spcPts val="0"/>
              </a:spcAft>
            </a:pPr>
            <a:r>
              <a:rPr lang="en-US" altLang="en-US" sz="3200" dirty="0"/>
              <a:t> </a:t>
            </a:r>
            <a:r>
              <a:rPr lang="en-US" altLang="en-US" sz="3200" dirty="0">
                <a:solidFill>
                  <a:srgbClr val="FF00FF"/>
                </a:solidFill>
              </a:rPr>
              <a:t/>
            </a:r>
            <a:br>
              <a:rPr lang="en-US" altLang="en-US" sz="3200" dirty="0">
                <a:solidFill>
                  <a:srgbClr val="FF00FF"/>
                </a:solidFill>
              </a:rPr>
            </a:br>
            <a:r>
              <a:rPr lang="en-US" altLang="en-US" sz="2800" dirty="0">
                <a:solidFill>
                  <a:schemeClr val="accent4">
                    <a:lumMod val="60000"/>
                    <a:lumOff val="40000"/>
                  </a:schemeClr>
                </a:solidFill>
              </a:rPr>
              <a:t>What Supervisors Need to Know</a:t>
            </a:r>
            <a:endParaRPr lang="en-US" sz="2800" dirty="0">
              <a:solidFill>
                <a:schemeClr val="accent4">
                  <a:lumMod val="60000"/>
                  <a:lumOff val="40000"/>
                </a:schemeClr>
              </a:solidFill>
            </a:endParaRPr>
          </a:p>
        </p:txBody>
      </p:sp>
      <p:sp>
        <p:nvSpPr>
          <p:cNvPr id="8" name="Title">
            <a:extLst>
              <a:ext uri="{FF2B5EF4-FFF2-40B4-BE49-F238E27FC236}">
                <a16:creationId xmlns:a16="http://schemas.microsoft.com/office/drawing/2014/main" xmlns="" id="{A47A2196-FA2C-40BD-9B8B-414AF3400BFC}"/>
              </a:ext>
            </a:extLst>
          </p:cNvPr>
          <p:cNvSpPr>
            <a:spLocks noGrp="1" noChangeArrowheads="1"/>
          </p:cNvSpPr>
          <p:nvPr>
            <p:ph type="title"/>
          </p:nvPr>
        </p:nvSpPr>
        <p:spPr>
          <a:xfrm>
            <a:off x="5602" y="96837"/>
            <a:ext cx="9149602" cy="1325563"/>
          </a:xfrm>
        </p:spPr>
        <p:txBody>
          <a:bodyPr/>
          <a:lstStyle/>
          <a:p>
            <a:pPr algn="ctr"/>
            <a:r>
              <a:rPr lang="en-US" altLang="en-US" sz="3200" dirty="0">
                <a:solidFill>
                  <a:schemeClr val="bg1"/>
                </a:solidFill>
              </a:rPr>
              <a:t>The Americans with Disabilities Act— </a:t>
            </a:r>
            <a:r>
              <a:rPr lang="en-US" altLang="en-US" sz="3200" dirty="0">
                <a:solidFill>
                  <a:srgbClr val="FF00FF"/>
                </a:solidFill>
              </a:rPr>
              <a:t/>
            </a:r>
            <a:br>
              <a:rPr lang="en-US" altLang="en-US" sz="3200" dirty="0">
                <a:solidFill>
                  <a:srgbClr val="FF00FF"/>
                </a:solidFill>
              </a:rPr>
            </a:br>
            <a:endParaRPr lang="en-US" sz="2800" dirty="0">
              <a:solidFill>
                <a:srgbClr val="FF00FF"/>
              </a:solidFill>
            </a:endParaRPr>
          </a:p>
        </p:txBody>
      </p:sp>
      <p:pic>
        <p:nvPicPr>
          <p:cNvPr id="5" name="Picture">
            <a:extLst>
              <a:ext uri="{FF2B5EF4-FFF2-40B4-BE49-F238E27FC236}">
                <a16:creationId xmlns:a16="http://schemas.microsoft.com/office/drawing/2014/main" xmlns="" id="{298A8F14-EF78-4A24-AECD-46EFA0A446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476" y="2057400"/>
            <a:ext cx="5221898" cy="3481265"/>
          </a:xfrm>
          <a:prstGeom prst="rect">
            <a:avLst/>
          </a:prstGeom>
          <a:ln w="28575">
            <a:solidFill>
              <a:schemeClr val="accent1">
                <a:lumMod val="60000"/>
                <a:lumOff val="40000"/>
              </a:schemeClr>
            </a:solidFill>
          </a:ln>
          <a:effectLst>
            <a:reflection blurRad="6350" stA="52000" endA="300" endPos="35000" dir="5400000" sy="-100000" algn="bl" rotWithShape="0"/>
          </a:effectLst>
        </p:spPr>
      </p:pic>
      <p:pic>
        <p:nvPicPr>
          <p:cNvPr id="14" name="Picture2">
            <a:extLst>
              <a:ext uri="{FF2B5EF4-FFF2-40B4-BE49-F238E27FC236}">
                <a16:creationId xmlns:a16="http://schemas.microsoft.com/office/drawing/2014/main" xmlns="" id="{16520054-4A05-4191-9349-1D9A5FE23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046" y="2022231"/>
            <a:ext cx="6380287" cy="4253524"/>
          </a:xfrm>
          <a:prstGeom prst="rect">
            <a:avLst/>
          </a:prstGeom>
          <a:ln w="28575">
            <a:solidFill>
              <a:schemeClr val="accent1">
                <a:lumMod val="60000"/>
                <a:lumOff val="40000"/>
              </a:schemeClr>
            </a:solidFill>
          </a:ln>
          <a:effectLst>
            <a:reflection blurRad="6350" stA="52000" endA="300" endPos="35000" dir="5400000" sy="-100000" algn="bl" rotWithShape="0"/>
          </a:effectLst>
        </p:spPr>
      </p:pic>
      <p:pic>
        <p:nvPicPr>
          <p:cNvPr id="11" name="logo">
            <a:extLst>
              <a:ext uri="{FF2B5EF4-FFF2-40B4-BE49-F238E27FC236}">
                <a16:creationId xmlns:a16="http://schemas.microsoft.com/office/drawing/2014/main" xmlns="" id="{665A8509-6504-4332-AFC1-2236D0A8A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668" y="6103859"/>
            <a:ext cx="1513682" cy="498554"/>
          </a:xfrm>
          <a:prstGeom prst="rect">
            <a:avLst/>
          </a:prstGeom>
          <a:ln>
            <a:noFill/>
          </a:ln>
          <a:effectLst/>
        </p:spPr>
      </p:pic>
      <p:sp>
        <p:nvSpPr>
          <p:cNvPr id="9" name="copyright">
            <a:extLst>
              <a:ext uri="{FF2B5EF4-FFF2-40B4-BE49-F238E27FC236}">
                <a16:creationId xmlns:a16="http://schemas.microsoft.com/office/drawing/2014/main" xmlns="" id="{9353582A-8B7B-4C63-B9C2-1989D5F56602}"/>
              </a:ext>
            </a:extLst>
          </p:cNvPr>
          <p:cNvSpPr>
            <a:spLocks noChangeArrowheads="1"/>
          </p:cNvSpPr>
          <p:nvPr/>
        </p:nvSpPr>
        <p:spPr bwMode="auto">
          <a:xfrm>
            <a:off x="4314825" y="65341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defRPr/>
            </a:pPr>
            <a:r>
              <a:rPr lang="en-US" altLang="en-US" sz="800" dirty="0">
                <a:latin typeface="Arial" charset="0"/>
              </a:rPr>
              <a:t>© BLR</a:t>
            </a:r>
            <a:r>
              <a:rPr lang="en-US" altLang="en-US" sz="800" baseline="30000" dirty="0">
                <a:latin typeface="Arial" charset="0"/>
              </a:rPr>
              <a:t>®</a:t>
            </a:r>
            <a:r>
              <a:rPr lang="en-US" altLang="en-US" sz="800" dirty="0">
                <a:latin typeface="Arial" charset="0"/>
              </a:rPr>
              <a:t>—Business &amp; Legal Resources 1805.00</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descr="A close up of a bicycle&#10;&#10;Description generated with high confidence">
            <a:extLst>
              <a:ext uri="{FF2B5EF4-FFF2-40B4-BE49-F238E27FC236}">
                <a16:creationId xmlns:a16="http://schemas.microsoft.com/office/drawing/2014/main" xmlns="" id="{6515453F-0598-44D8-AD7D-2E0404E7C00C}"/>
              </a:ext>
            </a:extLst>
          </p:cNvPr>
          <p:cNvPicPr>
            <a:picLocks noChangeAspect="1"/>
          </p:cNvPicPr>
          <p:nvPr/>
        </p:nvPicPr>
        <p:blipFill rotWithShape="1">
          <a:blip r:embed="rId4">
            <a:extLst>
              <a:ext uri="{28A0092B-C50C-407E-A947-70E740481C1C}">
                <a14:useLocalDpi xmlns:a14="http://schemas.microsoft.com/office/drawing/2010/main" val="0"/>
              </a:ext>
            </a:extLst>
          </a:blip>
          <a:srcRect t="3613" b="25601"/>
          <a:stretch/>
        </p:blipFill>
        <p:spPr>
          <a:xfrm>
            <a:off x="0" y="1421084"/>
            <a:ext cx="9135750" cy="4841693"/>
          </a:xfrm>
          <a:prstGeom prst="rect">
            <a:avLst/>
          </a:prstGeom>
        </p:spPr>
      </p:pic>
      <p:sp>
        <p:nvSpPr>
          <p:cNvPr id="5" name="Title 4">
            <a:extLst>
              <a:ext uri="{FF2B5EF4-FFF2-40B4-BE49-F238E27FC236}">
                <a16:creationId xmlns:a16="http://schemas.microsoft.com/office/drawing/2014/main" xmlns="" id="{7511AC9A-5475-4DEF-8A90-F30B68E6388D}"/>
              </a:ext>
            </a:extLst>
          </p:cNvPr>
          <p:cNvSpPr>
            <a:spLocks noGrp="1"/>
          </p:cNvSpPr>
          <p:nvPr>
            <p:ph type="title"/>
          </p:nvPr>
        </p:nvSpPr>
        <p:spPr/>
        <p:txBody>
          <a:bodyPr/>
          <a:lstStyle/>
          <a:p>
            <a:pPr rtl="0"/>
            <a:r>
              <a:rPr lang="en-US" altLang="en-US" sz="2400" dirty="0"/>
              <a:t>When incorporating employees with a disability into your workplace, you should provide them with personal use items such as wheelchairs.</a:t>
            </a:r>
            <a:endParaRPr lang="en-US" dirty="0"/>
          </a:p>
        </p:txBody>
      </p:sp>
      <p:sp>
        <p:nvSpPr>
          <p:cNvPr id="7" name="Text Placeholder 6">
            <a:extLst>
              <a:ext uri="{FF2B5EF4-FFF2-40B4-BE49-F238E27FC236}">
                <a16:creationId xmlns:a16="http://schemas.microsoft.com/office/drawing/2014/main" xmlns="" id="{5356E71D-D468-4617-A2CA-E1F71E7DC6EA}"/>
              </a:ext>
            </a:extLst>
          </p:cNvPr>
          <p:cNvSpPr>
            <a:spLocks noGrp="1"/>
          </p:cNvSpPr>
          <p:nvPr>
            <p:ph type="body" sz="quarter" idx="30"/>
          </p:nvPr>
        </p:nvSpPr>
        <p:spPr/>
        <p:txBody>
          <a:bodyPr/>
          <a:lstStyle/>
          <a:p>
            <a:r>
              <a:rPr lang="en-US" dirty="0"/>
              <a:t>True</a:t>
            </a:r>
          </a:p>
          <a:p>
            <a:r>
              <a:rPr lang="en-US" b="1" dirty="0"/>
              <a:t>False</a:t>
            </a:r>
          </a:p>
        </p:txBody>
      </p:sp>
      <p:sp>
        <p:nvSpPr>
          <p:cNvPr id="8" name="Text Placeholder 7">
            <a:extLst>
              <a:ext uri="{FF2B5EF4-FFF2-40B4-BE49-F238E27FC236}">
                <a16:creationId xmlns:a16="http://schemas.microsoft.com/office/drawing/2014/main" xmlns="" id="{C9F0636B-36C8-48E5-B7B1-392AEC1F3AAF}"/>
              </a:ext>
            </a:extLst>
          </p:cNvPr>
          <p:cNvSpPr>
            <a:spLocks noGrp="1"/>
          </p:cNvSpPr>
          <p:nvPr>
            <p:ph type="body" sz="quarter" idx="31"/>
          </p:nvPr>
        </p:nvSpPr>
        <p:spPr>
          <a:xfrm>
            <a:off x="1" y="6246564"/>
            <a:ext cx="9144000" cy="611436"/>
          </a:xfrm>
        </p:spPr>
        <p:txBody>
          <a:bodyPr/>
          <a:lstStyle/>
          <a:p>
            <a:pPr algn="ctr"/>
            <a:r>
              <a:rPr lang="en-US" dirty="0"/>
              <a:t>This statement is </a:t>
            </a:r>
            <a:r>
              <a:rPr lang="en-US" b="1" dirty="0"/>
              <a:t>False</a:t>
            </a:r>
            <a:r>
              <a:rPr lang="en-US" dirty="0"/>
              <a:t>.</a:t>
            </a:r>
          </a:p>
        </p:txBody>
      </p:sp>
      <p:sp>
        <p:nvSpPr>
          <p:cNvPr id="9" name="Answer">
            <a:extLst>
              <a:ext uri="{FF2B5EF4-FFF2-40B4-BE49-F238E27FC236}">
                <a16:creationId xmlns:a16="http://schemas.microsoft.com/office/drawing/2014/main" xmlns="" id="{187A4AAD-1E74-4A68-AB53-B26122530186}"/>
              </a:ext>
            </a:extLst>
          </p:cNvPr>
          <p:cNvSpPr/>
          <p:nvPr/>
        </p:nvSpPr>
        <p:spPr>
          <a:xfrm>
            <a:off x="431320" y="2664849"/>
            <a:ext cx="327804" cy="32780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03203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D35BC7-4A26-4298-A272-E4225A186E84}"/>
              </a:ext>
            </a:extLst>
          </p:cNvPr>
          <p:cNvSpPr>
            <a:spLocks noGrp="1"/>
          </p:cNvSpPr>
          <p:nvPr>
            <p:ph type="title"/>
          </p:nvPr>
        </p:nvSpPr>
        <p:spPr>
          <a:xfrm>
            <a:off x="2" y="1"/>
            <a:ext cx="4793224" cy="6858000"/>
          </a:xfrm>
        </p:spPr>
        <p:txBody>
          <a:bodyPr/>
          <a:lstStyle/>
          <a:p>
            <a:pPr>
              <a:lnSpc>
                <a:spcPts val="2700"/>
              </a:lnSpc>
              <a:spcBef>
                <a:spcPts val="0"/>
              </a:spcBef>
              <a:spcAft>
                <a:spcPts val="0"/>
              </a:spcAft>
            </a:pPr>
            <a:r>
              <a:rPr lang="en-US" sz="2000" dirty="0"/>
              <a:t>Anna does not disclose her chronic fatigue syndrome even when she begins having performance problems that she thinks are related to her disability. You counsel Anna about her performance problems, but they continue. When you warn her that she will receive a written warning if her performance doesn’t improve, she discloses her disability and asks for a reasonable accommodation. </a:t>
            </a:r>
            <a:br>
              <a:rPr lang="en-US" sz="2000" dirty="0"/>
            </a:br>
            <a:r>
              <a:rPr lang="en-US" sz="2000" dirty="0"/>
              <a:t>At this point, you do not have to </a:t>
            </a:r>
            <a:br>
              <a:rPr lang="en-US" sz="2000" dirty="0"/>
            </a:br>
            <a:r>
              <a:rPr lang="en-US" sz="2000" dirty="0"/>
              <a:t>comply with her request.</a:t>
            </a:r>
            <a:r>
              <a:rPr lang="en-US" dirty="0"/>
              <a:t/>
            </a:r>
            <a:br>
              <a:rPr lang="en-US" dirty="0"/>
            </a:br>
            <a:r>
              <a:rPr lang="en-US" sz="2000" dirty="0"/>
              <a:t/>
            </a:r>
            <a:br>
              <a:rPr lang="en-US" sz="2000" dirty="0"/>
            </a:br>
            <a:r>
              <a:rPr lang="en-US" sz="2000" dirty="0"/>
              <a:t>True  or  False</a:t>
            </a:r>
          </a:p>
        </p:txBody>
      </p:sp>
      <p:pic>
        <p:nvPicPr>
          <p:cNvPr id="7" name="Picture Placeholder 6" descr="A person sitting on a table&#10;&#10;Description generated with high confidence">
            <a:extLst>
              <a:ext uri="{FF2B5EF4-FFF2-40B4-BE49-F238E27FC236}">
                <a16:creationId xmlns:a16="http://schemas.microsoft.com/office/drawing/2014/main" xmlns="" id="{424FB251-46B1-4F23-A310-4C25CD7E5B33}"/>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4710" t="-23223" r="11298"/>
          <a:stretch/>
        </p:blipFill>
        <p:spPr>
          <a:xfrm>
            <a:off x="4793225" y="-11481"/>
            <a:ext cx="4387349" cy="6869482"/>
          </a:xfrm>
          <a:solidFill>
            <a:srgbClr val="FDFDFD"/>
          </a:solidFill>
        </p:spPr>
      </p:pic>
    </p:spTree>
    <p:custDataLst>
      <p:tags r:id="rId1"/>
    </p:custDataLst>
    <p:extLst>
      <p:ext uri="{BB962C8B-B14F-4D97-AF65-F5344CB8AC3E}">
        <p14:creationId xmlns:p14="http://schemas.microsoft.com/office/powerpoint/2010/main" val="3071396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D35BC7-4A26-4298-A272-E4225A186E84}"/>
              </a:ext>
            </a:extLst>
          </p:cNvPr>
          <p:cNvSpPr>
            <a:spLocks noGrp="1"/>
          </p:cNvSpPr>
          <p:nvPr>
            <p:ph type="title"/>
          </p:nvPr>
        </p:nvSpPr>
        <p:spPr>
          <a:xfrm>
            <a:off x="2" y="1"/>
            <a:ext cx="4793224" cy="6858000"/>
          </a:xfrm>
        </p:spPr>
        <p:txBody>
          <a:bodyPr/>
          <a:lstStyle/>
          <a:p>
            <a:pPr>
              <a:lnSpc>
                <a:spcPts val="2700"/>
              </a:lnSpc>
              <a:spcBef>
                <a:spcPts val="0"/>
              </a:spcBef>
              <a:spcAft>
                <a:spcPts val="0"/>
              </a:spcAft>
            </a:pPr>
            <a:r>
              <a:rPr lang="en-US" sz="2000" dirty="0"/>
              <a:t>Anna does not disclose her chronic fatigue syndrome even when she begins having performance problems that she thinks are related to her disability. You counsel Anna about her performance problems, but they continue. When you warn her that she will receive a written warning if her performance doesn’t improve, she discloses her disability and asks for a reasonable accommodation. </a:t>
            </a:r>
            <a:br>
              <a:rPr lang="en-US" sz="2000" dirty="0"/>
            </a:br>
            <a:r>
              <a:rPr lang="en-US" sz="2000" dirty="0"/>
              <a:t>At this point, you do not have to </a:t>
            </a:r>
            <a:br>
              <a:rPr lang="en-US" sz="2000" dirty="0"/>
            </a:br>
            <a:r>
              <a:rPr lang="en-US" sz="2000" dirty="0"/>
              <a:t>comply with her request.</a:t>
            </a:r>
            <a:r>
              <a:rPr lang="en-US" dirty="0"/>
              <a:t/>
            </a:r>
            <a:br>
              <a:rPr lang="en-US" dirty="0"/>
            </a:br>
            <a:r>
              <a:rPr lang="en-US" sz="2000" dirty="0"/>
              <a:t/>
            </a:r>
            <a:br>
              <a:rPr lang="en-US" sz="2000" dirty="0"/>
            </a:br>
            <a:r>
              <a:rPr lang="en-US" sz="2000" dirty="0">
                <a:solidFill>
                  <a:schemeClr val="tx2">
                    <a:lumMod val="40000"/>
                    <a:lumOff val="60000"/>
                  </a:schemeClr>
                </a:solidFill>
              </a:rPr>
              <a:t>True  or  </a:t>
            </a:r>
            <a:r>
              <a:rPr lang="en-US" sz="2000" b="1" dirty="0"/>
              <a:t>False</a:t>
            </a:r>
          </a:p>
        </p:txBody>
      </p:sp>
      <p:pic>
        <p:nvPicPr>
          <p:cNvPr id="7" name="Picture Placeholder 6" descr="A person sitting on a table&#10;&#10;Description generated with high confidence">
            <a:extLst>
              <a:ext uri="{FF2B5EF4-FFF2-40B4-BE49-F238E27FC236}">
                <a16:creationId xmlns:a16="http://schemas.microsoft.com/office/drawing/2014/main" xmlns="" id="{424FB251-46B1-4F23-A310-4C25CD7E5B33}"/>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4710" t="-23223" r="11298"/>
          <a:stretch/>
        </p:blipFill>
        <p:spPr>
          <a:xfrm>
            <a:off x="4793225" y="-11481"/>
            <a:ext cx="4387349" cy="6869482"/>
          </a:xfrm>
          <a:solidFill>
            <a:srgbClr val="FDFDFD"/>
          </a:solidFill>
        </p:spPr>
      </p:pic>
    </p:spTree>
    <p:custDataLst>
      <p:tags r:id="rId1"/>
    </p:custDataLst>
    <p:extLst>
      <p:ext uri="{BB962C8B-B14F-4D97-AF65-F5344CB8AC3E}">
        <p14:creationId xmlns:p14="http://schemas.microsoft.com/office/powerpoint/2010/main" val="25378442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a:extLst>
              <a:ext uri="{FF2B5EF4-FFF2-40B4-BE49-F238E27FC236}">
                <a16:creationId xmlns:a16="http://schemas.microsoft.com/office/drawing/2014/main" xmlns="" id="{D37F5E90-B9B3-4B98-B224-3E22E26949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9972" t="24021" r="5951"/>
          <a:stretch/>
        </p:blipFill>
        <p:spPr>
          <a:xfrm flipH="1">
            <a:off x="0" y="0"/>
            <a:ext cx="9144000" cy="6858000"/>
          </a:xfrm>
        </p:spPr>
      </p:pic>
      <p:sp>
        <p:nvSpPr>
          <p:cNvPr id="14" name="Rectangle 13" hidden="1">
            <a:extLst>
              <a:ext uri="{FF2B5EF4-FFF2-40B4-BE49-F238E27FC236}">
                <a16:creationId xmlns:a16="http://schemas.microsoft.com/office/drawing/2014/main" xmlns="" id="{FCA615FB-3EDF-4319-8A64-881A88D3446B}"/>
              </a:ext>
            </a:extLst>
          </p:cNvPr>
          <p:cNvSpPr/>
          <p:nvPr/>
        </p:nvSpPr>
        <p:spPr>
          <a:xfrm>
            <a:off x="4916666" y="162233"/>
            <a:ext cx="5191432" cy="6858000"/>
          </a:xfrm>
          <a:prstGeom prst="rect">
            <a:avLst/>
          </a:prstGeom>
          <a:gradFill>
            <a:gsLst>
              <a:gs pos="0">
                <a:schemeClr val="accent1">
                  <a:alpha val="11000"/>
                </a:schemeClr>
              </a:gs>
              <a:gs pos="74000">
                <a:schemeClr val="accent1">
                  <a:alpha val="58000"/>
                </a:schemeClr>
              </a:gs>
              <a:gs pos="83000">
                <a:schemeClr val="accent1">
                  <a:alpha val="73000"/>
                </a:schemeClr>
              </a:gs>
              <a:gs pos="100000">
                <a:schemeClr val="accent1">
                  <a:alpha val="8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836583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Top Bar">
            <a:extLst>
              <a:ext uri="{FF2B5EF4-FFF2-40B4-BE49-F238E27FC236}">
                <a16:creationId xmlns:a16="http://schemas.microsoft.com/office/drawing/2014/main" xmlns="" id="{42B47047-627F-42DD-AEB2-D47FD9457859}"/>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6" name="Base Graphic2">
              <a:extLst>
                <a:ext uri="{FF2B5EF4-FFF2-40B4-BE49-F238E27FC236}">
                  <a16:creationId xmlns:a16="http://schemas.microsoft.com/office/drawing/2014/main" xmlns="" id="{03818D26-9F3B-444C-8EAB-AEE9263D9B46}"/>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7" name="Gradation box">
              <a:extLst>
                <a:ext uri="{FF2B5EF4-FFF2-40B4-BE49-F238E27FC236}">
                  <a16:creationId xmlns:a16="http://schemas.microsoft.com/office/drawing/2014/main" xmlns="" id="{BD2FDCF8-B7ED-4534-92AE-5AFAF596344F}"/>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8" name="White Gradient Box">
              <a:extLst>
                <a:ext uri="{FF2B5EF4-FFF2-40B4-BE49-F238E27FC236}">
                  <a16:creationId xmlns:a16="http://schemas.microsoft.com/office/drawing/2014/main" xmlns="" id="{415418AE-0B69-4529-B4ED-727AAA655B3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pic>
        <p:nvPicPr>
          <p:cNvPr id="6" name="graphic">
            <a:extLst>
              <a:ext uri="{FF2B5EF4-FFF2-40B4-BE49-F238E27FC236}">
                <a16:creationId xmlns:a16="http://schemas.microsoft.com/office/drawing/2014/main" xmlns="" id="{D8953914-A8DF-478F-A7F0-F44BE5F2C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0223" y="755557"/>
            <a:ext cx="2735128" cy="3898344"/>
          </a:xfrm>
          <a:prstGeom prst="rect">
            <a:avLst/>
          </a:prstGeom>
        </p:spPr>
      </p:pic>
      <p:sp>
        <p:nvSpPr>
          <p:cNvPr id="112642" name="title">
            <a:extLst>
              <a:ext uri="{FF2B5EF4-FFF2-40B4-BE49-F238E27FC236}">
                <a16:creationId xmlns:a16="http://schemas.microsoft.com/office/drawing/2014/main" xmlns="" id="{FDB07153-0895-4E0E-B862-0C420388C981}"/>
              </a:ext>
            </a:extLst>
          </p:cNvPr>
          <p:cNvSpPr>
            <a:spLocks noGrp="1" noChangeArrowheads="1"/>
          </p:cNvSpPr>
          <p:nvPr>
            <p:ph type="title"/>
          </p:nvPr>
        </p:nvSpPr>
        <p:spPr/>
        <p:txBody>
          <a:bodyPr/>
          <a:lstStyle/>
          <a:p>
            <a:r>
              <a:rPr lang="en-US" altLang="en-US" dirty="0"/>
              <a:t>Key Points to Remember</a:t>
            </a:r>
          </a:p>
        </p:txBody>
      </p:sp>
      <p:sp>
        <p:nvSpPr>
          <p:cNvPr id="89105" name="text">
            <a:extLst>
              <a:ext uri="{FF2B5EF4-FFF2-40B4-BE49-F238E27FC236}">
                <a16:creationId xmlns:a16="http://schemas.microsoft.com/office/drawing/2014/main" xmlns="" id="{0A4C733F-A4EF-439D-9F37-554F1952D202}"/>
              </a:ext>
            </a:extLst>
          </p:cNvPr>
          <p:cNvSpPr txBox="1">
            <a:spLocks noChangeArrowheads="1"/>
          </p:cNvSpPr>
          <p:nvPr/>
        </p:nvSpPr>
        <p:spPr bwMode="auto">
          <a:xfrm>
            <a:off x="628650" y="1866900"/>
            <a:ext cx="5329881" cy="374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nSpc>
                <a:spcPct val="90000"/>
              </a:lnSpc>
              <a:spcBef>
                <a:spcPct val="25000"/>
              </a:spcBef>
              <a:buClr>
                <a:srgbClr val="800000"/>
              </a:buClr>
              <a:defRPr sz="2400">
                <a:solidFill>
                  <a:schemeClr val="tx1"/>
                </a:solidFill>
                <a:latin typeface="Arial" panose="020B0604020202020204" pitchFamily="34" charset="0"/>
              </a:defRPr>
            </a:lvl1pPr>
            <a:lvl2pPr marL="1588">
              <a:lnSpc>
                <a:spcPct val="90000"/>
              </a:lnSpc>
              <a:spcBef>
                <a:spcPct val="25000"/>
              </a:spcBef>
              <a:buClr>
                <a:srgbClr val="800000"/>
              </a:buClr>
              <a:buSzPct val="115000"/>
              <a:buFont typeface="Times" panose="02020603050405020304" pitchFamily="18" charset="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defRPr sz="2000">
                <a:solidFill>
                  <a:schemeClr val="tx1"/>
                </a:solidFill>
                <a:latin typeface="Arial" panose="020B0604020202020204" pitchFamily="34" charset="0"/>
              </a:defRPr>
            </a:lvl5pPr>
            <a:lvl6pPr marL="2514600" indent="-228600" eaLnBrk="0" fontAlgn="base" hangingPunct="0">
              <a:spcBef>
                <a:spcPct val="20000"/>
              </a:spcBef>
              <a:spcAft>
                <a:spcPct val="0"/>
              </a:spcAft>
              <a:defRPr sz="2000">
                <a:solidFill>
                  <a:schemeClr val="tx1"/>
                </a:solidFill>
                <a:latin typeface="Arial" panose="020B0604020202020204" pitchFamily="34" charset="0"/>
              </a:defRPr>
            </a:lvl6pPr>
            <a:lvl7pPr marL="2971800" indent="-228600" eaLnBrk="0" fontAlgn="base" hangingPunct="0">
              <a:spcBef>
                <a:spcPct val="20000"/>
              </a:spcBef>
              <a:spcAft>
                <a:spcPct val="0"/>
              </a:spcAft>
              <a:defRPr sz="2000">
                <a:solidFill>
                  <a:schemeClr val="tx1"/>
                </a:solidFill>
                <a:latin typeface="Arial" panose="020B0604020202020204" pitchFamily="34" charset="0"/>
              </a:defRPr>
            </a:lvl7pPr>
            <a:lvl8pPr marL="3429000" indent="-228600" eaLnBrk="0" fontAlgn="base" hangingPunct="0">
              <a:spcBef>
                <a:spcPct val="20000"/>
              </a:spcBef>
              <a:spcAft>
                <a:spcPct val="0"/>
              </a:spcAft>
              <a:defRPr sz="2000">
                <a:solidFill>
                  <a:schemeClr val="tx1"/>
                </a:solidFill>
                <a:latin typeface="Arial" panose="020B0604020202020204" pitchFamily="34" charset="0"/>
              </a:defRPr>
            </a:lvl8pPr>
            <a:lvl9pPr marL="3886200" indent="-228600" eaLnBrk="0" fontAlgn="base" hangingPunct="0">
              <a:spcBef>
                <a:spcPct val="20000"/>
              </a:spcBef>
              <a:spcAft>
                <a:spcPct val="0"/>
              </a:spcAft>
              <a:defRPr sz="2000">
                <a:solidFill>
                  <a:schemeClr val="tx1"/>
                </a:solidFill>
                <a:latin typeface="Arial" panose="020B0604020202020204" pitchFamily="34" charset="0"/>
              </a:defRPr>
            </a:lvl9pPr>
          </a:lstStyle>
          <a:p>
            <a:pPr marL="458788" lvl="1" indent="-457200">
              <a:spcBef>
                <a:spcPct val="45000"/>
              </a:spcBef>
              <a:buClrTx/>
              <a:buSzPct val="120000"/>
              <a:buFont typeface="Arial" panose="020B0604020202020204" pitchFamily="34" charset="0"/>
              <a:buChar char="□"/>
            </a:pPr>
            <a:r>
              <a:rPr lang="en-US" altLang="en-US" dirty="0">
                <a:solidFill>
                  <a:srgbClr val="000000"/>
                </a:solidFill>
                <a:latin typeface="Articulate" panose="02000503040000020004" pitchFamily="2" charset="0"/>
              </a:rPr>
              <a:t>Avoid making assumptions about a disability and its impact on the job</a:t>
            </a:r>
          </a:p>
          <a:p>
            <a:pPr marL="458788" lvl="1" indent="-457200">
              <a:spcBef>
                <a:spcPct val="45000"/>
              </a:spcBef>
              <a:buClrTx/>
              <a:buSzPct val="120000"/>
              <a:buFont typeface="Arial" panose="020B0604020202020204" pitchFamily="34" charset="0"/>
              <a:buChar char="□"/>
            </a:pPr>
            <a:r>
              <a:rPr lang="en-US" altLang="en-US" dirty="0">
                <a:solidFill>
                  <a:srgbClr val="000000"/>
                </a:solidFill>
                <a:latin typeface="Articulate" panose="02000503040000020004" pitchFamily="2" charset="0"/>
              </a:rPr>
              <a:t>Judge individuals only on their </a:t>
            </a:r>
            <a:r>
              <a:rPr lang="en-US" altLang="en-US" i="1" dirty="0">
                <a:solidFill>
                  <a:srgbClr val="000000"/>
                </a:solidFill>
                <a:latin typeface="Articulate" panose="02000503040000020004" pitchFamily="2" charset="0"/>
              </a:rPr>
              <a:t>ability</a:t>
            </a:r>
            <a:r>
              <a:rPr lang="en-US" altLang="en-US" dirty="0">
                <a:solidFill>
                  <a:srgbClr val="000000"/>
                </a:solidFill>
                <a:latin typeface="Articulate" panose="02000503040000020004" pitchFamily="2" charset="0"/>
              </a:rPr>
              <a:t> to perform essential job functions</a:t>
            </a:r>
          </a:p>
          <a:p>
            <a:pPr marL="458788" lvl="1" indent="-457200">
              <a:spcBef>
                <a:spcPct val="45000"/>
              </a:spcBef>
              <a:buClrTx/>
              <a:buSzPct val="120000"/>
              <a:buFont typeface="Arial" panose="020B0604020202020204" pitchFamily="34" charset="0"/>
              <a:buChar char="□"/>
            </a:pPr>
            <a:r>
              <a:rPr lang="en-US" altLang="en-US" dirty="0">
                <a:solidFill>
                  <a:srgbClr val="000000"/>
                </a:solidFill>
                <a:latin typeface="Articulate" panose="02000503040000020004" pitchFamily="2" charset="0"/>
              </a:rPr>
              <a:t>Make reasonable accommodations to provide equal opportunities to people with disabilities</a:t>
            </a:r>
          </a:p>
        </p:txBody>
      </p:sp>
      <p:pic>
        <p:nvPicPr>
          <p:cNvPr id="8" name="check 1">
            <a:extLst>
              <a:ext uri="{FF2B5EF4-FFF2-40B4-BE49-F238E27FC236}">
                <a16:creationId xmlns:a16="http://schemas.microsoft.com/office/drawing/2014/main" xmlns="" id="{EC9F6959-635B-4946-9CDA-7AD1C500C141}"/>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3801" y="1770106"/>
            <a:ext cx="513908" cy="477632"/>
          </a:xfrm>
          <a:prstGeom prst="rect">
            <a:avLst/>
          </a:prstGeom>
        </p:spPr>
      </p:pic>
      <p:pic>
        <p:nvPicPr>
          <p:cNvPr id="23" name="check 2">
            <a:extLst>
              <a:ext uri="{FF2B5EF4-FFF2-40B4-BE49-F238E27FC236}">
                <a16:creationId xmlns:a16="http://schemas.microsoft.com/office/drawing/2014/main" xmlns="" id="{23B0DB07-3F18-4EB6-8905-0FFAB1CE9793}"/>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8650" y="2938489"/>
            <a:ext cx="513908" cy="477632"/>
          </a:xfrm>
          <a:prstGeom prst="rect">
            <a:avLst/>
          </a:prstGeom>
        </p:spPr>
      </p:pic>
      <p:pic>
        <p:nvPicPr>
          <p:cNvPr id="24" name="check 3">
            <a:extLst>
              <a:ext uri="{FF2B5EF4-FFF2-40B4-BE49-F238E27FC236}">
                <a16:creationId xmlns:a16="http://schemas.microsoft.com/office/drawing/2014/main" xmlns="" id="{7EE9AB3D-874F-47D2-8340-78E06BC21F71}"/>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8649" y="4079866"/>
            <a:ext cx="513908" cy="4776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9105">
                                            <p:txEl>
                                              <p:pRg st="0" end="0"/>
                                            </p:txEl>
                                          </p:spTgt>
                                        </p:tgtEl>
                                        <p:attrNameLst>
                                          <p:attrName>style.visibility</p:attrName>
                                        </p:attrNameLst>
                                      </p:cBhvr>
                                      <p:to>
                                        <p:strVal val="visible"/>
                                      </p:to>
                                    </p:set>
                                    <p:animEffect transition="in" filter="fade">
                                      <p:cBhvr>
                                        <p:cTn id="7" dur="500"/>
                                        <p:tgtEl>
                                          <p:spTgt spid="89105">
                                            <p:txEl>
                                              <p:pRg st="0" end="0"/>
                                            </p:txEl>
                                          </p:spTgt>
                                        </p:tgtEl>
                                      </p:cBhvr>
                                    </p:animEffect>
                                  </p:childTnLst>
                                </p:cTn>
                              </p:par>
                            </p:childTnLst>
                          </p:cTn>
                        </p:par>
                        <p:par>
                          <p:cTn id="8" fill="hold" nodeType="withGroup">
                            <p:stCondLst>
                              <p:cond delay="50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9105">
                                            <p:txEl>
                                              <p:pRg st="1" end="1"/>
                                            </p:txEl>
                                          </p:spTgt>
                                        </p:tgtEl>
                                        <p:attrNameLst>
                                          <p:attrName>style.visibility</p:attrName>
                                        </p:attrNameLst>
                                      </p:cBhvr>
                                      <p:to>
                                        <p:strVal val="visible"/>
                                      </p:to>
                                    </p:set>
                                    <p:animEffect transition="in" filter="fade">
                                      <p:cBhvr>
                                        <p:cTn id="16" dur="500"/>
                                        <p:tgtEl>
                                          <p:spTgt spid="89105">
                                            <p:txEl>
                                              <p:pRg st="1" end="1"/>
                                            </p:txEl>
                                          </p:spTgt>
                                        </p:tgtEl>
                                      </p:cBhvr>
                                    </p:animEffect>
                                  </p:childTnLst>
                                </p:cTn>
                              </p:par>
                            </p:childTnLst>
                          </p:cTn>
                        </p:par>
                        <p:par>
                          <p:cTn id="17" fill="hold" nodeType="withGroup">
                            <p:stCondLst>
                              <p:cond delay="500"/>
                            </p:stCondLst>
                            <p:childTnLst>
                              <p:par>
                                <p:cTn id="18" presetID="10" presetClass="entr" presetSubtype="0" fill="hold" nodeType="after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9105">
                                            <p:txEl>
                                              <p:pRg st="2" end="2"/>
                                            </p:txEl>
                                          </p:spTgt>
                                        </p:tgtEl>
                                        <p:attrNameLst>
                                          <p:attrName>style.visibility</p:attrName>
                                        </p:attrNameLst>
                                      </p:cBhvr>
                                      <p:to>
                                        <p:strVal val="visible"/>
                                      </p:to>
                                    </p:set>
                                    <p:animEffect transition="in" filter="fade">
                                      <p:cBhvr>
                                        <p:cTn id="25" dur="500"/>
                                        <p:tgtEl>
                                          <p:spTgt spid="89105">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25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751E0E7-C4E0-4252-BF34-B40E003E8CBF}"/>
              </a:ext>
            </a:extLst>
          </p:cNvPr>
          <p:cNvPicPr>
            <a:picLocks noChangeAspect="1"/>
          </p:cNvPicPr>
          <p:nvPr/>
        </p:nvPicPr>
        <p:blipFill rotWithShape="1">
          <a:blip r:embed="rId4">
            <a:extLst>
              <a:ext uri="{28A0092B-C50C-407E-A947-70E740481C1C}">
                <a14:useLocalDpi xmlns:a14="http://schemas.microsoft.com/office/drawing/2010/main" val="0"/>
              </a:ext>
            </a:extLst>
          </a:blip>
          <a:srcRect b="11840"/>
          <a:stretch/>
        </p:blipFill>
        <p:spPr>
          <a:xfrm>
            <a:off x="7260" y="1473853"/>
            <a:ext cx="9160933" cy="5384147"/>
          </a:xfrm>
          <a:prstGeom prst="rect">
            <a:avLst/>
          </a:prstGeom>
        </p:spPr>
      </p:pic>
      <p:sp>
        <p:nvSpPr>
          <p:cNvPr id="9" name="Dark panel">
            <a:extLst>
              <a:ext uri="{FF2B5EF4-FFF2-40B4-BE49-F238E27FC236}">
                <a16:creationId xmlns:a16="http://schemas.microsoft.com/office/drawing/2014/main" xmlns="" id="{6D6E2FF8-1592-411C-BFF6-E526C7DACD1D}"/>
              </a:ext>
            </a:extLst>
          </p:cNvPr>
          <p:cNvSpPr/>
          <p:nvPr/>
        </p:nvSpPr>
        <p:spPr>
          <a:xfrm>
            <a:off x="0" y="1422699"/>
            <a:ext cx="9144000" cy="6158443"/>
          </a:xfrm>
          <a:prstGeom prst="rect">
            <a:avLst/>
          </a:prstGeom>
          <a:gradFill>
            <a:gsLst>
              <a:gs pos="0">
                <a:schemeClr val="tx1">
                  <a:alpha val="73000"/>
                </a:schemeClr>
              </a:gs>
              <a:gs pos="74000">
                <a:schemeClr val="tx1">
                  <a:alpha val="40000"/>
                </a:schemeClr>
              </a:gs>
              <a:gs pos="83000">
                <a:schemeClr val="tx1">
                  <a:alpha val="12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Top Bar">
            <a:extLst>
              <a:ext uri="{FF2B5EF4-FFF2-40B4-BE49-F238E27FC236}">
                <a16:creationId xmlns:a16="http://schemas.microsoft.com/office/drawing/2014/main" xmlns="" id="{3FA034F7-EB76-4BE5-A6A5-68CED0D39C81}"/>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4" name="Base Graphic2">
              <a:extLst>
                <a:ext uri="{FF2B5EF4-FFF2-40B4-BE49-F238E27FC236}">
                  <a16:creationId xmlns:a16="http://schemas.microsoft.com/office/drawing/2014/main" xmlns="" id="{3857DC65-E5CD-4268-BE99-F0D230ED2AE5}"/>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5" name="Gradation box">
              <a:extLst>
                <a:ext uri="{FF2B5EF4-FFF2-40B4-BE49-F238E27FC236}">
                  <a16:creationId xmlns:a16="http://schemas.microsoft.com/office/drawing/2014/main" xmlns="" id="{1492EFB6-8774-4CF0-8280-5D751BC82D6F}"/>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6" name="White Gradient Box">
              <a:extLst>
                <a:ext uri="{FF2B5EF4-FFF2-40B4-BE49-F238E27FC236}">
                  <a16:creationId xmlns:a16="http://schemas.microsoft.com/office/drawing/2014/main" xmlns="" id="{D93852D4-6FCE-4993-B3C7-4A8ABC60A14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36869" name="Title 1">
            <a:extLst>
              <a:ext uri="{FF2B5EF4-FFF2-40B4-BE49-F238E27FC236}">
                <a16:creationId xmlns:a16="http://schemas.microsoft.com/office/drawing/2014/main" xmlns="" id="{2745A58C-7DB0-4D8E-BD4F-333EEDCB346E}"/>
              </a:ext>
            </a:extLst>
          </p:cNvPr>
          <p:cNvSpPr>
            <a:spLocks noGrp="1"/>
          </p:cNvSpPr>
          <p:nvPr>
            <p:ph type="title"/>
          </p:nvPr>
        </p:nvSpPr>
        <p:spPr/>
        <p:txBody>
          <a:bodyPr/>
          <a:lstStyle/>
          <a:p>
            <a:r>
              <a:rPr lang="en-US" altLang="en-US" dirty="0"/>
              <a:t>The Act</a:t>
            </a:r>
          </a:p>
        </p:txBody>
      </p:sp>
      <p:sp>
        <p:nvSpPr>
          <p:cNvPr id="6" name="1 The americans">
            <a:extLst>
              <a:ext uri="{FF2B5EF4-FFF2-40B4-BE49-F238E27FC236}">
                <a16:creationId xmlns:a16="http://schemas.microsoft.com/office/drawing/2014/main" xmlns="" id="{DFBF7DFA-EE0F-48B5-8DEC-2D782CB3F3B2}"/>
              </a:ext>
            </a:extLst>
          </p:cNvPr>
          <p:cNvSpPr>
            <a:spLocks noGrp="1"/>
          </p:cNvSpPr>
          <p:nvPr>
            <p:ph idx="1"/>
          </p:nvPr>
        </p:nvSpPr>
        <p:spPr>
          <a:xfrm>
            <a:off x="628650" y="1839118"/>
            <a:ext cx="6460639" cy="4351338"/>
          </a:xfrm>
        </p:spPr>
        <p:txBody>
          <a:bodyPr>
            <a:normAutofit/>
          </a:bodyPr>
          <a:lstStyle/>
          <a:p>
            <a:pPr>
              <a:spcBef>
                <a:spcPts val="1600"/>
              </a:spcBef>
            </a:pPr>
            <a:r>
              <a:rPr lang="en-US" altLang="en-US" sz="2400" dirty="0">
                <a:solidFill>
                  <a:schemeClr val="bg1"/>
                </a:solidFill>
              </a:rPr>
              <a:t>The Americans with Disabilities Act </a:t>
            </a:r>
            <a:r>
              <a:rPr lang="en-US" altLang="en-US" sz="2400" dirty="0">
                <a:solidFill>
                  <a:srgbClr val="FF00FF"/>
                </a:solidFill>
              </a:rPr>
              <a:t/>
            </a:r>
            <a:br>
              <a:rPr lang="en-US" altLang="en-US" sz="2400" dirty="0">
                <a:solidFill>
                  <a:srgbClr val="FF00FF"/>
                </a:solidFill>
              </a:rPr>
            </a:br>
            <a:r>
              <a:rPr lang="en-US" altLang="en-US" sz="2400" dirty="0">
                <a:solidFill>
                  <a:schemeClr val="bg1"/>
                </a:solidFill>
              </a:rPr>
              <a:t>covers several areas</a:t>
            </a:r>
          </a:p>
          <a:p>
            <a:pPr>
              <a:spcBef>
                <a:spcPts val="1600"/>
              </a:spcBef>
            </a:pPr>
            <a:r>
              <a:rPr lang="en-US" altLang="en-US" sz="2400" dirty="0">
                <a:solidFill>
                  <a:schemeClr val="bg1"/>
                </a:solidFill>
              </a:rPr>
              <a:t>Title I covers employment in a comprehensive fashion</a:t>
            </a:r>
            <a:endParaRPr lang="en-US" sz="2400" kern="0" dirty="0">
              <a:solidFill>
                <a:schemeClr val="bg1"/>
              </a:solidFill>
            </a:endParaRPr>
          </a:p>
          <a:p>
            <a:endParaRPr lang="en-US" altLang="en-US" sz="2400" dirty="0">
              <a:solidFill>
                <a:schemeClr val="bg1"/>
              </a:solidFill>
            </a:endParaRPr>
          </a:p>
        </p:txBody>
      </p:sp>
      <p:sp>
        <p:nvSpPr>
          <p:cNvPr id="12" name="copyright">
            <a:extLst>
              <a:ext uri="{FF2B5EF4-FFF2-40B4-BE49-F238E27FC236}">
                <a16:creationId xmlns:a16="http://schemas.microsoft.com/office/drawing/2014/main" xmlns="" id="{21323BBC-8E73-4F3A-8CB5-C8F3F72017B4}"/>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751E0E7-C4E0-4252-BF34-B40E003E8CBF}"/>
              </a:ext>
            </a:extLst>
          </p:cNvPr>
          <p:cNvPicPr>
            <a:picLocks noChangeAspect="1"/>
          </p:cNvPicPr>
          <p:nvPr/>
        </p:nvPicPr>
        <p:blipFill rotWithShape="1">
          <a:blip r:embed="rId4">
            <a:extLst>
              <a:ext uri="{28A0092B-C50C-407E-A947-70E740481C1C}">
                <a14:useLocalDpi xmlns:a14="http://schemas.microsoft.com/office/drawing/2010/main" val="0"/>
              </a:ext>
            </a:extLst>
          </a:blip>
          <a:srcRect b="11840"/>
          <a:stretch/>
        </p:blipFill>
        <p:spPr>
          <a:xfrm>
            <a:off x="7260" y="1473853"/>
            <a:ext cx="9160933" cy="5384147"/>
          </a:xfrm>
          <a:prstGeom prst="rect">
            <a:avLst/>
          </a:prstGeom>
        </p:spPr>
      </p:pic>
      <p:sp>
        <p:nvSpPr>
          <p:cNvPr id="20" name="Dark panel">
            <a:extLst>
              <a:ext uri="{FF2B5EF4-FFF2-40B4-BE49-F238E27FC236}">
                <a16:creationId xmlns:a16="http://schemas.microsoft.com/office/drawing/2014/main" xmlns="" id="{E46C4EC0-BF9A-4284-8F86-5A43CD7BA407}"/>
              </a:ext>
            </a:extLst>
          </p:cNvPr>
          <p:cNvSpPr/>
          <p:nvPr/>
        </p:nvSpPr>
        <p:spPr>
          <a:xfrm>
            <a:off x="0" y="1422699"/>
            <a:ext cx="9144000" cy="6158443"/>
          </a:xfrm>
          <a:prstGeom prst="rect">
            <a:avLst/>
          </a:prstGeom>
          <a:gradFill>
            <a:gsLst>
              <a:gs pos="0">
                <a:schemeClr val="tx1">
                  <a:alpha val="73000"/>
                </a:schemeClr>
              </a:gs>
              <a:gs pos="74000">
                <a:schemeClr val="tx1">
                  <a:alpha val="40000"/>
                </a:schemeClr>
              </a:gs>
              <a:gs pos="83000">
                <a:schemeClr val="tx1">
                  <a:alpha val="12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1">
            <a:extLst>
              <a:ext uri="{FF2B5EF4-FFF2-40B4-BE49-F238E27FC236}">
                <a16:creationId xmlns:a16="http://schemas.microsoft.com/office/drawing/2014/main" xmlns="" id="{46E81A2E-B96E-4BD4-93D3-5FCC88BE0EEE}"/>
              </a:ext>
            </a:extLst>
          </p:cNvPr>
          <p:cNvSpPr/>
          <p:nvPr/>
        </p:nvSpPr>
        <p:spPr>
          <a:xfrm>
            <a:off x="736979" y="6076149"/>
            <a:ext cx="2606722" cy="4001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xmlns="" id="{9CDCB4DD-FB78-4B18-A2F1-FBDC133072C1}"/>
              </a:ext>
            </a:extLst>
          </p:cNvPr>
          <p:cNvSpPr/>
          <p:nvPr/>
        </p:nvSpPr>
        <p:spPr>
          <a:xfrm>
            <a:off x="3730956" y="6102267"/>
            <a:ext cx="2492423" cy="4001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xmlns="" id="{6ADF9ED7-A772-4905-8075-2AD4C4FAF676}"/>
              </a:ext>
            </a:extLst>
          </p:cNvPr>
          <p:cNvSpPr/>
          <p:nvPr/>
        </p:nvSpPr>
        <p:spPr>
          <a:xfrm>
            <a:off x="6592922" y="6118422"/>
            <a:ext cx="1922428" cy="40011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Top Bar">
            <a:extLst>
              <a:ext uri="{FF2B5EF4-FFF2-40B4-BE49-F238E27FC236}">
                <a16:creationId xmlns:a16="http://schemas.microsoft.com/office/drawing/2014/main" xmlns="" id="{3FA034F7-EB76-4BE5-A6A5-68CED0D39C81}"/>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4" name="Base Graphic2">
              <a:extLst>
                <a:ext uri="{FF2B5EF4-FFF2-40B4-BE49-F238E27FC236}">
                  <a16:creationId xmlns:a16="http://schemas.microsoft.com/office/drawing/2014/main" xmlns="" id="{3857DC65-E5CD-4268-BE99-F0D230ED2AE5}"/>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5" name="Gradation box">
              <a:extLst>
                <a:ext uri="{FF2B5EF4-FFF2-40B4-BE49-F238E27FC236}">
                  <a16:creationId xmlns:a16="http://schemas.microsoft.com/office/drawing/2014/main" xmlns="" id="{1492EFB6-8774-4CF0-8280-5D751BC82D6F}"/>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6" name="White Gradient Box">
              <a:extLst>
                <a:ext uri="{FF2B5EF4-FFF2-40B4-BE49-F238E27FC236}">
                  <a16:creationId xmlns:a16="http://schemas.microsoft.com/office/drawing/2014/main" xmlns="" id="{D93852D4-6FCE-4993-B3C7-4A8ABC60A14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36869" name="Title 1">
            <a:extLst>
              <a:ext uri="{FF2B5EF4-FFF2-40B4-BE49-F238E27FC236}">
                <a16:creationId xmlns:a16="http://schemas.microsoft.com/office/drawing/2014/main" xmlns="" id="{2745A58C-7DB0-4D8E-BD4F-333EEDCB346E}"/>
              </a:ext>
            </a:extLst>
          </p:cNvPr>
          <p:cNvSpPr>
            <a:spLocks noGrp="1"/>
          </p:cNvSpPr>
          <p:nvPr>
            <p:ph type="title"/>
          </p:nvPr>
        </p:nvSpPr>
        <p:spPr/>
        <p:txBody>
          <a:bodyPr/>
          <a:lstStyle/>
          <a:p>
            <a:r>
              <a:rPr lang="en-US" altLang="en-US" dirty="0"/>
              <a:t>The Act</a:t>
            </a:r>
          </a:p>
        </p:txBody>
      </p:sp>
      <p:sp>
        <p:nvSpPr>
          <p:cNvPr id="8" name="3 No Covered...">
            <a:extLst>
              <a:ext uri="{FF2B5EF4-FFF2-40B4-BE49-F238E27FC236}">
                <a16:creationId xmlns:a16="http://schemas.microsoft.com/office/drawing/2014/main" xmlns="" id="{5812DFBE-D34F-423F-AA01-4133C84CA109}"/>
              </a:ext>
            </a:extLst>
          </p:cNvPr>
          <p:cNvSpPr txBox="1">
            <a:spLocks noChangeArrowheads="1"/>
          </p:cNvSpPr>
          <p:nvPr/>
        </p:nvSpPr>
        <p:spPr bwMode="auto">
          <a:xfrm>
            <a:off x="1538021" y="1787964"/>
            <a:ext cx="6172658" cy="376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algn="ctr">
              <a:lnSpc>
                <a:spcPts val="3600"/>
              </a:lnSpc>
              <a:spcBef>
                <a:spcPts val="600"/>
              </a:spcBef>
              <a:buClrTx/>
              <a:buSzTx/>
            </a:pPr>
            <a:r>
              <a:rPr lang="en-US" altLang="en-US" sz="2200" i="1" dirty="0">
                <a:solidFill>
                  <a:srgbClr val="FFFFFF"/>
                </a:solidFill>
                <a:effectLst>
                  <a:outerShdw blurRad="38100" dist="38100" dir="2700000" algn="tl">
                    <a:srgbClr val="000000">
                      <a:alpha val="43137"/>
                    </a:srgbClr>
                  </a:outerShdw>
                </a:effectLst>
                <a:cs typeface="Arial" panose="020B0604020202020204" pitchFamily="34" charset="0"/>
              </a:rPr>
              <a:t>“No covered entity shall discriminate against a qualified individual on the basis of disability in regard to job application procedures; the hiring, advancement, or discharge of employees; employee compensation; job training; and other terms, conditions, and privileges of employment.” </a:t>
            </a:r>
          </a:p>
          <a:p>
            <a:pPr>
              <a:lnSpc>
                <a:spcPts val="3400"/>
              </a:lnSpc>
              <a:spcBef>
                <a:spcPct val="0"/>
              </a:spcBef>
              <a:buClrTx/>
              <a:buSzTx/>
            </a:pPr>
            <a:endParaRPr lang="en-US" altLang="en-US" sz="2200" dirty="0">
              <a:effectLst>
                <a:outerShdw blurRad="38100" dist="38100" dir="2700000" algn="tl">
                  <a:srgbClr val="000000">
                    <a:alpha val="43137"/>
                  </a:srgbClr>
                </a:outerShdw>
              </a:effectLst>
              <a:cs typeface="Arial" panose="020B0604020202020204" pitchFamily="34" charset="0"/>
            </a:endParaRPr>
          </a:p>
        </p:txBody>
      </p:sp>
      <p:sp>
        <p:nvSpPr>
          <p:cNvPr id="12" name="copyright">
            <a:extLst>
              <a:ext uri="{FF2B5EF4-FFF2-40B4-BE49-F238E27FC236}">
                <a16:creationId xmlns:a16="http://schemas.microsoft.com/office/drawing/2014/main" xmlns="" id="{21323BBC-8E73-4F3A-8CB5-C8F3F72017B4}"/>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
        <p:nvSpPr>
          <p:cNvPr id="2" name="TextBox 4">
            <a:extLst>
              <a:ext uri="{FF2B5EF4-FFF2-40B4-BE49-F238E27FC236}">
                <a16:creationId xmlns:a16="http://schemas.microsoft.com/office/drawing/2014/main" xmlns="" id="{E5B63446-9A06-4503-805D-4261EA741A95}"/>
              </a:ext>
            </a:extLst>
          </p:cNvPr>
          <p:cNvSpPr txBox="1"/>
          <p:nvPr/>
        </p:nvSpPr>
        <p:spPr>
          <a:xfrm>
            <a:off x="38711" y="6076149"/>
            <a:ext cx="9136742" cy="400110"/>
          </a:xfrm>
          <a:prstGeom prst="rect">
            <a:avLst/>
          </a:prstGeom>
          <a:noFill/>
        </p:spPr>
        <p:txBody>
          <a:bodyPr wrap="square" rtlCol="0">
            <a:spAutoFit/>
          </a:bodyPr>
          <a:lstStyle/>
          <a:p>
            <a:pPr algn="ctr"/>
            <a:r>
              <a:rPr lang="en-US" sz="2000" dirty="0">
                <a:solidFill>
                  <a:schemeClr val="bg1"/>
                </a:solidFill>
                <a:latin typeface="Articulate" panose="02000503040000020004" pitchFamily="2" charset="0"/>
              </a:rPr>
              <a:t>800-514-0301 (voice)  or  800-514-0383 (TDD)  or  www.ada.gov</a:t>
            </a:r>
          </a:p>
        </p:txBody>
      </p:sp>
    </p:spTree>
    <p:custDataLst>
      <p:tags r:id="rId1"/>
    </p:custDataLst>
    <p:extLst>
      <p:ext uri="{BB962C8B-B14F-4D97-AF65-F5344CB8AC3E}">
        <p14:creationId xmlns:p14="http://schemas.microsoft.com/office/powerpoint/2010/main" val="143983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Top Bar">
            <a:extLst>
              <a:ext uri="{FF2B5EF4-FFF2-40B4-BE49-F238E27FC236}">
                <a16:creationId xmlns:a16="http://schemas.microsoft.com/office/drawing/2014/main" xmlns="" id="{3CC5DA26-1A0E-435F-96ED-AE7E886E139C}"/>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29" name="Base Graphic2">
              <a:extLst>
                <a:ext uri="{FF2B5EF4-FFF2-40B4-BE49-F238E27FC236}">
                  <a16:creationId xmlns:a16="http://schemas.microsoft.com/office/drawing/2014/main" xmlns="" id="{496B7C25-7E51-451D-A953-24F3FF446CA5}"/>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30" name="Gradation box">
              <a:extLst>
                <a:ext uri="{FF2B5EF4-FFF2-40B4-BE49-F238E27FC236}">
                  <a16:creationId xmlns:a16="http://schemas.microsoft.com/office/drawing/2014/main" xmlns="" id="{1F90B206-FA2B-45DA-879B-2EB482F63994}"/>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31" name="White Gradient Box">
              <a:extLst>
                <a:ext uri="{FF2B5EF4-FFF2-40B4-BE49-F238E27FC236}">
                  <a16:creationId xmlns:a16="http://schemas.microsoft.com/office/drawing/2014/main" xmlns="" id="{D0E9DAD1-372C-44FE-B86A-9DCD8CA827BE}"/>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pic>
        <p:nvPicPr>
          <p:cNvPr id="9" name="Picture 1">
            <a:extLst>
              <a:ext uri="{FF2B5EF4-FFF2-40B4-BE49-F238E27FC236}">
                <a16:creationId xmlns:a16="http://schemas.microsoft.com/office/drawing/2014/main" xmlns="" id="{06764CA4-C32C-4F3A-B5F1-E3B1EE0A42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63" t="-10672" r="14738" b="21818"/>
          <a:stretch/>
        </p:blipFill>
        <p:spPr>
          <a:xfrm>
            <a:off x="-179294" y="2424494"/>
            <a:ext cx="9574306" cy="4765199"/>
          </a:xfrm>
          <a:prstGeom prst="rect">
            <a:avLst/>
          </a:prstGeom>
          <a:effectLst>
            <a:softEdge rad="317500"/>
          </a:effectLst>
        </p:spPr>
      </p:pic>
      <p:sp>
        <p:nvSpPr>
          <p:cNvPr id="38914" name="Rectangle 49">
            <a:extLst>
              <a:ext uri="{FF2B5EF4-FFF2-40B4-BE49-F238E27FC236}">
                <a16:creationId xmlns:a16="http://schemas.microsoft.com/office/drawing/2014/main" xmlns="" id="{C006C7E9-3993-4483-AD86-27E71832D214}"/>
              </a:ext>
            </a:extLst>
          </p:cNvPr>
          <p:cNvSpPr>
            <a:spLocks noGrp="1" noChangeArrowheads="1"/>
          </p:cNvSpPr>
          <p:nvPr>
            <p:ph type="title"/>
          </p:nvPr>
        </p:nvSpPr>
        <p:spPr/>
        <p:txBody>
          <a:bodyPr/>
          <a:lstStyle/>
          <a:p>
            <a:r>
              <a:rPr lang="en-US" altLang="en-US" dirty="0"/>
              <a:t>ADA Applies to:</a:t>
            </a:r>
          </a:p>
        </p:txBody>
      </p:sp>
      <p:sp>
        <p:nvSpPr>
          <p:cNvPr id="23614" name="Text Box 62">
            <a:extLst>
              <a:ext uri="{FF2B5EF4-FFF2-40B4-BE49-F238E27FC236}">
                <a16:creationId xmlns:a16="http://schemas.microsoft.com/office/drawing/2014/main" xmlns="" id="{9C3725E7-A5CD-4A86-829A-CAF5E88A10E6}"/>
              </a:ext>
            </a:extLst>
          </p:cNvPr>
          <p:cNvSpPr txBox="1">
            <a:spLocks noChangeArrowheads="1"/>
          </p:cNvSpPr>
          <p:nvPr/>
        </p:nvSpPr>
        <p:spPr bwMode="auto">
          <a:xfrm>
            <a:off x="632243" y="1840849"/>
            <a:ext cx="6127145"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marL="0" indent="0">
              <a:lnSpc>
                <a:spcPct val="100000"/>
              </a:lnSpc>
              <a:buSzPct val="112000"/>
            </a:pPr>
            <a:r>
              <a:rPr lang="en-US" altLang="en-US" sz="2400" dirty="0">
                <a:latin typeface="Articulate" panose="02000503040000020004" pitchFamily="2" charset="0"/>
              </a:rPr>
              <a:t>Covered employers:</a:t>
            </a:r>
          </a:p>
          <a:p>
            <a:pPr marL="233363" indent="-233363">
              <a:lnSpc>
                <a:spcPct val="100000"/>
              </a:lnSpc>
              <a:buSzPct val="112000"/>
              <a:buFont typeface="Arial" panose="020B0604020202020204" pitchFamily="34" charset="0"/>
              <a:buChar char="•"/>
            </a:pPr>
            <a:r>
              <a:rPr lang="en-US" altLang="en-US" sz="2400" b="1" dirty="0">
                <a:latin typeface="Articulate" panose="02000503040000020004" pitchFamily="2" charset="0"/>
              </a:rPr>
              <a:t>Title I</a:t>
            </a:r>
            <a:r>
              <a:rPr lang="en-US" altLang="en-US" sz="2400" dirty="0">
                <a:latin typeface="Open Sans" panose="020B0606030504020204" pitchFamily="34" charset="0"/>
                <a:ea typeface="Open Sans" panose="020B0606030504020204" pitchFamily="34" charset="0"/>
                <a:cs typeface="Open Sans" panose="020B0606030504020204" pitchFamily="34" charset="0"/>
              </a:rPr>
              <a:t>―</a:t>
            </a:r>
            <a:r>
              <a:rPr lang="en-US" altLang="en-US" sz="2400" dirty="0">
                <a:latin typeface="Articulate" panose="02000503040000020004" pitchFamily="2" charset="0"/>
              </a:rPr>
              <a:t>15 or more employees working 20 or more calendar weeks</a:t>
            </a:r>
          </a:p>
          <a:p>
            <a:pPr marL="233363" indent="-233363">
              <a:lnSpc>
                <a:spcPct val="100000"/>
              </a:lnSpc>
              <a:spcBef>
                <a:spcPts val="1200"/>
              </a:spcBef>
              <a:buSzPct val="112000"/>
              <a:buFont typeface="Arial" panose="020B0604020202020204" pitchFamily="34" charset="0"/>
              <a:buChar char="•"/>
            </a:pPr>
            <a:r>
              <a:rPr lang="en-US" altLang="en-US" sz="2400" b="1" dirty="0">
                <a:latin typeface="Articulate" panose="02000503040000020004" pitchFamily="2" charset="0"/>
              </a:rPr>
              <a:t>Title II</a:t>
            </a:r>
            <a:r>
              <a:rPr lang="en-US" altLang="en-US" sz="2400" dirty="0">
                <a:latin typeface="Open Sans" panose="020B0606030504020204" pitchFamily="34" charset="0"/>
                <a:ea typeface="Open Sans" panose="020B0606030504020204" pitchFamily="34" charset="0"/>
                <a:cs typeface="Open Sans" panose="020B0606030504020204" pitchFamily="34" charset="0"/>
              </a:rPr>
              <a:t>―</a:t>
            </a:r>
            <a:r>
              <a:rPr lang="en-US" altLang="en-US" sz="2400" dirty="0">
                <a:latin typeface="Articulate" panose="02000503040000020004" pitchFamily="2" charset="0"/>
              </a:rPr>
              <a:t>local, state, and federal governments</a:t>
            </a:r>
            <a:endParaRPr lang="en-US" altLang="en-US" dirty="0">
              <a:latin typeface="Articulate" panose="02000503040000020004" pitchFamily="2" charset="0"/>
            </a:endParaRPr>
          </a:p>
        </p:txBody>
      </p:sp>
    </p:spTree>
    <p:custDataLst>
      <p:tags r:id="rId1"/>
    </p:custDataLst>
    <p:extLst>
      <p:ext uri="{BB962C8B-B14F-4D97-AF65-F5344CB8AC3E}">
        <p14:creationId xmlns:p14="http://schemas.microsoft.com/office/powerpoint/2010/main" val="117481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614">
                                            <p:txEl>
                                              <p:pRg st="0" end="0"/>
                                            </p:txEl>
                                          </p:spTgt>
                                        </p:tgtEl>
                                        <p:attrNameLst>
                                          <p:attrName>style.visibility</p:attrName>
                                        </p:attrNameLst>
                                      </p:cBhvr>
                                      <p:to>
                                        <p:strVal val="visible"/>
                                      </p:to>
                                    </p:set>
                                    <p:animEffect transition="in" filter="fade">
                                      <p:cBhvr>
                                        <p:cTn id="7" dur="500"/>
                                        <p:tgtEl>
                                          <p:spTgt spid="23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14">
                                            <p:txEl>
                                              <p:pRg st="1" end="1"/>
                                            </p:txEl>
                                          </p:spTgt>
                                        </p:tgtEl>
                                        <p:attrNameLst>
                                          <p:attrName>style.visibility</p:attrName>
                                        </p:attrNameLst>
                                      </p:cBhvr>
                                      <p:to>
                                        <p:strVal val="visible"/>
                                      </p:to>
                                    </p:set>
                                    <p:animEffect transition="in" filter="fade">
                                      <p:cBhvr>
                                        <p:cTn id="12" dur="500"/>
                                        <p:tgtEl>
                                          <p:spTgt spid="236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14">
                                            <p:txEl>
                                              <p:pRg st="2" end="2"/>
                                            </p:txEl>
                                          </p:spTgt>
                                        </p:tgtEl>
                                        <p:attrNameLst>
                                          <p:attrName>style.visibility</p:attrName>
                                        </p:attrNameLst>
                                      </p:cBhvr>
                                      <p:to>
                                        <p:strVal val="visible"/>
                                      </p:to>
                                    </p:set>
                                    <p:animEffect transition="in" filter="fade">
                                      <p:cBhvr>
                                        <p:cTn id="17" dur="500"/>
                                        <p:tgtEl>
                                          <p:spTgt spid="23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xmlns="" id="{977133D7-AED4-4840-B14C-E9C938973B55}"/>
              </a:ext>
            </a:extLst>
          </p:cNvPr>
          <p:cNvPicPr>
            <a:picLocks noChangeAspect="1"/>
          </p:cNvPicPr>
          <p:nvPr/>
        </p:nvPicPr>
        <p:blipFill rotWithShape="1">
          <a:blip r:embed="rId4">
            <a:extLst>
              <a:ext uri="{28A0092B-C50C-407E-A947-70E740481C1C}">
                <a14:useLocalDpi xmlns:a14="http://schemas.microsoft.com/office/drawing/2010/main" val="0"/>
              </a:ext>
            </a:extLst>
          </a:blip>
          <a:srcRect l="15586" r="21157"/>
          <a:stretch/>
        </p:blipFill>
        <p:spPr>
          <a:xfrm>
            <a:off x="4049439" y="1489273"/>
            <a:ext cx="5111494" cy="5384147"/>
          </a:xfrm>
          <a:prstGeom prst="rect">
            <a:avLst/>
          </a:prstGeom>
          <a:effectLst>
            <a:outerShdw blurRad="50800" dist="38100" dir="10800000" algn="r" rotWithShape="0">
              <a:prstClr val="black">
                <a:alpha val="40000"/>
              </a:prstClr>
            </a:outerShdw>
          </a:effectLst>
        </p:spPr>
      </p:pic>
      <p:pic>
        <p:nvPicPr>
          <p:cNvPr id="15" name="Picture 3">
            <a:extLst>
              <a:ext uri="{FF2B5EF4-FFF2-40B4-BE49-F238E27FC236}">
                <a16:creationId xmlns:a16="http://schemas.microsoft.com/office/drawing/2014/main" xmlns="" id="{BC6A26C7-3C6C-4A66-928C-1849A5B787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7" t="284" r="34308" b="-284"/>
          <a:stretch/>
        </p:blipFill>
        <p:spPr>
          <a:xfrm>
            <a:off x="4049439" y="1452793"/>
            <a:ext cx="5111494" cy="5420627"/>
          </a:xfrm>
          <a:prstGeom prst="rect">
            <a:avLst/>
          </a:prstGeom>
        </p:spPr>
      </p:pic>
      <p:grpSp>
        <p:nvGrpSpPr>
          <p:cNvPr id="28" name="Top Bar">
            <a:extLst>
              <a:ext uri="{FF2B5EF4-FFF2-40B4-BE49-F238E27FC236}">
                <a16:creationId xmlns:a16="http://schemas.microsoft.com/office/drawing/2014/main" xmlns="" id="{3CC5DA26-1A0E-435F-96ED-AE7E886E139C}"/>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29" name="Base Graphic2">
              <a:extLst>
                <a:ext uri="{FF2B5EF4-FFF2-40B4-BE49-F238E27FC236}">
                  <a16:creationId xmlns:a16="http://schemas.microsoft.com/office/drawing/2014/main" xmlns="" id="{496B7C25-7E51-451D-A953-24F3FF446CA5}"/>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30" name="Gradation box">
              <a:extLst>
                <a:ext uri="{FF2B5EF4-FFF2-40B4-BE49-F238E27FC236}">
                  <a16:creationId xmlns:a16="http://schemas.microsoft.com/office/drawing/2014/main" xmlns="" id="{1F90B206-FA2B-45DA-879B-2EB482F63994}"/>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31" name="White Gradient Box">
              <a:extLst>
                <a:ext uri="{FF2B5EF4-FFF2-40B4-BE49-F238E27FC236}">
                  <a16:creationId xmlns:a16="http://schemas.microsoft.com/office/drawing/2014/main" xmlns="" id="{D0E9DAD1-372C-44FE-B86A-9DCD8CA827BE}"/>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38914" name="Rectangle 49">
            <a:extLst>
              <a:ext uri="{FF2B5EF4-FFF2-40B4-BE49-F238E27FC236}">
                <a16:creationId xmlns:a16="http://schemas.microsoft.com/office/drawing/2014/main" xmlns="" id="{C006C7E9-3993-4483-AD86-27E71832D214}"/>
              </a:ext>
            </a:extLst>
          </p:cNvPr>
          <p:cNvSpPr>
            <a:spLocks noGrp="1" noChangeArrowheads="1"/>
          </p:cNvSpPr>
          <p:nvPr>
            <p:ph type="title"/>
          </p:nvPr>
        </p:nvSpPr>
        <p:spPr/>
        <p:txBody>
          <a:bodyPr/>
          <a:lstStyle/>
          <a:p>
            <a:r>
              <a:rPr lang="en-US" altLang="en-US" dirty="0"/>
              <a:t>ADA Applies to:</a:t>
            </a:r>
          </a:p>
        </p:txBody>
      </p:sp>
      <p:sp>
        <p:nvSpPr>
          <p:cNvPr id="23614" name="Text Box 62">
            <a:extLst>
              <a:ext uri="{FF2B5EF4-FFF2-40B4-BE49-F238E27FC236}">
                <a16:creationId xmlns:a16="http://schemas.microsoft.com/office/drawing/2014/main" xmlns="" id="{9C3725E7-A5CD-4A86-829A-CAF5E88A10E6}"/>
              </a:ext>
            </a:extLst>
          </p:cNvPr>
          <p:cNvSpPr txBox="1">
            <a:spLocks noChangeArrowheads="1"/>
          </p:cNvSpPr>
          <p:nvPr/>
        </p:nvSpPr>
        <p:spPr bwMode="auto">
          <a:xfrm>
            <a:off x="632242" y="1840849"/>
            <a:ext cx="3814252" cy="230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marL="0" indent="0">
              <a:lnSpc>
                <a:spcPct val="100000"/>
              </a:lnSpc>
              <a:buSzPct val="112000"/>
            </a:pPr>
            <a:r>
              <a:rPr lang="en-US" altLang="en-US" sz="2400" dirty="0">
                <a:latin typeface="Articulate" panose="02000503040000020004" pitchFamily="2" charset="0"/>
              </a:rPr>
              <a:t>Eligible employees: </a:t>
            </a:r>
          </a:p>
          <a:p>
            <a:pPr marL="233363" indent="-233363">
              <a:lnSpc>
                <a:spcPct val="100000"/>
              </a:lnSpc>
              <a:buSzPct val="112000"/>
              <a:buFont typeface="Arial" panose="020B0604020202020204" pitchFamily="34" charset="0"/>
              <a:buChar char="•"/>
            </a:pPr>
            <a:r>
              <a:rPr lang="en-US" altLang="en-US" sz="2400" dirty="0">
                <a:latin typeface="Articulate" panose="02000503040000020004" pitchFamily="2" charset="0"/>
              </a:rPr>
              <a:t>Qualified Individuals</a:t>
            </a:r>
          </a:p>
          <a:p>
            <a:pPr marL="233363" indent="-233363">
              <a:lnSpc>
                <a:spcPct val="100000"/>
              </a:lnSpc>
              <a:spcBef>
                <a:spcPts val="1200"/>
              </a:spcBef>
              <a:buSzPct val="112000"/>
              <a:buFont typeface="Arial" panose="020B0604020202020204" pitchFamily="34" charset="0"/>
              <a:buChar char="•"/>
            </a:pPr>
            <a:r>
              <a:rPr lang="en-US" altLang="en-US" sz="2400" dirty="0">
                <a:latin typeface="Articulate" panose="02000503040000020004" pitchFamily="2" charset="0"/>
              </a:rPr>
              <a:t>Part- and full-time employees</a:t>
            </a:r>
          </a:p>
          <a:p>
            <a:pPr marL="223838" indent="-223838">
              <a:lnSpc>
                <a:spcPts val="2600"/>
              </a:lnSpc>
              <a:spcBef>
                <a:spcPts val="1200"/>
              </a:spcBef>
              <a:buSzPct val="112000"/>
              <a:buFont typeface="Arial" panose="020B0604020202020204" pitchFamily="34" charset="0"/>
              <a:buChar char="•"/>
            </a:pPr>
            <a:r>
              <a:rPr lang="en-US" altLang="en-US" sz="2400" dirty="0">
                <a:latin typeface="Articulate" panose="02000503040000020004" pitchFamily="2" charset="0"/>
              </a:rPr>
              <a:t>Association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14">
                                            <p:txEl>
                                              <p:pRg st="1" end="1"/>
                                            </p:txEl>
                                          </p:spTgt>
                                        </p:tgtEl>
                                        <p:attrNameLst>
                                          <p:attrName>style.visibility</p:attrName>
                                        </p:attrNameLst>
                                      </p:cBhvr>
                                      <p:to>
                                        <p:strVal val="visible"/>
                                      </p:to>
                                    </p:set>
                                    <p:animEffect transition="in" filter="fade">
                                      <p:cBhvr>
                                        <p:cTn id="7" dur="500"/>
                                        <p:tgtEl>
                                          <p:spTgt spid="2361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614">
                                            <p:txEl>
                                              <p:pRg st="2" end="2"/>
                                            </p:txEl>
                                          </p:spTgt>
                                        </p:tgtEl>
                                        <p:attrNameLst>
                                          <p:attrName>style.visibility</p:attrName>
                                        </p:attrNameLst>
                                      </p:cBhvr>
                                      <p:to>
                                        <p:strVal val="visible"/>
                                      </p:to>
                                    </p:set>
                                    <p:animEffect transition="in" filter="fade">
                                      <p:cBhvr>
                                        <p:cTn id="12" dur="500"/>
                                        <p:tgtEl>
                                          <p:spTgt spid="2361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614">
                                            <p:txEl>
                                              <p:pRg st="3" end="3"/>
                                            </p:txEl>
                                          </p:spTgt>
                                        </p:tgtEl>
                                        <p:attrNameLst>
                                          <p:attrName>style.visibility</p:attrName>
                                        </p:attrNameLst>
                                      </p:cBhvr>
                                      <p:to>
                                        <p:strVal val="visible"/>
                                      </p:to>
                                    </p:set>
                                    <p:animEffect transition="in" filter="fade">
                                      <p:cBhvr>
                                        <p:cTn id="20" dur="500"/>
                                        <p:tgtEl>
                                          <p:spTgt spid="2361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BE1FEB4-5116-45BE-8294-9DABE14B62FE}"/>
              </a:ext>
            </a:extLst>
          </p:cNvPr>
          <p:cNvSpPr/>
          <p:nvPr/>
        </p:nvSpPr>
        <p:spPr>
          <a:xfrm>
            <a:off x="-23905" y="1438092"/>
            <a:ext cx="3498626" cy="5419908"/>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11687F05-E52E-4E0A-8FC5-82CD7239F076}"/>
              </a:ext>
            </a:extLst>
          </p:cNvPr>
          <p:cNvSpPr/>
          <p:nvPr/>
        </p:nvSpPr>
        <p:spPr>
          <a:xfrm>
            <a:off x="3381375" y="1422699"/>
            <a:ext cx="5779558" cy="54353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12">
            <a:extLst>
              <a:ext uri="{FF2B5EF4-FFF2-40B4-BE49-F238E27FC236}">
                <a16:creationId xmlns:a16="http://schemas.microsoft.com/office/drawing/2014/main" xmlns="" id="{9AE780AB-009F-4796-A134-479C60753E21}"/>
              </a:ext>
            </a:extLst>
          </p:cNvPr>
          <p:cNvSpPr>
            <a:spLocks noGrp="1" noChangeArrowheads="1"/>
          </p:cNvSpPr>
          <p:nvPr>
            <p:ph type="title"/>
          </p:nvPr>
        </p:nvSpPr>
        <p:spPr/>
        <p:txBody>
          <a:bodyPr/>
          <a:lstStyle/>
          <a:p>
            <a:r>
              <a:rPr lang="en-US" altLang="en-US"/>
              <a:t>Defining Disability</a:t>
            </a:r>
          </a:p>
        </p:txBody>
      </p:sp>
      <p:sp>
        <p:nvSpPr>
          <p:cNvPr id="32" name="Text 3">
            <a:extLst>
              <a:ext uri="{FF2B5EF4-FFF2-40B4-BE49-F238E27FC236}">
                <a16:creationId xmlns:a16="http://schemas.microsoft.com/office/drawing/2014/main" xmlns="" id="{2970DC8D-D75A-4134-9A15-791DF355F696}"/>
              </a:ext>
            </a:extLst>
          </p:cNvPr>
          <p:cNvSpPr>
            <a:spLocks noChangeArrowheads="1"/>
          </p:cNvSpPr>
          <p:nvPr/>
        </p:nvSpPr>
        <p:spPr bwMode="auto">
          <a:xfrm>
            <a:off x="3376403" y="4230331"/>
            <a:ext cx="4857750" cy="1736725"/>
          </a:xfrm>
          <a:prstGeom prst="rect">
            <a:avLst/>
          </a:prstGeom>
          <a:noFill/>
          <a:ln>
            <a:noFill/>
          </a:ln>
          <a:effectLst/>
          <a:extLst/>
        </p:spPr>
        <p:txBody>
          <a:bodyPr lIns="228600" tIns="182880" rIns="228600" bIns="182880"/>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400" dirty="0">
                <a:solidFill>
                  <a:schemeClr val="accent1">
                    <a:lumMod val="50000"/>
                  </a:schemeClr>
                </a:solidFill>
              </a:rPr>
              <a:t>Being subjected to adverse employment action because the employer thinks the individual has an impairment</a:t>
            </a:r>
          </a:p>
        </p:txBody>
      </p:sp>
      <p:sp>
        <p:nvSpPr>
          <p:cNvPr id="53273" name="Text 3a">
            <a:extLst>
              <a:ext uri="{FF2B5EF4-FFF2-40B4-BE49-F238E27FC236}">
                <a16:creationId xmlns:a16="http://schemas.microsoft.com/office/drawing/2014/main" xmlns="" id="{37B795DC-CCCC-4C79-9099-9BC1AD144513}"/>
              </a:ext>
            </a:extLst>
          </p:cNvPr>
          <p:cNvSpPr>
            <a:spLocks noChangeArrowheads="1"/>
          </p:cNvSpPr>
          <p:nvPr/>
        </p:nvSpPr>
        <p:spPr bwMode="auto">
          <a:xfrm>
            <a:off x="3376403" y="4230331"/>
            <a:ext cx="4857750" cy="1736725"/>
          </a:xfrm>
          <a:prstGeom prst="rect">
            <a:avLst/>
          </a:prstGeom>
          <a:noFill/>
          <a:ln>
            <a:noFill/>
          </a:ln>
          <a:effectLst/>
          <a:extLst/>
        </p:spPr>
        <p:txBody>
          <a:bodyPr lIns="228600" tIns="182880" rIns="228600" bIns="182880"/>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400" dirty="0">
                <a:solidFill>
                  <a:schemeClr val="bg1"/>
                </a:solidFill>
              </a:rPr>
              <a:t>Being subjected to adverse employment action because the employer thinks the individual has an impairment</a:t>
            </a:r>
          </a:p>
        </p:txBody>
      </p:sp>
      <p:sp>
        <p:nvSpPr>
          <p:cNvPr id="53272" name="Rectangle 24">
            <a:extLst>
              <a:ext uri="{FF2B5EF4-FFF2-40B4-BE49-F238E27FC236}">
                <a16:creationId xmlns:a16="http://schemas.microsoft.com/office/drawing/2014/main" xmlns="" id="{6FBED3BF-A5F8-4401-88A0-A1730215A7AB}"/>
              </a:ext>
            </a:extLst>
          </p:cNvPr>
          <p:cNvSpPr>
            <a:spLocks noChangeArrowheads="1"/>
          </p:cNvSpPr>
          <p:nvPr/>
        </p:nvSpPr>
        <p:spPr bwMode="auto">
          <a:xfrm>
            <a:off x="579353" y="4241800"/>
            <a:ext cx="2511425" cy="1736725"/>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28600" tIns="182880" rIns="228600" bIns="182880" anchor="ctr"/>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600" b="1" dirty="0">
                <a:solidFill>
                  <a:srgbClr val="FFFFFF"/>
                </a:solidFill>
              </a:rPr>
              <a:t>Regarded as having an impairment</a:t>
            </a:r>
          </a:p>
        </p:txBody>
      </p:sp>
      <p:sp>
        <p:nvSpPr>
          <p:cNvPr id="31" name="Text 2">
            <a:extLst>
              <a:ext uri="{FF2B5EF4-FFF2-40B4-BE49-F238E27FC236}">
                <a16:creationId xmlns:a16="http://schemas.microsoft.com/office/drawing/2014/main" xmlns="" id="{FD77F386-3F1E-4D12-B325-9819EFB2CF0D}"/>
              </a:ext>
            </a:extLst>
          </p:cNvPr>
          <p:cNvSpPr>
            <a:spLocks noChangeArrowheads="1"/>
          </p:cNvSpPr>
          <p:nvPr/>
        </p:nvSpPr>
        <p:spPr bwMode="auto">
          <a:xfrm>
            <a:off x="3377646" y="3146937"/>
            <a:ext cx="4857750" cy="1079500"/>
          </a:xfrm>
          <a:prstGeom prst="rect">
            <a:avLst/>
          </a:prstGeom>
          <a:noFill/>
          <a:ln>
            <a:noFill/>
          </a:ln>
          <a:effectLst/>
          <a:extLst/>
        </p:spPr>
        <p:txBody>
          <a:bodyPr lIns="228600" tIns="182880" rIns="228600" bIns="182880"/>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400" dirty="0">
                <a:solidFill>
                  <a:schemeClr val="accent1">
                    <a:lumMod val="50000"/>
                  </a:schemeClr>
                </a:solidFill>
              </a:rPr>
              <a:t>Those who have recovered or were misclassified</a:t>
            </a:r>
          </a:p>
        </p:txBody>
      </p:sp>
      <p:sp>
        <p:nvSpPr>
          <p:cNvPr id="53271" name="Text 2a">
            <a:extLst>
              <a:ext uri="{FF2B5EF4-FFF2-40B4-BE49-F238E27FC236}">
                <a16:creationId xmlns:a16="http://schemas.microsoft.com/office/drawing/2014/main" xmlns="" id="{9B0B07DD-5FB9-46A6-B29D-716CB07A9907}"/>
              </a:ext>
            </a:extLst>
          </p:cNvPr>
          <p:cNvSpPr>
            <a:spLocks noChangeArrowheads="1"/>
          </p:cNvSpPr>
          <p:nvPr/>
        </p:nvSpPr>
        <p:spPr bwMode="auto">
          <a:xfrm>
            <a:off x="3377646" y="3146937"/>
            <a:ext cx="4857750" cy="1079500"/>
          </a:xfrm>
          <a:prstGeom prst="rect">
            <a:avLst/>
          </a:prstGeom>
          <a:noFill/>
          <a:ln>
            <a:noFill/>
          </a:ln>
          <a:effectLst/>
          <a:extLst/>
        </p:spPr>
        <p:txBody>
          <a:bodyPr lIns="228600" tIns="182880" rIns="228600" bIns="182880"/>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400" dirty="0">
                <a:solidFill>
                  <a:schemeClr val="bg1"/>
                </a:solidFill>
              </a:rPr>
              <a:t>Those who have recovered or were misclassified</a:t>
            </a:r>
          </a:p>
        </p:txBody>
      </p:sp>
      <p:sp>
        <p:nvSpPr>
          <p:cNvPr id="53270" name="Rectangle 22">
            <a:extLst>
              <a:ext uri="{FF2B5EF4-FFF2-40B4-BE49-F238E27FC236}">
                <a16:creationId xmlns:a16="http://schemas.microsoft.com/office/drawing/2014/main" xmlns="" id="{E2A0DBCE-26F1-4499-A763-296F7780C553}"/>
              </a:ext>
            </a:extLst>
          </p:cNvPr>
          <p:cNvSpPr>
            <a:spLocks noChangeArrowheads="1"/>
          </p:cNvSpPr>
          <p:nvPr/>
        </p:nvSpPr>
        <p:spPr bwMode="auto">
          <a:xfrm>
            <a:off x="579353" y="3162300"/>
            <a:ext cx="2511425" cy="10795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28600" tIns="182880" rIns="228600" bIns="182880" anchor="ctr"/>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600" b="1" dirty="0">
                <a:solidFill>
                  <a:srgbClr val="FFFFFF"/>
                </a:solidFill>
              </a:rPr>
              <a:t>Record of disability</a:t>
            </a:r>
          </a:p>
        </p:txBody>
      </p:sp>
      <p:sp>
        <p:nvSpPr>
          <p:cNvPr id="29" name="text 1">
            <a:extLst>
              <a:ext uri="{FF2B5EF4-FFF2-40B4-BE49-F238E27FC236}">
                <a16:creationId xmlns:a16="http://schemas.microsoft.com/office/drawing/2014/main" xmlns="" id="{FD351D2D-FE2B-40E9-968C-7446EB1DBB71}"/>
              </a:ext>
            </a:extLst>
          </p:cNvPr>
          <p:cNvSpPr>
            <a:spLocks noChangeArrowheads="1"/>
          </p:cNvSpPr>
          <p:nvPr/>
        </p:nvSpPr>
        <p:spPr bwMode="auto">
          <a:xfrm>
            <a:off x="3378889" y="1805284"/>
            <a:ext cx="4857750" cy="1393825"/>
          </a:xfrm>
          <a:prstGeom prst="rect">
            <a:avLst/>
          </a:prstGeom>
          <a:noFill/>
          <a:ln>
            <a:noFill/>
          </a:ln>
          <a:effectLst/>
          <a:extLst/>
        </p:spPr>
        <p:txBody>
          <a:bodyPr lIns="228600" tIns="182880" rIns="228600" bIns="182880"/>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400" dirty="0">
                <a:solidFill>
                  <a:schemeClr val="accent1">
                    <a:lumMod val="50000"/>
                  </a:schemeClr>
                </a:solidFill>
              </a:rPr>
              <a:t>Physical or mental impairments that substantially limit major life activities</a:t>
            </a:r>
          </a:p>
        </p:txBody>
      </p:sp>
      <p:sp>
        <p:nvSpPr>
          <p:cNvPr id="53269" name="text 1a">
            <a:extLst>
              <a:ext uri="{FF2B5EF4-FFF2-40B4-BE49-F238E27FC236}">
                <a16:creationId xmlns:a16="http://schemas.microsoft.com/office/drawing/2014/main" xmlns="" id="{1A8D712D-5D98-45A9-894E-EA4728FFCE1E}"/>
              </a:ext>
            </a:extLst>
          </p:cNvPr>
          <p:cNvSpPr>
            <a:spLocks noChangeArrowheads="1"/>
          </p:cNvSpPr>
          <p:nvPr/>
        </p:nvSpPr>
        <p:spPr bwMode="auto">
          <a:xfrm>
            <a:off x="3378889" y="1805284"/>
            <a:ext cx="4857750" cy="1393825"/>
          </a:xfrm>
          <a:prstGeom prst="rect">
            <a:avLst/>
          </a:prstGeom>
          <a:noFill/>
          <a:ln>
            <a:noFill/>
          </a:ln>
          <a:effectLst/>
          <a:extLst/>
        </p:spPr>
        <p:txBody>
          <a:bodyPr lIns="228600" tIns="182880" rIns="228600" bIns="182880"/>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400" dirty="0">
                <a:solidFill>
                  <a:schemeClr val="bg1"/>
                </a:solidFill>
              </a:rPr>
              <a:t>Physical or mental impairments that substantially limit major life activities</a:t>
            </a:r>
          </a:p>
        </p:txBody>
      </p:sp>
      <p:sp>
        <p:nvSpPr>
          <p:cNvPr id="53268" name="Rectangle 20">
            <a:extLst>
              <a:ext uri="{FF2B5EF4-FFF2-40B4-BE49-F238E27FC236}">
                <a16:creationId xmlns:a16="http://schemas.microsoft.com/office/drawing/2014/main" xmlns="" id="{5D8A612E-7B0F-4385-BB83-626D72BF0157}"/>
              </a:ext>
            </a:extLst>
          </p:cNvPr>
          <p:cNvSpPr>
            <a:spLocks noChangeArrowheads="1"/>
          </p:cNvSpPr>
          <p:nvPr/>
        </p:nvSpPr>
        <p:spPr bwMode="auto">
          <a:xfrm>
            <a:off x="579353" y="1768475"/>
            <a:ext cx="2511425" cy="1393825"/>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28600" tIns="182880" rIns="228600" bIns="182880" anchor="ctr"/>
          <a:lstStyle>
            <a:lvl1pPr marL="342900" indent="-342900">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ct val="20000"/>
              </a:spcBef>
              <a:buClrTx/>
              <a:buSzTx/>
            </a:pPr>
            <a:r>
              <a:rPr lang="en-US" altLang="en-US" sz="2600" b="1">
                <a:solidFill>
                  <a:srgbClr val="FFFFFF"/>
                </a:solidFill>
              </a:rPr>
              <a:t>Disabilities</a:t>
            </a:r>
          </a:p>
        </p:txBody>
      </p:sp>
      <p:sp>
        <p:nvSpPr>
          <p:cNvPr id="7" name="Isosceles Triangle 1">
            <a:extLst>
              <a:ext uri="{FF2B5EF4-FFF2-40B4-BE49-F238E27FC236}">
                <a16:creationId xmlns:a16="http://schemas.microsoft.com/office/drawing/2014/main" xmlns="" id="{DB1AA312-2138-4E99-BA39-8045AC77AEA1}"/>
              </a:ext>
            </a:extLst>
          </p:cNvPr>
          <p:cNvSpPr/>
          <p:nvPr/>
        </p:nvSpPr>
        <p:spPr>
          <a:xfrm rot="16200000">
            <a:off x="2843965" y="763078"/>
            <a:ext cx="593558" cy="4812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
            <a:extLst>
              <a:ext uri="{FF2B5EF4-FFF2-40B4-BE49-F238E27FC236}">
                <a16:creationId xmlns:a16="http://schemas.microsoft.com/office/drawing/2014/main" xmlns="" id="{214EEE14-B8F1-4667-8E41-B4524E9654AF}"/>
              </a:ext>
            </a:extLst>
          </p:cNvPr>
          <p:cNvSpPr/>
          <p:nvPr/>
        </p:nvSpPr>
        <p:spPr>
          <a:xfrm rot="16200000">
            <a:off x="2857492" y="2261567"/>
            <a:ext cx="593558" cy="4812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3">
            <a:extLst>
              <a:ext uri="{FF2B5EF4-FFF2-40B4-BE49-F238E27FC236}">
                <a16:creationId xmlns:a16="http://schemas.microsoft.com/office/drawing/2014/main" xmlns="" id="{FAD7389A-A59E-4C15-8CF5-22B45EE54872}"/>
              </a:ext>
            </a:extLst>
          </p:cNvPr>
          <p:cNvSpPr/>
          <p:nvPr/>
        </p:nvSpPr>
        <p:spPr>
          <a:xfrm rot="16200000">
            <a:off x="2843964" y="3426708"/>
            <a:ext cx="593558" cy="4812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Top Bar">
            <a:extLst>
              <a:ext uri="{FF2B5EF4-FFF2-40B4-BE49-F238E27FC236}">
                <a16:creationId xmlns:a16="http://schemas.microsoft.com/office/drawing/2014/main" xmlns="" id="{7795196F-B2DA-44A2-B01D-7C95DCB1ADB2}"/>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20" name="Base Graphic2">
              <a:extLst>
                <a:ext uri="{FF2B5EF4-FFF2-40B4-BE49-F238E27FC236}">
                  <a16:creationId xmlns:a16="http://schemas.microsoft.com/office/drawing/2014/main" xmlns="" id="{10C10BC9-8A64-4FC2-911D-7C8D6F07073A}"/>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21" name="Gradation box">
              <a:extLst>
                <a:ext uri="{FF2B5EF4-FFF2-40B4-BE49-F238E27FC236}">
                  <a16:creationId xmlns:a16="http://schemas.microsoft.com/office/drawing/2014/main" xmlns="" id="{251D694C-99A2-4D7D-B7D7-C3EDA81F478F}"/>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22" name="White Gradient Box">
              <a:extLst>
                <a:ext uri="{FF2B5EF4-FFF2-40B4-BE49-F238E27FC236}">
                  <a16:creationId xmlns:a16="http://schemas.microsoft.com/office/drawing/2014/main" xmlns="" id="{EBFB51D5-60DF-4322-B564-E55DA8241F77}"/>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8" name="title">
            <a:extLst>
              <a:ext uri="{FF2B5EF4-FFF2-40B4-BE49-F238E27FC236}">
                <a16:creationId xmlns:a16="http://schemas.microsoft.com/office/drawing/2014/main" xmlns="" id="{E460A522-D2B8-47E8-8029-5128A8D2A14E}"/>
              </a:ext>
            </a:extLst>
          </p:cNvPr>
          <p:cNvSpPr txBox="1">
            <a:spLocks noChangeArrowheads="1"/>
          </p:cNvSpPr>
          <p:nvPr/>
        </p:nvSpPr>
        <p:spPr>
          <a:xfrm>
            <a:off x="609600" y="263824"/>
            <a:ext cx="8058150" cy="11588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Articulate" panose="02000503040000020004" pitchFamily="2" charset="0"/>
                <a:ea typeface="+mj-ea"/>
                <a:cs typeface="+mj-cs"/>
              </a:defRPr>
            </a:lvl1pPr>
          </a:lstStyle>
          <a:p>
            <a:pPr fontAlgn="auto">
              <a:spcAft>
                <a:spcPts val="0"/>
              </a:spcAft>
            </a:pPr>
            <a:r>
              <a:rPr lang="en-US" altLang="en-US" dirty="0"/>
              <a:t>Defining Disability</a:t>
            </a:r>
          </a:p>
        </p:txBody>
      </p:sp>
      <p:sp>
        <p:nvSpPr>
          <p:cNvPr id="23" name="copyright">
            <a:extLst>
              <a:ext uri="{FF2B5EF4-FFF2-40B4-BE49-F238E27FC236}">
                <a16:creationId xmlns:a16="http://schemas.microsoft.com/office/drawing/2014/main" xmlns="" id="{BDB18D15-5799-4FBD-991C-05C32A75B60C}"/>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00695 0.01157 L 0.00243 0.21527 " pathEditMode="relative" rAng="0" ptsTypes="AA">
                                      <p:cBhvr>
                                        <p:cTn id="8" dur="2000" fill="hold"/>
                                        <p:tgtEl>
                                          <p:spTgt spid="7"/>
                                        </p:tgtEl>
                                        <p:attrNameLst>
                                          <p:attrName>ppt_x</p:attrName>
                                          <p:attrName>ppt_y</p:attrName>
                                        </p:attrNameLst>
                                      </p:cBhvr>
                                      <p:rCtr x="-226" y="10185"/>
                                    </p:animMotion>
                                  </p:childTnLst>
                                </p:cTn>
                              </p:par>
                              <p:par>
                                <p:cTn id="9" presetID="10" presetClass="entr" presetSubtype="0" fill="hold" nodeType="withEffect">
                                  <p:stCondLst>
                                    <p:cond delay="1500"/>
                                  </p:stCondLst>
                                  <p:childTnLst>
                                    <p:set>
                                      <p:cBhvr>
                                        <p:cTn id="10" dur="1" fill="hold">
                                          <p:stCondLst>
                                            <p:cond delay="0"/>
                                          </p:stCondLst>
                                        </p:cTn>
                                        <p:tgtEl>
                                          <p:spTgt spid="53269">
                                            <p:txEl>
                                              <p:pRg st="0" end="0"/>
                                            </p:txEl>
                                          </p:spTgt>
                                        </p:tgtEl>
                                        <p:attrNameLst>
                                          <p:attrName>style.visibility</p:attrName>
                                        </p:attrNameLst>
                                      </p:cBhvr>
                                      <p:to>
                                        <p:strVal val="visible"/>
                                      </p:to>
                                    </p:set>
                                    <p:animEffect transition="in" filter="fade">
                                      <p:cBhvr>
                                        <p:cTn id="11" dur="1000"/>
                                        <p:tgtEl>
                                          <p:spTgt spid="5326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0" presetClass="exit" presetSubtype="0" fill="hold" grpId="0" nodeType="withEffect">
                                  <p:stCondLst>
                                    <p:cond delay="0"/>
                                  </p:stCondLst>
                                  <p:childTnLst>
                                    <p:animEffect transition="out" filter="fade">
                                      <p:cBhvr>
                                        <p:cTn id="17" dur="500"/>
                                        <p:tgtEl>
                                          <p:spTgt spid="53269">
                                            <p:txEl>
                                              <p:pRg st="0" end="0"/>
                                            </p:txEl>
                                          </p:spTgt>
                                        </p:tgtEl>
                                      </p:cBhvr>
                                    </p:animEffect>
                                    <p:set>
                                      <p:cBhvr>
                                        <p:cTn id="18" dur="1" fill="hold">
                                          <p:stCondLst>
                                            <p:cond delay="499"/>
                                          </p:stCondLst>
                                        </p:cTn>
                                        <p:tgtEl>
                                          <p:spTgt spid="53269">
                                            <p:txEl>
                                              <p:pRg st="0" end="0"/>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0.00087 -0.00324 L 0.00347 0.17778 " pathEditMode="relative" rAng="0" ptsTypes="AA">
                                      <p:cBhvr>
                                        <p:cTn id="22" dur="2000" fill="hold"/>
                                        <p:tgtEl>
                                          <p:spTgt spid="26"/>
                                        </p:tgtEl>
                                        <p:attrNameLst>
                                          <p:attrName>ppt_x</p:attrName>
                                          <p:attrName>ppt_y</p:attrName>
                                        </p:attrNameLst>
                                      </p:cBhvr>
                                      <p:rCtr x="174" y="8912"/>
                                    </p:animMotion>
                                  </p:childTnLst>
                                </p:cTn>
                              </p:par>
                              <p:par>
                                <p:cTn id="23" presetID="10" presetClass="entr" presetSubtype="0" fill="hold" nodeType="withEffect">
                                  <p:stCondLst>
                                    <p:cond delay="1500"/>
                                  </p:stCondLst>
                                  <p:childTnLst>
                                    <p:set>
                                      <p:cBhvr>
                                        <p:cTn id="24" dur="1" fill="hold">
                                          <p:stCondLst>
                                            <p:cond delay="0"/>
                                          </p:stCondLst>
                                        </p:cTn>
                                        <p:tgtEl>
                                          <p:spTgt spid="53271">
                                            <p:txEl>
                                              <p:pRg st="0" end="0"/>
                                            </p:txEl>
                                          </p:spTgt>
                                        </p:tgtEl>
                                        <p:attrNameLst>
                                          <p:attrName>style.visibility</p:attrName>
                                        </p:attrNameLst>
                                      </p:cBhvr>
                                      <p:to>
                                        <p:strVal val="visible"/>
                                      </p:to>
                                    </p:set>
                                    <p:animEffect transition="in" filter="fade">
                                      <p:cBhvr>
                                        <p:cTn id="25" dur="1000"/>
                                        <p:tgtEl>
                                          <p:spTgt spid="5327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0" presetClass="exit" presetSubtype="0" fill="hold" grpId="0" nodeType="withEffect">
                                  <p:stCondLst>
                                    <p:cond delay="0"/>
                                  </p:stCondLst>
                                  <p:childTnLst>
                                    <p:animEffect transition="out" filter="fade">
                                      <p:cBhvr>
                                        <p:cTn id="31" dur="500"/>
                                        <p:tgtEl>
                                          <p:spTgt spid="53271">
                                            <p:txEl>
                                              <p:pRg st="0" end="0"/>
                                            </p:txEl>
                                          </p:spTgt>
                                        </p:tgtEl>
                                      </p:cBhvr>
                                    </p:animEffect>
                                    <p:set>
                                      <p:cBhvr>
                                        <p:cTn id="32" dur="1" fill="hold">
                                          <p:stCondLst>
                                            <p:cond delay="499"/>
                                          </p:stCondLst>
                                        </p:cTn>
                                        <p:tgtEl>
                                          <p:spTgt spid="53271">
                                            <p:txEl>
                                              <p:pRg st="0" end="0"/>
                                            </p:tx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42" presetClass="path" presetSubtype="0" accel="50000" decel="50000" fill="hold" grpId="0" nodeType="withEffect">
                                  <p:stCondLst>
                                    <p:cond delay="0"/>
                                  </p:stCondLst>
                                  <p:childTnLst>
                                    <p:animMotion origin="layout" path="M 0.00504 0.00787 L 0.00729 0.21227 " pathEditMode="relative" rAng="0" ptsTypes="AA">
                                      <p:cBhvr>
                                        <p:cTn id="36" dur="2000" fill="hold"/>
                                        <p:tgtEl>
                                          <p:spTgt spid="27"/>
                                        </p:tgtEl>
                                        <p:attrNameLst>
                                          <p:attrName>ppt_x</p:attrName>
                                          <p:attrName>ppt_y</p:attrName>
                                        </p:attrNameLst>
                                      </p:cBhvr>
                                      <p:rCtr x="156" y="10116"/>
                                    </p:animMotion>
                                  </p:childTnLst>
                                </p:cTn>
                              </p:par>
                              <p:par>
                                <p:cTn id="37" presetID="10" presetClass="entr" presetSubtype="0" fill="hold" nodeType="withEffect">
                                  <p:stCondLst>
                                    <p:cond delay="1750"/>
                                  </p:stCondLst>
                                  <p:childTnLst>
                                    <p:set>
                                      <p:cBhvr>
                                        <p:cTn id="38" dur="1" fill="hold">
                                          <p:stCondLst>
                                            <p:cond delay="0"/>
                                          </p:stCondLst>
                                        </p:cTn>
                                        <p:tgtEl>
                                          <p:spTgt spid="53273">
                                            <p:txEl>
                                              <p:pRg st="0" end="0"/>
                                            </p:txEl>
                                          </p:spTgt>
                                        </p:tgtEl>
                                        <p:attrNameLst>
                                          <p:attrName>style.visibility</p:attrName>
                                        </p:attrNameLst>
                                      </p:cBhvr>
                                      <p:to>
                                        <p:strVal val="visible"/>
                                      </p:to>
                                    </p:set>
                                    <p:animEffect transition="in" filter="fade">
                                      <p:cBhvr>
                                        <p:cTn id="39" dur="1000"/>
                                        <p:tgtEl>
                                          <p:spTgt spid="532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71" grpId="0" build="allAtOnce"/>
      <p:bldP spid="53269" grpId="0" build="allAtOnce"/>
      <p:bldP spid="7" grpId="0" animBg="1"/>
      <p:bldP spid="7" grpId="1" animBg="1"/>
      <p:bldP spid="7" grpId="2" animBg="1"/>
      <p:bldP spid="26" grpId="0" animBg="1"/>
      <p:bldP spid="26" grpId="1" animBg="1"/>
      <p:bldP spid="26" grpId="2" animBg="1"/>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Top Bar">
            <a:extLst>
              <a:ext uri="{FF2B5EF4-FFF2-40B4-BE49-F238E27FC236}">
                <a16:creationId xmlns:a16="http://schemas.microsoft.com/office/drawing/2014/main" xmlns="" id="{0C10A7B5-DADC-40FE-AB37-59F7C63BD90A}"/>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4EB6CBA5-B12C-4551-9270-45B6F0E17820}"/>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8FF65D58-1FA7-4403-AA99-3C955A256D80}"/>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4590A82F-B7AB-4221-BDB7-D57488C48194}"/>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43010" name="Title 10">
            <a:extLst>
              <a:ext uri="{FF2B5EF4-FFF2-40B4-BE49-F238E27FC236}">
                <a16:creationId xmlns:a16="http://schemas.microsoft.com/office/drawing/2014/main" xmlns="" id="{0A3DAA79-D629-484E-9068-AC9A888004A9}"/>
              </a:ext>
            </a:extLst>
          </p:cNvPr>
          <p:cNvSpPr>
            <a:spLocks noGrp="1"/>
          </p:cNvSpPr>
          <p:nvPr>
            <p:ph type="title"/>
          </p:nvPr>
        </p:nvSpPr>
        <p:spPr/>
        <p:txBody>
          <a:bodyPr/>
          <a:lstStyle/>
          <a:p>
            <a:r>
              <a:rPr lang="en-US" altLang="en-US" dirty="0"/>
              <a:t>Major Life Activities</a:t>
            </a:r>
          </a:p>
        </p:txBody>
      </p:sp>
      <p:sp>
        <p:nvSpPr>
          <p:cNvPr id="15363" name="Content Placeholder 11">
            <a:extLst>
              <a:ext uri="{FF2B5EF4-FFF2-40B4-BE49-F238E27FC236}">
                <a16:creationId xmlns:a16="http://schemas.microsoft.com/office/drawing/2014/main" xmlns="" id="{75208B99-B599-4764-9F24-80C5091250CE}"/>
              </a:ext>
            </a:extLst>
          </p:cNvPr>
          <p:cNvSpPr>
            <a:spLocks noGrp="1"/>
          </p:cNvSpPr>
          <p:nvPr>
            <p:ph idx="1"/>
          </p:nvPr>
        </p:nvSpPr>
        <p:spPr>
          <a:xfrm>
            <a:off x="628651" y="1839118"/>
            <a:ext cx="4267546" cy="4351338"/>
          </a:xfrm>
        </p:spPr>
        <p:txBody>
          <a:bodyPr>
            <a:noAutofit/>
          </a:bodyPr>
          <a:lstStyle/>
          <a:p>
            <a:pPr marL="233363" lvl="1" indent="-233363">
              <a:spcBef>
                <a:spcPts val="800"/>
              </a:spcBef>
              <a:buClr>
                <a:srgbClr val="800000"/>
              </a:buClr>
            </a:pPr>
            <a:r>
              <a:rPr lang="en-US" altLang="en-US" dirty="0"/>
              <a:t>Caring for oneself</a:t>
            </a:r>
          </a:p>
          <a:p>
            <a:pPr marL="233363" lvl="1" indent="-233363">
              <a:spcBef>
                <a:spcPts val="800"/>
              </a:spcBef>
              <a:buClr>
                <a:srgbClr val="800000"/>
              </a:buClr>
            </a:pPr>
            <a:r>
              <a:rPr lang="en-US" altLang="en-US" dirty="0"/>
              <a:t>Performing manual tasks</a:t>
            </a:r>
          </a:p>
          <a:p>
            <a:pPr marL="233363" lvl="1" indent="-233363">
              <a:spcBef>
                <a:spcPts val="800"/>
              </a:spcBef>
              <a:buClr>
                <a:srgbClr val="800000"/>
              </a:buClr>
            </a:pPr>
            <a:r>
              <a:rPr lang="en-US" altLang="en-US" dirty="0"/>
              <a:t>Seeing, hearing, eating, sleeping</a:t>
            </a:r>
          </a:p>
          <a:p>
            <a:pPr marL="233363" lvl="1" indent="-233363">
              <a:spcBef>
                <a:spcPts val="800"/>
              </a:spcBef>
              <a:buClr>
                <a:srgbClr val="800000"/>
              </a:buClr>
            </a:pPr>
            <a:r>
              <a:rPr lang="en-US" altLang="en-US" dirty="0"/>
              <a:t>Walking, standing, sitting, reaching, lifting, bending</a:t>
            </a:r>
          </a:p>
          <a:p>
            <a:pPr marL="233363" lvl="1" indent="-233363">
              <a:spcBef>
                <a:spcPts val="800"/>
              </a:spcBef>
              <a:buClr>
                <a:srgbClr val="800000"/>
              </a:buClr>
            </a:pPr>
            <a:r>
              <a:rPr lang="en-US" altLang="en-US" dirty="0"/>
              <a:t>Speaking, breathing, learning, reading</a:t>
            </a:r>
          </a:p>
          <a:p>
            <a:pPr marL="233363" lvl="1" indent="-233363">
              <a:spcBef>
                <a:spcPts val="800"/>
              </a:spcBef>
              <a:buClr>
                <a:srgbClr val="800000"/>
              </a:buClr>
            </a:pPr>
            <a:r>
              <a:rPr lang="en-US" altLang="en-US" dirty="0"/>
              <a:t>Concentrating, thinking, communicating</a:t>
            </a:r>
          </a:p>
          <a:p>
            <a:pPr marL="233363" lvl="1" indent="-233363">
              <a:spcBef>
                <a:spcPts val="800"/>
              </a:spcBef>
              <a:buClr>
                <a:srgbClr val="800000"/>
              </a:buClr>
            </a:pPr>
            <a:r>
              <a:rPr lang="en-US" altLang="en-US" dirty="0"/>
              <a:t>Interacting with others and working</a:t>
            </a:r>
          </a:p>
        </p:txBody>
      </p:sp>
      <p:pic>
        <p:nvPicPr>
          <p:cNvPr id="6" name="Picture 5">
            <a:extLst>
              <a:ext uri="{FF2B5EF4-FFF2-40B4-BE49-F238E27FC236}">
                <a16:creationId xmlns:a16="http://schemas.microsoft.com/office/drawing/2014/main" xmlns="" id="{05A1EF7B-062D-44B6-B81B-9E4E5478CC88}"/>
              </a:ext>
            </a:extLst>
          </p:cNvPr>
          <p:cNvPicPr>
            <a:picLocks noChangeAspect="1"/>
          </p:cNvPicPr>
          <p:nvPr/>
        </p:nvPicPr>
        <p:blipFill rotWithShape="1">
          <a:blip r:embed="rId5">
            <a:extLst>
              <a:ext uri="{28A0092B-C50C-407E-A947-70E740481C1C}">
                <a14:useLocalDpi xmlns:a14="http://schemas.microsoft.com/office/drawing/2010/main" val="0"/>
              </a:ext>
            </a:extLst>
          </a:blip>
          <a:srcRect t="570" r="7440" b="203"/>
          <a:stretch/>
        </p:blipFill>
        <p:spPr>
          <a:xfrm>
            <a:off x="4896197" y="0"/>
            <a:ext cx="4264737" cy="6857999"/>
          </a:xfrm>
          <a:prstGeom prst="rect">
            <a:avLst/>
          </a:prstGeom>
          <a:effectLst>
            <a:outerShdw blurRad="50800" dist="38100" dir="10800000" algn="r" rotWithShape="0">
              <a:prstClr val="black">
                <a:alpha val="40000"/>
              </a:prstClr>
            </a:outerShdw>
          </a:effectLst>
        </p:spPr>
      </p:pic>
      <p:sp>
        <p:nvSpPr>
          <p:cNvPr id="11" name="copyright">
            <a:extLst>
              <a:ext uri="{FF2B5EF4-FFF2-40B4-BE49-F238E27FC236}">
                <a16:creationId xmlns:a16="http://schemas.microsoft.com/office/drawing/2014/main" xmlns="" id="{809F6905-A308-43E3-A5B9-5265960D2973}"/>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5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500"/>
                                        <p:tgtEl>
                                          <p:spTgt spid="153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500"/>
                                        <p:tgtEl>
                                          <p:spTgt spid="1536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363">
                                            <p:txEl>
                                              <p:pRg st="6" end="6"/>
                                            </p:txEl>
                                          </p:spTgt>
                                        </p:tgtEl>
                                        <p:attrNameLst>
                                          <p:attrName>style.visibility</p:attrName>
                                        </p:attrNameLst>
                                      </p:cBhvr>
                                      <p:to>
                                        <p:strVal val="visible"/>
                                      </p:to>
                                    </p:set>
                                    <p:animEffect transition="in" filter="fade">
                                      <p:cBhvr>
                                        <p:cTn id="37" dur="500"/>
                                        <p:tgtEl>
                                          <p:spTgt spid="15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0C942E-DB4B-4557-8608-D558363DD0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64"/>
          <a:stretch/>
        </p:blipFill>
        <p:spPr>
          <a:xfrm flipH="1">
            <a:off x="1646319" y="1422698"/>
            <a:ext cx="7514613" cy="5435301"/>
          </a:xfrm>
          <a:prstGeom prst="rect">
            <a:avLst/>
          </a:prstGeom>
        </p:spPr>
      </p:pic>
      <p:pic>
        <p:nvPicPr>
          <p:cNvPr id="13" name="extension">
            <a:extLst>
              <a:ext uri="{FF2B5EF4-FFF2-40B4-BE49-F238E27FC236}">
                <a16:creationId xmlns:a16="http://schemas.microsoft.com/office/drawing/2014/main" xmlns="" id="{AEBBD8C3-E8E6-4A75-96DB-5A50106242A9}"/>
              </a:ext>
            </a:extLst>
          </p:cNvPr>
          <p:cNvPicPr>
            <a:picLocks noChangeAspect="1"/>
          </p:cNvPicPr>
          <p:nvPr/>
        </p:nvPicPr>
        <p:blipFill rotWithShape="1">
          <a:blip r:embed="rId5">
            <a:extLst>
              <a:ext uri="{28A0092B-C50C-407E-A947-70E740481C1C}">
                <a14:useLocalDpi xmlns:a14="http://schemas.microsoft.com/office/drawing/2010/main" val="0"/>
              </a:ext>
            </a:extLst>
          </a:blip>
          <a:srcRect l="61240"/>
          <a:stretch/>
        </p:blipFill>
        <p:spPr>
          <a:xfrm flipH="1">
            <a:off x="7257" y="1361314"/>
            <a:ext cx="4786623" cy="5496686"/>
          </a:xfrm>
          <a:prstGeom prst="rect">
            <a:avLst/>
          </a:prstGeom>
        </p:spPr>
      </p:pic>
      <p:grpSp>
        <p:nvGrpSpPr>
          <p:cNvPr id="7" name="Top Bar">
            <a:extLst>
              <a:ext uri="{FF2B5EF4-FFF2-40B4-BE49-F238E27FC236}">
                <a16:creationId xmlns:a16="http://schemas.microsoft.com/office/drawing/2014/main" xmlns="" id="{4A9E8BBD-8541-4BDC-B618-0385BAE2BA17}"/>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B7DB974B-36AB-4912-94BC-D2DAA1D2D79B}"/>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ADA8CF41-C268-4F0F-83E2-398F3234D2F4}"/>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3B264D96-D5ED-4018-9F3D-E403A78B62BC}"/>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45058" name="Title 1">
            <a:extLst>
              <a:ext uri="{FF2B5EF4-FFF2-40B4-BE49-F238E27FC236}">
                <a16:creationId xmlns:a16="http://schemas.microsoft.com/office/drawing/2014/main" xmlns="" id="{428CDCF0-0640-40BF-A0F0-A7244E0F68BF}"/>
              </a:ext>
            </a:extLst>
          </p:cNvPr>
          <p:cNvSpPr>
            <a:spLocks noGrp="1"/>
          </p:cNvSpPr>
          <p:nvPr>
            <p:ph type="title"/>
          </p:nvPr>
        </p:nvSpPr>
        <p:spPr/>
        <p:txBody>
          <a:bodyPr/>
          <a:lstStyle/>
          <a:p>
            <a:r>
              <a:rPr lang="en-US" altLang="en-US" dirty="0"/>
              <a:t>Major Life Activities </a:t>
            </a:r>
            <a:r>
              <a:rPr lang="en-US" altLang="en-US" sz="1800" dirty="0"/>
              <a:t>(cont.)</a:t>
            </a:r>
          </a:p>
        </p:txBody>
      </p:sp>
      <p:sp>
        <p:nvSpPr>
          <p:cNvPr id="16387" name="text">
            <a:extLst>
              <a:ext uri="{FF2B5EF4-FFF2-40B4-BE49-F238E27FC236}">
                <a16:creationId xmlns:a16="http://schemas.microsoft.com/office/drawing/2014/main" xmlns="" id="{2215FB2B-712A-4979-8703-361FA5E06038}"/>
              </a:ext>
            </a:extLst>
          </p:cNvPr>
          <p:cNvSpPr>
            <a:spLocks noGrp="1"/>
          </p:cNvSpPr>
          <p:nvPr>
            <p:ph idx="1"/>
          </p:nvPr>
        </p:nvSpPr>
        <p:spPr>
          <a:xfrm>
            <a:off x="628650" y="1839118"/>
            <a:ext cx="4888747" cy="4351338"/>
          </a:xfrm>
        </p:spPr>
        <p:txBody>
          <a:bodyPr/>
          <a:lstStyle/>
          <a:p>
            <a:pPr marL="287338" lvl="1" indent="-233363">
              <a:spcBef>
                <a:spcPts val="800"/>
              </a:spcBef>
              <a:buClr>
                <a:srgbClr val="800000"/>
              </a:buClr>
            </a:pPr>
            <a:r>
              <a:rPr lang="en-US" altLang="en-US" dirty="0"/>
              <a:t>Immune system, special sense organs, skin</a:t>
            </a:r>
          </a:p>
          <a:p>
            <a:pPr marL="287338" lvl="1" indent="-233363">
              <a:spcBef>
                <a:spcPts val="800"/>
              </a:spcBef>
              <a:buClr>
                <a:srgbClr val="800000"/>
              </a:buClr>
            </a:pPr>
            <a:r>
              <a:rPr lang="en-US" altLang="en-US" dirty="0"/>
              <a:t>Normal cell growth</a:t>
            </a:r>
          </a:p>
          <a:p>
            <a:pPr marL="287338" lvl="1" indent="-233363">
              <a:spcBef>
                <a:spcPts val="800"/>
              </a:spcBef>
              <a:buClr>
                <a:srgbClr val="800000"/>
              </a:buClr>
            </a:pPr>
            <a:r>
              <a:rPr lang="en-US" altLang="en-US" dirty="0"/>
              <a:t>Digestive, neurological, respiratory</a:t>
            </a:r>
          </a:p>
          <a:p>
            <a:pPr marL="287338" lvl="1" indent="-233363">
              <a:spcBef>
                <a:spcPts val="800"/>
              </a:spcBef>
              <a:buClr>
                <a:srgbClr val="800000"/>
              </a:buClr>
            </a:pPr>
            <a:r>
              <a:rPr lang="en-US" altLang="en-US" dirty="0"/>
              <a:t>Circulatory, cardiovascular</a:t>
            </a:r>
          </a:p>
          <a:p>
            <a:pPr marL="287338" lvl="1" indent="-233363">
              <a:spcBef>
                <a:spcPts val="800"/>
              </a:spcBef>
              <a:buClr>
                <a:srgbClr val="800000"/>
              </a:buClr>
            </a:pPr>
            <a:r>
              <a:rPr lang="en-US" altLang="en-US" dirty="0"/>
              <a:t>Endocrine, hemic, lymphatic, musculoskeletal, reproductive </a:t>
            </a:r>
          </a:p>
          <a:p>
            <a:pPr marL="287338" lvl="1" indent="-233363">
              <a:spcBef>
                <a:spcPts val="800"/>
              </a:spcBef>
              <a:buClr>
                <a:srgbClr val="800000"/>
              </a:buClr>
            </a:pPr>
            <a:r>
              <a:rPr lang="en-US" altLang="en-US" dirty="0"/>
              <a:t>Individual organs</a:t>
            </a:r>
          </a:p>
        </p:txBody>
      </p:sp>
      <p:sp>
        <p:nvSpPr>
          <p:cNvPr id="11" name="copyright">
            <a:extLst>
              <a:ext uri="{FF2B5EF4-FFF2-40B4-BE49-F238E27FC236}">
                <a16:creationId xmlns:a16="http://schemas.microsoft.com/office/drawing/2014/main" xmlns="" id="{EDD1D07A-C1C5-4340-AB72-ED5AFDEBBD98}"/>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fade">
                                      <p:cBhvr>
                                        <p:cTn id="22" dur="5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fade">
                                      <p:cBhvr>
                                        <p:cTn id="27" dur="500"/>
                                        <p:tgtEl>
                                          <p:spTgt spid="16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fade">
                                      <p:cBhvr>
                                        <p:cTn id="32"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xmlns="" id="{E1AD06B5-F978-4069-83E9-06314EE24A6C}"/>
              </a:ext>
            </a:extLst>
          </p:cNvPr>
          <p:cNvSpPr/>
          <p:nvPr/>
        </p:nvSpPr>
        <p:spPr>
          <a:xfrm>
            <a:off x="-13436" y="1422700"/>
            <a:ext cx="4372303" cy="5492352"/>
          </a:xfrm>
          <a:prstGeom prst="rect">
            <a:avLst/>
          </a:prstGeom>
          <a:blipFill dpi="0" rotWithShape="1">
            <a:blip r:embed="rId4">
              <a:alphaModFix amt="49000"/>
              <a:extLst>
                <a:ext uri="{BEBA8EAE-BF5A-486C-A8C5-ECC9F3942E4B}">
                  <a14:imgProps xmlns:a14="http://schemas.microsoft.com/office/drawing/2010/main">
                    <a14:imgLayer r:embed="rId5">
                      <a14:imgEffect>
                        <a14:brightnessContrast bright="25000"/>
                      </a14:imgEffect>
                    </a14:imgLayer>
                  </a14:imgProps>
                </a:ext>
              </a:extLst>
            </a:blip>
            <a:srcRect/>
            <a:stretch>
              <a:fillRect l="2" t="-28913" r="-289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5">
            <a:extLst>
              <a:ext uri="{FF2B5EF4-FFF2-40B4-BE49-F238E27FC236}">
                <a16:creationId xmlns:a16="http://schemas.microsoft.com/office/drawing/2014/main" xmlns="" id="{0719AEEE-7FB2-4E45-9938-43675B06AF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24" r="315" b="3121"/>
          <a:stretch/>
        </p:blipFill>
        <p:spPr>
          <a:xfrm>
            <a:off x="6003317" y="5044540"/>
            <a:ext cx="3157616" cy="1830511"/>
          </a:xfrm>
          <a:prstGeom prst="rect">
            <a:avLst/>
          </a:prstGeom>
        </p:spPr>
      </p:pic>
      <p:pic>
        <p:nvPicPr>
          <p:cNvPr id="18" name="Picture 4">
            <a:extLst>
              <a:ext uri="{FF2B5EF4-FFF2-40B4-BE49-F238E27FC236}">
                <a16:creationId xmlns:a16="http://schemas.microsoft.com/office/drawing/2014/main" xmlns="" id="{08068E11-2E9B-4C45-85E0-D453ED480E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609" r="18944" b="6985"/>
          <a:stretch/>
        </p:blipFill>
        <p:spPr>
          <a:xfrm>
            <a:off x="3358055" y="5038299"/>
            <a:ext cx="2674288" cy="1819701"/>
          </a:xfrm>
          <a:prstGeom prst="rect">
            <a:avLst/>
          </a:prstGeom>
          <a:effectLst>
            <a:outerShdw blurRad="50800" dist="38100" dir="10800000" algn="r" rotWithShape="0">
              <a:prstClr val="black">
                <a:alpha val="40000"/>
              </a:prstClr>
            </a:outerShdw>
          </a:effectLst>
        </p:spPr>
      </p:pic>
      <p:pic>
        <p:nvPicPr>
          <p:cNvPr id="12" name="Picture 3">
            <a:extLst>
              <a:ext uri="{FF2B5EF4-FFF2-40B4-BE49-F238E27FC236}">
                <a16:creationId xmlns:a16="http://schemas.microsoft.com/office/drawing/2014/main" xmlns="" id="{15EC91FE-4C36-4002-A03C-68C7426315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26" t="10529" r="4047" b="15865"/>
          <a:stretch/>
        </p:blipFill>
        <p:spPr>
          <a:xfrm>
            <a:off x="6022667" y="3228112"/>
            <a:ext cx="3138266" cy="1830511"/>
          </a:xfrm>
          <a:prstGeom prst="rect">
            <a:avLst/>
          </a:prstGeom>
        </p:spPr>
      </p:pic>
      <p:pic>
        <p:nvPicPr>
          <p:cNvPr id="14" name="Picture 2">
            <a:extLst>
              <a:ext uri="{FF2B5EF4-FFF2-40B4-BE49-F238E27FC236}">
                <a16:creationId xmlns:a16="http://schemas.microsoft.com/office/drawing/2014/main" xmlns="" id="{9C695A84-B13D-4E44-BD9C-6156B4E9E9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71" t="8371" r="2388" b="9290"/>
          <a:stretch/>
        </p:blipFill>
        <p:spPr>
          <a:xfrm>
            <a:off x="6022667" y="1447801"/>
            <a:ext cx="3138266" cy="1780312"/>
          </a:xfrm>
          <a:prstGeom prst="rect">
            <a:avLst/>
          </a:prstGeom>
        </p:spPr>
      </p:pic>
      <p:pic>
        <p:nvPicPr>
          <p:cNvPr id="6" name="Picture 1">
            <a:extLst>
              <a:ext uri="{FF2B5EF4-FFF2-40B4-BE49-F238E27FC236}">
                <a16:creationId xmlns:a16="http://schemas.microsoft.com/office/drawing/2014/main" xmlns="" id="{5C218F16-05D2-4573-8369-26944357EB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26" t="1889" r="25246" b="2657"/>
          <a:stretch/>
        </p:blipFill>
        <p:spPr>
          <a:xfrm>
            <a:off x="3358055" y="1447802"/>
            <a:ext cx="2674287" cy="3610822"/>
          </a:xfrm>
          <a:prstGeom prst="rect">
            <a:avLst/>
          </a:prstGeom>
          <a:effectLst>
            <a:outerShdw blurRad="50800" dist="38100" dir="10800000" algn="r" rotWithShape="0">
              <a:prstClr val="black">
                <a:alpha val="40000"/>
              </a:prstClr>
            </a:outerShdw>
          </a:effectLst>
        </p:spPr>
      </p:pic>
      <p:grpSp>
        <p:nvGrpSpPr>
          <p:cNvPr id="7" name="Top Bar">
            <a:extLst>
              <a:ext uri="{FF2B5EF4-FFF2-40B4-BE49-F238E27FC236}">
                <a16:creationId xmlns:a16="http://schemas.microsoft.com/office/drawing/2014/main" xmlns="" id="{CBF06B05-34DD-40A3-B14F-5442755B70F6}"/>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8DA57721-BFA0-4C1B-AE81-F48455E97671}"/>
                </a:ext>
              </a:extLst>
            </p:cNvPr>
            <p:cNvPicPr>
              <a:picLocks noChangeAspect="1"/>
            </p:cNvPicPr>
            <p:nvPr userDrawn="1"/>
          </p:nvPicPr>
          <p:blipFill rotWithShape="1">
            <a:blip r:embed="rId11"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137EAC5E-7613-41DD-B217-1781E14DEEFB}"/>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EEB3356A-D57A-441A-B69D-2EA2FEEEBC2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47106" name="Title 1">
            <a:extLst>
              <a:ext uri="{FF2B5EF4-FFF2-40B4-BE49-F238E27FC236}">
                <a16:creationId xmlns:a16="http://schemas.microsoft.com/office/drawing/2014/main" xmlns="" id="{AAB03BEB-9602-4753-A3A5-FEE5AEA8D98B}"/>
              </a:ext>
            </a:extLst>
          </p:cNvPr>
          <p:cNvSpPr>
            <a:spLocks noGrp="1"/>
          </p:cNvSpPr>
          <p:nvPr>
            <p:ph type="title"/>
          </p:nvPr>
        </p:nvSpPr>
        <p:spPr>
          <a:xfrm>
            <a:off x="628650" y="263824"/>
            <a:ext cx="6361086" cy="1158875"/>
          </a:xfrm>
        </p:spPr>
        <p:txBody>
          <a:bodyPr/>
          <a:lstStyle/>
          <a:p>
            <a:r>
              <a:rPr lang="en-US" altLang="en-US" dirty="0"/>
              <a:t>Some Impairments Will ‘Virtually Always’ Be Covered</a:t>
            </a:r>
          </a:p>
        </p:txBody>
      </p:sp>
      <p:sp>
        <p:nvSpPr>
          <p:cNvPr id="17411" name="text">
            <a:extLst>
              <a:ext uri="{FF2B5EF4-FFF2-40B4-BE49-F238E27FC236}">
                <a16:creationId xmlns:a16="http://schemas.microsoft.com/office/drawing/2014/main" xmlns="" id="{F085B6EE-9EE2-4A7D-A207-B83BFA5DC408}"/>
              </a:ext>
            </a:extLst>
          </p:cNvPr>
          <p:cNvSpPr>
            <a:spLocks noGrp="1"/>
          </p:cNvSpPr>
          <p:nvPr>
            <p:ph idx="1"/>
          </p:nvPr>
        </p:nvSpPr>
        <p:spPr>
          <a:xfrm>
            <a:off x="628651" y="1839118"/>
            <a:ext cx="3289080" cy="4351338"/>
          </a:xfrm>
        </p:spPr>
        <p:txBody>
          <a:bodyPr/>
          <a:lstStyle/>
          <a:p>
            <a:pPr marL="231775" lvl="1" indent="-231775">
              <a:spcBef>
                <a:spcPts val="800"/>
              </a:spcBef>
              <a:buClr>
                <a:srgbClr val="800000"/>
              </a:buClr>
            </a:pPr>
            <a:r>
              <a:rPr lang="en-US" altLang="en-US" dirty="0"/>
              <a:t>Blindness </a:t>
            </a:r>
          </a:p>
          <a:p>
            <a:pPr marL="231775" lvl="1" indent="-231775">
              <a:spcBef>
                <a:spcPts val="800"/>
              </a:spcBef>
              <a:buClr>
                <a:srgbClr val="800000"/>
              </a:buClr>
            </a:pPr>
            <a:r>
              <a:rPr lang="en-US" altLang="en-US" dirty="0"/>
              <a:t>An intellectual disability</a:t>
            </a:r>
          </a:p>
          <a:p>
            <a:pPr marL="231775" lvl="1" indent="-231775">
              <a:spcBef>
                <a:spcPts val="800"/>
              </a:spcBef>
              <a:buClr>
                <a:srgbClr val="800000"/>
              </a:buClr>
            </a:pPr>
            <a:r>
              <a:rPr lang="en-US" altLang="en-US" dirty="0"/>
              <a:t>Autism </a:t>
            </a:r>
          </a:p>
          <a:p>
            <a:pPr marL="231775" lvl="1" indent="-231775">
              <a:spcBef>
                <a:spcPts val="800"/>
              </a:spcBef>
              <a:buClr>
                <a:srgbClr val="800000"/>
              </a:buClr>
            </a:pPr>
            <a:r>
              <a:rPr lang="en-US" altLang="en-US" dirty="0"/>
              <a:t>Cancer </a:t>
            </a:r>
          </a:p>
          <a:p>
            <a:pPr marL="231775" lvl="1" indent="-231775">
              <a:spcBef>
                <a:spcPts val="800"/>
              </a:spcBef>
              <a:buClr>
                <a:srgbClr val="800000"/>
              </a:buClr>
            </a:pPr>
            <a:r>
              <a:rPr lang="en-US" altLang="en-US" dirty="0"/>
              <a:t>Diabetes </a:t>
            </a:r>
          </a:p>
          <a:p>
            <a:pPr marL="231775" lvl="1" indent="-231775">
              <a:spcBef>
                <a:spcPts val="800"/>
              </a:spcBef>
              <a:buClr>
                <a:srgbClr val="800000"/>
              </a:buClr>
            </a:pPr>
            <a:r>
              <a:rPr lang="en-US" altLang="en-US" dirty="0"/>
              <a:t>Epilepsy </a:t>
            </a:r>
          </a:p>
          <a:p>
            <a:pPr marL="231775" lvl="1" indent="-231775">
              <a:spcBef>
                <a:spcPts val="800"/>
              </a:spcBef>
              <a:buClr>
                <a:srgbClr val="800000"/>
              </a:buClr>
            </a:pPr>
            <a:r>
              <a:rPr lang="en-US" altLang="en-US" dirty="0"/>
              <a:t>HIV infection </a:t>
            </a:r>
          </a:p>
          <a:p>
            <a:pPr marL="231775" lvl="1" indent="-231775">
              <a:spcBef>
                <a:spcPts val="800"/>
              </a:spcBef>
              <a:buClr>
                <a:srgbClr val="800000"/>
              </a:buClr>
            </a:pPr>
            <a:r>
              <a:rPr lang="en-US" altLang="en-US" dirty="0"/>
              <a:t>Post-traumatic stress disorder</a:t>
            </a:r>
          </a:p>
        </p:txBody>
      </p:sp>
      <p:sp>
        <p:nvSpPr>
          <p:cNvPr id="15" name="copyright">
            <a:extLst>
              <a:ext uri="{FF2B5EF4-FFF2-40B4-BE49-F238E27FC236}">
                <a16:creationId xmlns:a16="http://schemas.microsoft.com/office/drawing/2014/main" xmlns="" id="{28BAC032-4581-44AF-9F1E-C07193348428}"/>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fade">
                                      <p:cBhvr>
                                        <p:cTn id="37" dur="500"/>
                                        <p:tgtEl>
                                          <p:spTgt spid="1741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411">
                                            <p:txEl>
                                              <p:pRg st="7" end="7"/>
                                            </p:txEl>
                                          </p:spTgt>
                                        </p:tgtEl>
                                        <p:attrNameLst>
                                          <p:attrName>style.visibility</p:attrName>
                                        </p:attrNameLst>
                                      </p:cBhvr>
                                      <p:to>
                                        <p:strVal val="visible"/>
                                      </p:to>
                                    </p:set>
                                    <p:animEffect transition="in" filter="fade">
                                      <p:cBhvr>
                                        <p:cTn id="42" dur="500"/>
                                        <p:tgtEl>
                                          <p:spTgt spid="174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B0CB2AF-DD9F-48D1-A37F-F43D77113019}"/>
              </a:ext>
            </a:extLst>
          </p:cNvPr>
          <p:cNvPicPr>
            <a:picLocks noChangeAspect="1"/>
          </p:cNvPicPr>
          <p:nvPr/>
        </p:nvPicPr>
        <p:blipFill rotWithShape="1">
          <a:blip r:embed="rId4">
            <a:extLst>
              <a:ext uri="{28A0092B-C50C-407E-A947-70E740481C1C}">
                <a14:useLocalDpi xmlns:a14="http://schemas.microsoft.com/office/drawing/2010/main" val="0"/>
              </a:ext>
            </a:extLst>
          </a:blip>
          <a:srcRect t="12060"/>
          <a:stretch/>
        </p:blipFill>
        <p:spPr>
          <a:xfrm>
            <a:off x="-10665" y="1489273"/>
            <a:ext cx="9157447" cy="5368727"/>
          </a:xfrm>
          <a:prstGeom prst="rect">
            <a:avLst/>
          </a:prstGeom>
        </p:spPr>
      </p:pic>
      <p:grpSp>
        <p:nvGrpSpPr>
          <p:cNvPr id="7" name="Top Bar">
            <a:extLst>
              <a:ext uri="{FF2B5EF4-FFF2-40B4-BE49-F238E27FC236}">
                <a16:creationId xmlns:a16="http://schemas.microsoft.com/office/drawing/2014/main" xmlns="" id="{A1AC8813-C73E-411E-B86F-B897CF0362DF}"/>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3C632B5C-3B30-4533-A4E4-76E92EB4FC57}"/>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85EB7E91-565C-464C-A67B-237E38FA4414}"/>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30E111C2-9F00-4C1E-8BC7-B41859C27211}"/>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49154" name="Title 1">
            <a:extLst>
              <a:ext uri="{FF2B5EF4-FFF2-40B4-BE49-F238E27FC236}">
                <a16:creationId xmlns:a16="http://schemas.microsoft.com/office/drawing/2014/main" xmlns="" id="{CEE8C97D-CE9A-4257-AD01-8F4D06880E5A}"/>
              </a:ext>
            </a:extLst>
          </p:cNvPr>
          <p:cNvSpPr>
            <a:spLocks noGrp="1"/>
          </p:cNvSpPr>
          <p:nvPr>
            <p:ph type="title"/>
          </p:nvPr>
        </p:nvSpPr>
        <p:spPr/>
        <p:txBody>
          <a:bodyPr/>
          <a:lstStyle/>
          <a:p>
            <a:r>
              <a:rPr lang="en-US" altLang="en-US"/>
              <a:t>Episodic or in Remission</a:t>
            </a:r>
          </a:p>
        </p:txBody>
      </p:sp>
      <p:sp>
        <p:nvSpPr>
          <p:cNvPr id="11" name="Rectangle 10">
            <a:extLst>
              <a:ext uri="{FF2B5EF4-FFF2-40B4-BE49-F238E27FC236}">
                <a16:creationId xmlns:a16="http://schemas.microsoft.com/office/drawing/2014/main" xmlns="" id="{322B0172-F154-444B-8902-93FB88C59000}"/>
              </a:ext>
            </a:extLst>
          </p:cNvPr>
          <p:cNvSpPr/>
          <p:nvPr/>
        </p:nvSpPr>
        <p:spPr>
          <a:xfrm>
            <a:off x="7260" y="1772544"/>
            <a:ext cx="2403536" cy="507146"/>
          </a:xfrm>
          <a:prstGeom prst="rect">
            <a:avLst/>
          </a:prstGeom>
          <a:solidFill>
            <a:srgbClr val="FFA725">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Text 1">
            <a:extLst>
              <a:ext uri="{FF2B5EF4-FFF2-40B4-BE49-F238E27FC236}">
                <a16:creationId xmlns:a16="http://schemas.microsoft.com/office/drawing/2014/main" xmlns="" id="{98FF8186-233F-4187-BAB9-1FE6CF3BD132}"/>
              </a:ext>
            </a:extLst>
          </p:cNvPr>
          <p:cNvSpPr>
            <a:spLocks noGrp="1"/>
          </p:cNvSpPr>
          <p:nvPr>
            <p:ph idx="1"/>
          </p:nvPr>
        </p:nvSpPr>
        <p:spPr>
          <a:xfrm>
            <a:off x="628651" y="1839118"/>
            <a:ext cx="2667800" cy="1096183"/>
          </a:xfrm>
        </p:spPr>
        <p:txBody>
          <a:bodyPr/>
          <a:lstStyle/>
          <a:p>
            <a:pPr marL="230188" lvl="1" indent="-230188">
              <a:buClr>
                <a:srgbClr val="800000"/>
              </a:buClr>
            </a:pPr>
            <a:r>
              <a:rPr lang="en-US" altLang="en-US" dirty="0"/>
              <a:t>Episodic</a:t>
            </a:r>
          </a:p>
        </p:txBody>
      </p:sp>
      <p:sp>
        <p:nvSpPr>
          <p:cNvPr id="17" name="Text 2">
            <a:extLst>
              <a:ext uri="{FF2B5EF4-FFF2-40B4-BE49-F238E27FC236}">
                <a16:creationId xmlns:a16="http://schemas.microsoft.com/office/drawing/2014/main" xmlns="" id="{92DE9F7D-423D-4C8B-A19E-CA601F9E19F3}"/>
              </a:ext>
            </a:extLst>
          </p:cNvPr>
          <p:cNvSpPr txBox="1">
            <a:spLocks/>
          </p:cNvSpPr>
          <p:nvPr/>
        </p:nvSpPr>
        <p:spPr>
          <a:xfrm>
            <a:off x="2420471" y="1839118"/>
            <a:ext cx="2926336" cy="1075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Articulate"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lvl="1" indent="-230188" fontAlgn="auto">
              <a:spcAft>
                <a:spcPts val="0"/>
              </a:spcAft>
              <a:buClr>
                <a:srgbClr val="800000"/>
              </a:buClr>
            </a:pPr>
            <a:r>
              <a:rPr lang="en-US" altLang="en-US" dirty="0"/>
              <a:t>In remission</a:t>
            </a:r>
          </a:p>
        </p:txBody>
      </p:sp>
      <p:sp>
        <p:nvSpPr>
          <p:cNvPr id="12" name="copyright">
            <a:extLst>
              <a:ext uri="{FF2B5EF4-FFF2-40B4-BE49-F238E27FC236}">
                <a16:creationId xmlns:a16="http://schemas.microsoft.com/office/drawing/2014/main" xmlns="" id="{69CCD5D5-4619-4F25-8ED5-2407F004136F}"/>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fade">
                                      <p:cBhvr>
                                        <p:cTn id="11" dur="500"/>
                                        <p:tgtEl>
                                          <p:spTgt spid="184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grpId="1" nodeType="clickEffect">
                                  <p:stCondLst>
                                    <p:cond delay="0"/>
                                  </p:stCondLst>
                                  <p:childTnLst>
                                    <p:animMotion origin="layout" path="M -1.66667E-6 -3.7037E-7 L 0.25 -3.7037E-7 " pathEditMode="relative" rAng="0" ptsTypes="AA">
                                      <p:cBhvr>
                                        <p:cTn id="15" dur="2000" fill="hold"/>
                                        <p:tgtEl>
                                          <p:spTgt spid="11"/>
                                        </p:tgtEl>
                                        <p:attrNameLst>
                                          <p:attrName>ppt_x</p:attrName>
                                          <p:attrName>ppt_y</p:attrName>
                                        </p:attrNameLst>
                                      </p:cBhvr>
                                      <p:rCtr x="12500" y="0"/>
                                    </p:animMotion>
                                  </p:childTnLst>
                                </p:cTn>
                              </p:par>
                              <p:par>
                                <p:cTn id="16" presetID="10" presetClass="entr" presetSubtype="0" fill="hold" grpId="0" nodeType="withEffect">
                                  <p:stCondLst>
                                    <p:cond delay="150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435" grpId="0" build="p"/>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se Graphic2">
            <a:extLst>
              <a:ext uri="{FF2B5EF4-FFF2-40B4-BE49-F238E27FC236}">
                <a16:creationId xmlns:a16="http://schemas.microsoft.com/office/drawing/2014/main" xmlns="" id="{958042A6-B275-4AB4-B9CB-50AD122834A2}"/>
              </a:ext>
            </a:extLst>
          </p:cNvPr>
          <p:cNvPicPr>
            <a:picLocks noChangeAspect="1"/>
          </p:cNvPicPr>
          <p:nvPr/>
        </p:nvPicPr>
        <p:blipFill>
          <a:blip r:embed="rId4" cstate="print">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flipH="1">
            <a:off x="2" y="0"/>
            <a:ext cx="9143998" cy="6858000"/>
          </a:xfrm>
          <a:prstGeom prst="rect">
            <a:avLst/>
          </a:prstGeom>
          <a:effectLst>
            <a:outerShdw blurRad="50800" dist="50800" dir="5400000" algn="ctr" rotWithShape="0">
              <a:srgbClr val="000000">
                <a:alpha val="21000"/>
              </a:srgbClr>
            </a:outerShdw>
          </a:effectLst>
        </p:spPr>
      </p:pic>
      <p:sp>
        <p:nvSpPr>
          <p:cNvPr id="10" name="Gradation box">
            <a:extLst>
              <a:ext uri="{FF2B5EF4-FFF2-40B4-BE49-F238E27FC236}">
                <a16:creationId xmlns:a16="http://schemas.microsoft.com/office/drawing/2014/main" xmlns="" id="{586707BC-48E1-4FA2-8C05-0A72EAB2E3AE}"/>
              </a:ext>
            </a:extLst>
          </p:cNvPr>
          <p:cNvSpPr/>
          <p:nvPr/>
        </p:nvSpPr>
        <p:spPr bwMode="auto">
          <a:xfrm>
            <a:off x="2" y="0"/>
            <a:ext cx="9155200" cy="6858000"/>
          </a:xfrm>
          <a:prstGeom prst="rect">
            <a:avLst/>
          </a:prstGeom>
          <a:gradFill flip="none" rotWithShape="1">
            <a:gsLst>
              <a:gs pos="2000">
                <a:srgbClr val="9BC2E5">
                  <a:alpha val="66667"/>
                </a:srgbClr>
              </a:gs>
              <a:gs pos="100000">
                <a:srgbClr val="5997D5">
                  <a:alpha val="22745"/>
                </a:srgb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ＭＳ Ｐゴシック"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xmlns="" id="{1A84B7C2-C68C-490F-8A76-F90D99224842}"/>
              </a:ext>
            </a:extLst>
          </p:cNvPr>
          <p:cNvSpPr/>
          <p:nvPr/>
        </p:nvSpPr>
        <p:spPr>
          <a:xfrm>
            <a:off x="-2" y="0"/>
            <a:ext cx="9155204" cy="1447800"/>
          </a:xfrm>
          <a:prstGeom prst="rect">
            <a:avLst/>
          </a:prstGeom>
          <a:gradFill>
            <a:gsLst>
              <a:gs pos="2000">
                <a:schemeClr val="tx1">
                  <a:alpha val="98000"/>
                </a:schemeClr>
              </a:gs>
              <a:gs pos="100000">
                <a:schemeClr val="tx1">
                  <a:alpha val="33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a:extLst>
              <a:ext uri="{FF2B5EF4-FFF2-40B4-BE49-F238E27FC236}">
                <a16:creationId xmlns:a16="http://schemas.microsoft.com/office/drawing/2014/main" xmlns="" id="{5F7C9D12-81CD-4A3D-BB86-C1DE13B10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046" y="2022231"/>
            <a:ext cx="6380287" cy="4253524"/>
          </a:xfrm>
          <a:prstGeom prst="rect">
            <a:avLst/>
          </a:prstGeom>
          <a:ln w="28575">
            <a:solidFill>
              <a:schemeClr val="accent1">
                <a:lumMod val="60000"/>
                <a:lumOff val="40000"/>
              </a:schemeClr>
            </a:solidFill>
          </a:ln>
          <a:effectLst>
            <a:reflection blurRad="6350" stA="52000" endA="300" endPos="35000" dir="5400000" sy="-100000" algn="bl" rotWithShape="0"/>
          </a:effectLst>
        </p:spPr>
      </p:pic>
      <p:sp>
        <p:nvSpPr>
          <p:cNvPr id="12" name="copyright">
            <a:extLst>
              <a:ext uri="{FF2B5EF4-FFF2-40B4-BE49-F238E27FC236}">
                <a16:creationId xmlns:a16="http://schemas.microsoft.com/office/drawing/2014/main" xmlns="" id="{9F93864E-95DC-4EBC-9509-D679741E24B2}"/>
              </a:ext>
            </a:extLst>
          </p:cNvPr>
          <p:cNvSpPr>
            <a:spLocks noChangeArrowheads="1"/>
          </p:cNvSpPr>
          <p:nvPr/>
        </p:nvSpPr>
        <p:spPr bwMode="auto">
          <a:xfrm>
            <a:off x="4314825" y="65341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defRPr/>
            </a:pPr>
            <a:r>
              <a:rPr lang="en-US" altLang="en-US" sz="800" dirty="0">
                <a:latin typeface="Arial" charset="0"/>
              </a:rPr>
              <a:t>© BLR</a:t>
            </a:r>
            <a:r>
              <a:rPr lang="en-US" altLang="en-US" sz="800" baseline="30000" dirty="0">
                <a:latin typeface="Arial" charset="0"/>
              </a:rPr>
              <a:t>®</a:t>
            </a:r>
            <a:r>
              <a:rPr lang="en-US" altLang="en-US" sz="800" dirty="0">
                <a:latin typeface="Arial" charset="0"/>
              </a:rPr>
              <a:t>—Business &amp; Legal Resources</a:t>
            </a:r>
          </a:p>
        </p:txBody>
      </p:sp>
      <p:sp>
        <p:nvSpPr>
          <p:cNvPr id="8" name="subtitle">
            <a:extLst>
              <a:ext uri="{FF2B5EF4-FFF2-40B4-BE49-F238E27FC236}">
                <a16:creationId xmlns:a16="http://schemas.microsoft.com/office/drawing/2014/main" xmlns="" id="{28A2AAB8-2871-4B3C-9D12-98B89F64D8D8}"/>
              </a:ext>
            </a:extLst>
          </p:cNvPr>
          <p:cNvSpPr txBox="1">
            <a:spLocks noChangeArrowheads="1"/>
          </p:cNvSpPr>
          <p:nvPr/>
        </p:nvSpPr>
        <p:spPr>
          <a:xfrm>
            <a:off x="5601" y="96837"/>
            <a:ext cx="9149602" cy="1325563"/>
          </a:xfrm>
          <a:prstGeom prst="rect">
            <a:avLst/>
          </a:prstGeom>
        </p:spPr>
        <p:txBody>
          <a:bodyPr anchor="b"/>
          <a:lstStyle>
            <a:lvl1pPr algn="ctr" defTabSz="914400" rtl="0" eaLnBrk="1" latinLnBrk="0" hangingPunct="1">
              <a:lnSpc>
                <a:spcPct val="90000"/>
              </a:lnSpc>
              <a:spcBef>
                <a:spcPct val="0"/>
              </a:spcBef>
              <a:buNone/>
              <a:defRPr sz="3600" b="1" kern="1200">
                <a:solidFill>
                  <a:schemeClr val="bg1"/>
                </a:solidFill>
                <a:latin typeface="Articulate" panose="02000503040000020004" pitchFamily="2" charset="0"/>
                <a:ea typeface="+mj-ea"/>
                <a:cs typeface="+mj-cs"/>
              </a:defRPr>
            </a:lvl1pPr>
          </a:lstStyle>
          <a:p>
            <a:pPr fontAlgn="auto">
              <a:spcAft>
                <a:spcPts val="0"/>
              </a:spcAft>
            </a:pPr>
            <a:r>
              <a:rPr lang="en-US" altLang="en-US" sz="3200" dirty="0"/>
              <a:t> </a:t>
            </a:r>
            <a:r>
              <a:rPr lang="en-US" altLang="en-US" sz="3200" dirty="0">
                <a:solidFill>
                  <a:srgbClr val="FF00FF"/>
                </a:solidFill>
              </a:rPr>
              <a:t/>
            </a:r>
            <a:br>
              <a:rPr lang="en-US" altLang="en-US" sz="3200" dirty="0">
                <a:solidFill>
                  <a:srgbClr val="FF00FF"/>
                </a:solidFill>
              </a:rPr>
            </a:br>
            <a:r>
              <a:rPr lang="en-US" altLang="en-US" sz="2800" dirty="0">
                <a:solidFill>
                  <a:schemeClr val="accent4">
                    <a:lumMod val="60000"/>
                    <a:lumOff val="40000"/>
                  </a:schemeClr>
                </a:solidFill>
              </a:rPr>
              <a:t>What Supervisors Need to Know</a:t>
            </a:r>
            <a:endParaRPr lang="en-US" sz="2800" dirty="0">
              <a:solidFill>
                <a:schemeClr val="accent4">
                  <a:lumMod val="60000"/>
                  <a:lumOff val="40000"/>
                </a:schemeClr>
              </a:solidFill>
            </a:endParaRPr>
          </a:p>
        </p:txBody>
      </p:sp>
      <p:sp>
        <p:nvSpPr>
          <p:cNvPr id="7" name="title 1">
            <a:extLst>
              <a:ext uri="{FF2B5EF4-FFF2-40B4-BE49-F238E27FC236}">
                <a16:creationId xmlns:a16="http://schemas.microsoft.com/office/drawing/2014/main" xmlns="" id="{BAEF0493-FF0F-44E4-A2DF-D4C83E507B4A}"/>
              </a:ext>
            </a:extLst>
          </p:cNvPr>
          <p:cNvSpPr>
            <a:spLocks noGrp="1" noChangeArrowheads="1"/>
          </p:cNvSpPr>
          <p:nvPr>
            <p:ph type="title"/>
          </p:nvPr>
        </p:nvSpPr>
        <p:spPr>
          <a:xfrm>
            <a:off x="5602" y="96837"/>
            <a:ext cx="9149602" cy="1325563"/>
          </a:xfrm>
        </p:spPr>
        <p:txBody>
          <a:bodyPr/>
          <a:lstStyle/>
          <a:p>
            <a:pPr algn="ctr"/>
            <a:r>
              <a:rPr lang="en-US" altLang="en-US" sz="3200" dirty="0">
                <a:solidFill>
                  <a:schemeClr val="bg1"/>
                </a:solidFill>
              </a:rPr>
              <a:t>The Americans with Disabilities Act— </a:t>
            </a:r>
            <a:r>
              <a:rPr lang="en-US" altLang="en-US" sz="3200" dirty="0">
                <a:solidFill>
                  <a:srgbClr val="FF00FF"/>
                </a:solidFill>
              </a:rPr>
              <a:t/>
            </a:r>
            <a:br>
              <a:rPr lang="en-US" altLang="en-US" sz="3200" dirty="0">
                <a:solidFill>
                  <a:srgbClr val="FF00FF"/>
                </a:solidFill>
              </a:rPr>
            </a:br>
            <a:endParaRPr lang="en-US" sz="2800" dirty="0">
              <a:solidFill>
                <a:srgbClr val="FF00FF"/>
              </a:solidFill>
            </a:endParaRPr>
          </a:p>
        </p:txBody>
      </p:sp>
      <p:pic>
        <p:nvPicPr>
          <p:cNvPr id="13" name="Picture2">
            <a:extLst>
              <a:ext uri="{FF2B5EF4-FFF2-40B4-BE49-F238E27FC236}">
                <a16:creationId xmlns:a16="http://schemas.microsoft.com/office/drawing/2014/main" xmlns="" id="{7BDA7ECE-DF93-414D-9ECC-5B73FA495ECF}"/>
              </a:ext>
            </a:extLst>
          </p:cNvPr>
          <p:cNvPicPr>
            <a:picLocks noChangeAspect="1"/>
          </p:cNvPicPr>
          <p:nvPr/>
        </p:nvPicPr>
        <p:blipFill rotWithShape="1">
          <a:blip r:embed="rId6">
            <a:extLst>
              <a:ext uri="{28A0092B-C50C-407E-A947-70E740481C1C}">
                <a14:useLocalDpi xmlns:a14="http://schemas.microsoft.com/office/drawing/2010/main" val="0"/>
              </a:ext>
            </a:extLst>
          </a:blip>
          <a:srcRect l="11111"/>
          <a:stretch/>
        </p:blipFill>
        <p:spPr>
          <a:xfrm>
            <a:off x="0" y="-10716"/>
            <a:ext cx="9158289" cy="6868717"/>
          </a:xfrm>
          <a:prstGeom prst="rect">
            <a:avLst/>
          </a:prstGeom>
          <a:ln w="28575">
            <a:noFill/>
          </a:ln>
          <a:effectLst/>
        </p:spPr>
      </p:pic>
      <p:sp>
        <p:nvSpPr>
          <p:cNvPr id="2" name="TextBox 1">
            <a:extLst>
              <a:ext uri="{FF2B5EF4-FFF2-40B4-BE49-F238E27FC236}">
                <a16:creationId xmlns:a16="http://schemas.microsoft.com/office/drawing/2014/main" xmlns="" id="{99E49629-898A-4BFA-B1DF-97B3EFA87B71}"/>
              </a:ext>
            </a:extLst>
          </p:cNvPr>
          <p:cNvSpPr txBox="1"/>
          <p:nvPr/>
        </p:nvSpPr>
        <p:spPr>
          <a:xfrm>
            <a:off x="0" y="6296450"/>
            <a:ext cx="9144000" cy="572266"/>
          </a:xfrm>
          <a:prstGeom prst="rect">
            <a:avLst/>
          </a:prstGeom>
          <a:solidFill>
            <a:srgbClr val="6F91C1"/>
          </a:solidFill>
        </p:spPr>
        <p:txBody>
          <a:bodyPr wrap="square" rtlCol="0">
            <a:noAutofit/>
          </a:bodyPr>
          <a:lstStyle/>
          <a:p>
            <a:pPr algn="ctr"/>
            <a:r>
              <a:rPr lang="en-US" dirty="0">
                <a:solidFill>
                  <a:schemeClr val="bg1"/>
                </a:solidFill>
                <a:latin typeface="Articulate" panose="02000503040000020004" pitchFamily="2" charset="0"/>
              </a:rPr>
              <a:t>Equal employment opportunities</a:t>
            </a:r>
          </a:p>
        </p:txBody>
      </p:sp>
      <p:sp>
        <p:nvSpPr>
          <p:cNvPr id="14" name="TextBox 2">
            <a:extLst>
              <a:ext uri="{FF2B5EF4-FFF2-40B4-BE49-F238E27FC236}">
                <a16:creationId xmlns:a16="http://schemas.microsoft.com/office/drawing/2014/main" xmlns="" id="{AAE28573-7F9C-4042-97B3-EA52E35B6924}"/>
              </a:ext>
            </a:extLst>
          </p:cNvPr>
          <p:cNvSpPr txBox="1"/>
          <p:nvPr/>
        </p:nvSpPr>
        <p:spPr>
          <a:xfrm>
            <a:off x="0" y="6296451"/>
            <a:ext cx="9144000" cy="561550"/>
          </a:xfrm>
          <a:prstGeom prst="rect">
            <a:avLst/>
          </a:prstGeom>
          <a:solidFill>
            <a:srgbClr val="6F91C1"/>
          </a:solidFill>
        </p:spPr>
        <p:txBody>
          <a:bodyPr wrap="square" rtlCol="0">
            <a:noAutofit/>
          </a:bodyPr>
          <a:lstStyle/>
          <a:p>
            <a:pPr algn="ctr"/>
            <a:r>
              <a:rPr lang="en-US" dirty="0">
                <a:solidFill>
                  <a:schemeClr val="bg1"/>
                </a:solidFill>
                <a:latin typeface="Articulate" panose="02000503040000020004" pitchFamily="2" charset="0"/>
              </a:rPr>
              <a:t>You play an important role</a:t>
            </a:r>
          </a:p>
        </p:txBody>
      </p:sp>
      <p:sp>
        <p:nvSpPr>
          <p:cNvPr id="22" name="title 2">
            <a:extLst>
              <a:ext uri="{FF2B5EF4-FFF2-40B4-BE49-F238E27FC236}">
                <a16:creationId xmlns:a16="http://schemas.microsoft.com/office/drawing/2014/main" xmlns="" id="{36FEAB5A-0206-4F13-884C-572CD917B359}"/>
              </a:ext>
            </a:extLst>
          </p:cNvPr>
          <p:cNvSpPr txBox="1">
            <a:spLocks noChangeArrowheads="1"/>
          </p:cNvSpPr>
          <p:nvPr/>
        </p:nvSpPr>
        <p:spPr>
          <a:xfrm>
            <a:off x="10230" y="96836"/>
            <a:ext cx="873372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Articulate" panose="02000503040000020004" pitchFamily="2" charset="0"/>
                <a:ea typeface="+mj-ea"/>
                <a:cs typeface="+mj-cs"/>
              </a:defRPr>
            </a:lvl1pPr>
          </a:lstStyle>
          <a:p>
            <a:pPr algn="ctr" fontAlgn="auto">
              <a:spcAft>
                <a:spcPts val="0"/>
              </a:spcAft>
            </a:pPr>
            <a:r>
              <a:rPr lang="en-US" altLang="en-US" dirty="0">
                <a:solidFill>
                  <a:schemeClr val="bg1"/>
                </a:solidFill>
                <a:effectLst>
                  <a:outerShdw blurRad="38100" dist="38100" dir="2700000" algn="tl">
                    <a:srgbClr val="000000">
                      <a:alpha val="43137"/>
                    </a:srgbClr>
                  </a:outerShdw>
                </a:effectLst>
              </a:rPr>
              <a:t>The Americans with Disabilities Act </a:t>
            </a:r>
            <a:r>
              <a:rPr lang="en-US" altLang="en-US" dirty="0">
                <a:solidFill>
                  <a:srgbClr val="FF00FF"/>
                </a:solidFill>
                <a:effectLst>
                  <a:outerShdw blurRad="38100" dist="38100" dir="2700000" algn="tl">
                    <a:srgbClr val="000000">
                      <a:alpha val="43137"/>
                    </a:srgbClr>
                  </a:outerShdw>
                </a:effectLst>
              </a:rPr>
              <a:t/>
            </a:r>
            <a:br>
              <a:rPr lang="en-US" altLang="en-US" dirty="0">
                <a:solidFill>
                  <a:srgbClr val="FF00FF"/>
                </a:solidFill>
                <a:effectLst>
                  <a:outerShdw blurRad="38100" dist="38100" dir="2700000" algn="tl">
                    <a:srgbClr val="000000">
                      <a:alpha val="43137"/>
                    </a:srgbClr>
                  </a:outerShdw>
                </a:effectLst>
              </a:rPr>
            </a:br>
            <a:endParaRPr lang="en-US" sz="2800" dirty="0">
              <a:solidFill>
                <a:srgbClr val="FF00FF"/>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775706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descr="A picture containing indoor, table, floor, wall&#10;&#10;Description generated with high confidence">
            <a:extLst>
              <a:ext uri="{FF2B5EF4-FFF2-40B4-BE49-F238E27FC236}">
                <a16:creationId xmlns:a16="http://schemas.microsoft.com/office/drawing/2014/main" xmlns="" id="{81744865-AD77-48B1-ABF8-F874D59F809E}"/>
              </a:ext>
            </a:extLst>
          </p:cNvPr>
          <p:cNvPicPr>
            <a:picLocks noChangeAspect="1"/>
          </p:cNvPicPr>
          <p:nvPr/>
        </p:nvPicPr>
        <p:blipFill rotWithShape="1">
          <a:blip r:embed="rId4">
            <a:extLst>
              <a:ext uri="{28A0092B-C50C-407E-A947-70E740481C1C}">
                <a14:useLocalDpi xmlns:a14="http://schemas.microsoft.com/office/drawing/2010/main" val="0"/>
              </a:ext>
            </a:extLst>
          </a:blip>
          <a:srcRect l="5360" r="10131"/>
          <a:stretch/>
        </p:blipFill>
        <p:spPr>
          <a:xfrm>
            <a:off x="0" y="928338"/>
            <a:ext cx="9144000" cy="5929662"/>
          </a:xfrm>
          <a:prstGeom prst="rect">
            <a:avLst/>
          </a:prstGeom>
        </p:spPr>
      </p:pic>
      <p:sp>
        <p:nvSpPr>
          <p:cNvPr id="4" name="Text Placeholder 3">
            <a:extLst>
              <a:ext uri="{FF2B5EF4-FFF2-40B4-BE49-F238E27FC236}">
                <a16:creationId xmlns:a16="http://schemas.microsoft.com/office/drawing/2014/main" xmlns="" id="{E70F5AA3-A1F6-4650-978B-26921D41E9BB}"/>
              </a:ext>
            </a:extLst>
          </p:cNvPr>
          <p:cNvSpPr>
            <a:spLocks noGrp="1"/>
          </p:cNvSpPr>
          <p:nvPr>
            <p:ph type="body" sz="quarter" idx="10"/>
          </p:nvPr>
        </p:nvSpPr>
        <p:spPr>
          <a:xfrm>
            <a:off x="0" y="4416725"/>
            <a:ext cx="9268503" cy="1155939"/>
          </a:xfrm>
          <a:solidFill>
            <a:srgbClr val="C00000"/>
          </a:solidFill>
        </p:spPr>
        <p:txBody>
          <a:bodyPr/>
          <a:lstStyle/>
          <a:p>
            <a:pPr algn="ctr"/>
            <a:r>
              <a:rPr lang="en-US" dirty="0"/>
              <a:t>Covered or Not Covered?</a:t>
            </a:r>
          </a:p>
        </p:txBody>
      </p:sp>
    </p:spTree>
    <p:custDataLst>
      <p:tags r:id="rId1"/>
    </p:custDataLst>
    <p:extLst>
      <p:ext uri="{BB962C8B-B14F-4D97-AF65-F5344CB8AC3E}">
        <p14:creationId xmlns:p14="http://schemas.microsoft.com/office/powerpoint/2010/main" val="219142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B2F5F09-EB6F-4D0C-9582-9C7B174A3E3B}"/>
              </a:ext>
            </a:extLst>
          </p:cNvPr>
          <p:cNvSpPr/>
          <p:nvPr/>
        </p:nvSpPr>
        <p:spPr>
          <a:xfrm>
            <a:off x="0" y="6176513"/>
            <a:ext cx="9144000"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descr="A picture containing indoor, table, floor&#10;&#10;Description generated with very high confidence">
            <a:extLst>
              <a:ext uri="{FF2B5EF4-FFF2-40B4-BE49-F238E27FC236}">
                <a16:creationId xmlns:a16="http://schemas.microsoft.com/office/drawing/2014/main" xmlns="" id="{BCA3D4D2-2A50-40B6-90CC-C54DC8463942}"/>
              </a:ext>
            </a:extLst>
          </p:cNvPr>
          <p:cNvPicPr>
            <a:picLocks noChangeAspect="1"/>
          </p:cNvPicPr>
          <p:nvPr/>
        </p:nvPicPr>
        <p:blipFill rotWithShape="1">
          <a:blip r:embed="rId4">
            <a:extLst>
              <a:ext uri="{28A0092B-C50C-407E-A947-70E740481C1C}">
                <a14:useLocalDpi xmlns:a14="http://schemas.microsoft.com/office/drawing/2010/main" val="0"/>
              </a:ext>
            </a:extLst>
          </a:blip>
          <a:srcRect l="6294" r="9814"/>
          <a:stretch/>
        </p:blipFill>
        <p:spPr>
          <a:xfrm>
            <a:off x="-1" y="928339"/>
            <a:ext cx="9144001" cy="5973178"/>
          </a:xfrm>
          <a:prstGeom prst="rect">
            <a:avLst/>
          </a:prstGeom>
        </p:spPr>
      </p:pic>
      <p:sp>
        <p:nvSpPr>
          <p:cNvPr id="5" name="Title 4">
            <a:extLst>
              <a:ext uri="{FF2B5EF4-FFF2-40B4-BE49-F238E27FC236}">
                <a16:creationId xmlns:a16="http://schemas.microsoft.com/office/drawing/2014/main" xmlns="" id="{1413C151-40A6-4882-88DC-F4BA169C82FB}"/>
              </a:ext>
            </a:extLst>
          </p:cNvPr>
          <p:cNvSpPr>
            <a:spLocks noGrp="1"/>
          </p:cNvSpPr>
          <p:nvPr>
            <p:ph type="title"/>
          </p:nvPr>
        </p:nvSpPr>
        <p:spPr/>
        <p:txBody>
          <a:bodyPr/>
          <a:lstStyle/>
          <a:p>
            <a:r>
              <a:rPr lang="en-US" sz="2400" kern="1200" dirty="0">
                <a:latin typeface="Century Gothic" panose="020B0502020202020204" pitchFamily="34" charset="0"/>
              </a:rPr>
              <a:t>Which of the following conditions are covered </a:t>
            </a:r>
            <a:br>
              <a:rPr lang="en-US" sz="2400" kern="1200" dirty="0">
                <a:latin typeface="Century Gothic" panose="020B0502020202020204" pitchFamily="34" charset="0"/>
              </a:rPr>
            </a:br>
            <a:r>
              <a:rPr lang="en-US" sz="2400" kern="1200" dirty="0">
                <a:latin typeface="Century Gothic" panose="020B0502020202020204" pitchFamily="34" charset="0"/>
              </a:rPr>
              <a:t>under the ADA? </a:t>
            </a:r>
            <a:endParaRPr lang="en-US" dirty="0"/>
          </a:p>
        </p:txBody>
      </p:sp>
      <p:sp>
        <p:nvSpPr>
          <p:cNvPr id="6" name="Text Placeholder 5">
            <a:extLst>
              <a:ext uri="{FF2B5EF4-FFF2-40B4-BE49-F238E27FC236}">
                <a16:creationId xmlns:a16="http://schemas.microsoft.com/office/drawing/2014/main" xmlns="" id="{BC402698-98B8-4E0C-A863-0ABB77C4D098}"/>
              </a:ext>
            </a:extLst>
          </p:cNvPr>
          <p:cNvSpPr>
            <a:spLocks noGrp="1"/>
          </p:cNvSpPr>
          <p:nvPr>
            <p:ph type="body" sz="quarter" idx="10"/>
          </p:nvPr>
        </p:nvSpPr>
        <p:spPr/>
        <p:txBody>
          <a:bodyPr/>
          <a:lstStyle/>
          <a:p>
            <a:pPr>
              <a:spcBef>
                <a:spcPts val="800"/>
              </a:spcBef>
            </a:pPr>
            <a:r>
              <a:rPr lang="en-US" dirty="0"/>
              <a:t>HIV infection</a:t>
            </a:r>
          </a:p>
          <a:p>
            <a:pPr>
              <a:spcBef>
                <a:spcPts val="800"/>
              </a:spcBef>
            </a:pPr>
            <a:r>
              <a:rPr lang="en-US" dirty="0"/>
              <a:t>Nonchronic impairments</a:t>
            </a:r>
          </a:p>
          <a:p>
            <a:pPr>
              <a:spcBef>
                <a:spcPts val="800"/>
              </a:spcBef>
            </a:pPr>
            <a:r>
              <a:rPr lang="en-US" dirty="0"/>
              <a:t>Epilepsy</a:t>
            </a:r>
          </a:p>
          <a:p>
            <a:pPr>
              <a:spcBef>
                <a:spcPts val="800"/>
              </a:spcBef>
            </a:pPr>
            <a:r>
              <a:rPr lang="en-US" dirty="0"/>
              <a:t>Learning disability</a:t>
            </a:r>
          </a:p>
          <a:p>
            <a:pPr>
              <a:spcBef>
                <a:spcPts val="800"/>
              </a:spcBef>
            </a:pPr>
            <a:r>
              <a:rPr lang="en-US" dirty="0"/>
              <a:t>Limited or no use of limbs</a:t>
            </a:r>
          </a:p>
          <a:p>
            <a:pPr>
              <a:spcBef>
                <a:spcPts val="800"/>
              </a:spcBef>
            </a:pPr>
            <a:r>
              <a:rPr lang="en-US" dirty="0"/>
              <a:t>Intellectual disabilities</a:t>
            </a:r>
          </a:p>
          <a:p>
            <a:pPr>
              <a:spcBef>
                <a:spcPts val="800"/>
              </a:spcBef>
            </a:pPr>
            <a:r>
              <a:rPr lang="en-US" dirty="0"/>
              <a:t>Paralysis</a:t>
            </a:r>
          </a:p>
          <a:p>
            <a:pPr>
              <a:spcBef>
                <a:spcPts val="800"/>
              </a:spcBef>
            </a:pPr>
            <a:r>
              <a:rPr lang="en-US" dirty="0"/>
              <a:t>Current users of illegal drugs</a:t>
            </a:r>
          </a:p>
          <a:p>
            <a:pPr>
              <a:spcBef>
                <a:spcPts val="800"/>
              </a:spcBef>
            </a:pPr>
            <a:r>
              <a:rPr lang="en-US" dirty="0"/>
              <a:t>Substantial hearing, vision, or speech impairment</a:t>
            </a:r>
          </a:p>
        </p:txBody>
      </p:sp>
    </p:spTree>
    <p:custDataLst>
      <p:tags r:id="rId1"/>
    </p:custDataLst>
    <p:extLst>
      <p:ext uri="{BB962C8B-B14F-4D97-AF65-F5344CB8AC3E}">
        <p14:creationId xmlns:p14="http://schemas.microsoft.com/office/powerpoint/2010/main" val="169182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B2F5F09-EB6F-4D0C-9582-9C7B174A3E3B}"/>
              </a:ext>
            </a:extLst>
          </p:cNvPr>
          <p:cNvSpPr/>
          <p:nvPr/>
        </p:nvSpPr>
        <p:spPr>
          <a:xfrm>
            <a:off x="0" y="6176513"/>
            <a:ext cx="9144000"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descr="A picture containing indoor, table, floor&#10;&#10;Description generated with very high confidence">
            <a:extLst>
              <a:ext uri="{FF2B5EF4-FFF2-40B4-BE49-F238E27FC236}">
                <a16:creationId xmlns:a16="http://schemas.microsoft.com/office/drawing/2014/main" xmlns="" id="{BD53E47C-BFA5-4EF4-A7DE-862B91ECCC38}"/>
              </a:ext>
            </a:extLst>
          </p:cNvPr>
          <p:cNvPicPr>
            <a:picLocks noChangeAspect="1"/>
          </p:cNvPicPr>
          <p:nvPr/>
        </p:nvPicPr>
        <p:blipFill rotWithShape="1">
          <a:blip r:embed="rId4">
            <a:extLst>
              <a:ext uri="{28A0092B-C50C-407E-A947-70E740481C1C}">
                <a14:useLocalDpi xmlns:a14="http://schemas.microsoft.com/office/drawing/2010/main" val="0"/>
              </a:ext>
            </a:extLst>
          </a:blip>
          <a:srcRect l="6294" r="9814"/>
          <a:stretch/>
        </p:blipFill>
        <p:spPr>
          <a:xfrm>
            <a:off x="-1" y="928339"/>
            <a:ext cx="9144001" cy="5973178"/>
          </a:xfrm>
          <a:prstGeom prst="rect">
            <a:avLst/>
          </a:prstGeom>
        </p:spPr>
      </p:pic>
      <p:sp>
        <p:nvSpPr>
          <p:cNvPr id="5" name="Title 4">
            <a:extLst>
              <a:ext uri="{FF2B5EF4-FFF2-40B4-BE49-F238E27FC236}">
                <a16:creationId xmlns:a16="http://schemas.microsoft.com/office/drawing/2014/main" xmlns="" id="{1413C151-40A6-4882-88DC-F4BA169C82FB}"/>
              </a:ext>
            </a:extLst>
          </p:cNvPr>
          <p:cNvSpPr>
            <a:spLocks noGrp="1"/>
          </p:cNvSpPr>
          <p:nvPr>
            <p:ph type="title"/>
          </p:nvPr>
        </p:nvSpPr>
        <p:spPr/>
        <p:txBody>
          <a:bodyPr/>
          <a:lstStyle/>
          <a:p>
            <a:r>
              <a:rPr lang="en-US" sz="2400" kern="1200" dirty="0">
                <a:latin typeface="Century Gothic" panose="020B0502020202020204" pitchFamily="34" charset="0"/>
              </a:rPr>
              <a:t>Which of the following conditions are covered </a:t>
            </a:r>
            <a:br>
              <a:rPr lang="en-US" sz="2400" kern="1200" dirty="0">
                <a:latin typeface="Century Gothic" panose="020B0502020202020204" pitchFamily="34" charset="0"/>
              </a:rPr>
            </a:br>
            <a:r>
              <a:rPr lang="en-US" sz="2400" kern="1200" dirty="0">
                <a:latin typeface="Century Gothic" panose="020B0502020202020204" pitchFamily="34" charset="0"/>
              </a:rPr>
              <a:t>under the ADA? </a:t>
            </a:r>
            <a:endParaRPr lang="en-US" dirty="0"/>
          </a:p>
        </p:txBody>
      </p:sp>
      <p:sp>
        <p:nvSpPr>
          <p:cNvPr id="6" name="Text Placeholder 5">
            <a:extLst>
              <a:ext uri="{FF2B5EF4-FFF2-40B4-BE49-F238E27FC236}">
                <a16:creationId xmlns:a16="http://schemas.microsoft.com/office/drawing/2014/main" xmlns="" id="{BC402698-98B8-4E0C-A863-0ABB77C4D098}"/>
              </a:ext>
            </a:extLst>
          </p:cNvPr>
          <p:cNvSpPr>
            <a:spLocks noGrp="1"/>
          </p:cNvSpPr>
          <p:nvPr>
            <p:ph type="body" sz="quarter" idx="10"/>
          </p:nvPr>
        </p:nvSpPr>
        <p:spPr/>
        <p:txBody>
          <a:bodyPr/>
          <a:lstStyle/>
          <a:p>
            <a:pPr>
              <a:spcBef>
                <a:spcPts val="800"/>
              </a:spcBef>
            </a:pPr>
            <a:r>
              <a:rPr lang="en-US" b="1" dirty="0"/>
              <a:t>HIV infection</a:t>
            </a:r>
          </a:p>
          <a:p>
            <a:pPr>
              <a:spcBef>
                <a:spcPts val="800"/>
              </a:spcBef>
            </a:pPr>
            <a:r>
              <a:rPr lang="en-US" dirty="0"/>
              <a:t>Nonchronic impairments</a:t>
            </a:r>
          </a:p>
          <a:p>
            <a:pPr>
              <a:spcBef>
                <a:spcPts val="800"/>
              </a:spcBef>
            </a:pPr>
            <a:r>
              <a:rPr lang="en-US" b="1" dirty="0"/>
              <a:t>Epilepsy</a:t>
            </a:r>
          </a:p>
          <a:p>
            <a:pPr>
              <a:spcBef>
                <a:spcPts val="800"/>
              </a:spcBef>
            </a:pPr>
            <a:r>
              <a:rPr lang="en-US" b="1" dirty="0"/>
              <a:t>Learning disability</a:t>
            </a:r>
          </a:p>
          <a:p>
            <a:pPr>
              <a:spcBef>
                <a:spcPts val="800"/>
              </a:spcBef>
            </a:pPr>
            <a:r>
              <a:rPr lang="en-US" b="1" dirty="0"/>
              <a:t>Limited or no use of limbs</a:t>
            </a:r>
          </a:p>
          <a:p>
            <a:pPr>
              <a:spcBef>
                <a:spcPts val="800"/>
              </a:spcBef>
            </a:pPr>
            <a:r>
              <a:rPr lang="en-US" b="1" dirty="0"/>
              <a:t>Intellectual disabilities</a:t>
            </a:r>
          </a:p>
          <a:p>
            <a:pPr>
              <a:spcBef>
                <a:spcPts val="800"/>
              </a:spcBef>
            </a:pPr>
            <a:r>
              <a:rPr lang="en-US" b="1" dirty="0"/>
              <a:t>Paralysis</a:t>
            </a:r>
          </a:p>
          <a:p>
            <a:pPr>
              <a:spcBef>
                <a:spcPts val="800"/>
              </a:spcBef>
            </a:pPr>
            <a:r>
              <a:rPr lang="en-US" dirty="0"/>
              <a:t>Current users of illegal drugs</a:t>
            </a:r>
          </a:p>
          <a:p>
            <a:pPr>
              <a:spcBef>
                <a:spcPts val="800"/>
              </a:spcBef>
            </a:pPr>
            <a:r>
              <a:rPr lang="en-US" b="1" dirty="0"/>
              <a:t>Substantial hearing, vision, or speech impairment</a:t>
            </a:r>
          </a:p>
        </p:txBody>
      </p:sp>
      <p:sp>
        <p:nvSpPr>
          <p:cNvPr id="2" name="Oval 1">
            <a:extLst>
              <a:ext uri="{FF2B5EF4-FFF2-40B4-BE49-F238E27FC236}">
                <a16:creationId xmlns:a16="http://schemas.microsoft.com/office/drawing/2014/main" xmlns="" id="{2B1B4642-86EE-4F85-BB0A-3CC78FC4337F}"/>
              </a:ext>
            </a:extLst>
          </p:cNvPr>
          <p:cNvSpPr/>
          <p:nvPr/>
        </p:nvSpPr>
        <p:spPr>
          <a:xfrm>
            <a:off x="453030" y="2080017"/>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D0C447A2-0693-4FD2-B579-F15775657E21}"/>
              </a:ext>
            </a:extLst>
          </p:cNvPr>
          <p:cNvSpPr/>
          <p:nvPr/>
        </p:nvSpPr>
        <p:spPr>
          <a:xfrm>
            <a:off x="448572" y="2933079"/>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6A5E3CA-6117-42CA-92D5-50D2450D48B5}"/>
              </a:ext>
            </a:extLst>
          </p:cNvPr>
          <p:cNvSpPr/>
          <p:nvPr/>
        </p:nvSpPr>
        <p:spPr>
          <a:xfrm>
            <a:off x="448572" y="3349717"/>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71BB67B9-1F5E-43A2-B5BB-0250461A59E6}"/>
              </a:ext>
            </a:extLst>
          </p:cNvPr>
          <p:cNvSpPr/>
          <p:nvPr/>
        </p:nvSpPr>
        <p:spPr>
          <a:xfrm>
            <a:off x="448572" y="3766355"/>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F4DA77B-89A9-4947-83F9-91F8CFE93BFC}"/>
              </a:ext>
            </a:extLst>
          </p:cNvPr>
          <p:cNvSpPr/>
          <p:nvPr/>
        </p:nvSpPr>
        <p:spPr>
          <a:xfrm>
            <a:off x="448571" y="4202192"/>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1BAF1BB0-114D-4085-96D4-0730DD3DBECA}"/>
              </a:ext>
            </a:extLst>
          </p:cNvPr>
          <p:cNvSpPr/>
          <p:nvPr/>
        </p:nvSpPr>
        <p:spPr>
          <a:xfrm>
            <a:off x="448571" y="4618830"/>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91E49A7-4803-4581-BF07-875BE1D06407}"/>
              </a:ext>
            </a:extLst>
          </p:cNvPr>
          <p:cNvSpPr/>
          <p:nvPr/>
        </p:nvSpPr>
        <p:spPr>
          <a:xfrm>
            <a:off x="448571" y="5452704"/>
            <a:ext cx="301637" cy="30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790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ase pic">
            <a:extLst>
              <a:ext uri="{FF2B5EF4-FFF2-40B4-BE49-F238E27FC236}">
                <a16:creationId xmlns:a16="http://schemas.microsoft.com/office/drawing/2014/main" xmlns="" id="{66FCC2D4-6CE5-4A4F-8D42-9BC8C4464BBD}"/>
              </a:ext>
            </a:extLst>
          </p:cNvPr>
          <p:cNvPicPr>
            <a:picLocks noChangeAspect="1"/>
          </p:cNvPicPr>
          <p:nvPr/>
        </p:nvPicPr>
        <p:blipFill rotWithShape="1">
          <a:blip r:embed="rId4">
            <a:extLst>
              <a:ext uri="{28A0092B-C50C-407E-A947-70E740481C1C}">
                <a14:useLocalDpi xmlns:a14="http://schemas.microsoft.com/office/drawing/2010/main" val="0"/>
              </a:ext>
            </a:extLst>
          </a:blip>
          <a:srcRect t="10593"/>
          <a:stretch/>
        </p:blipFill>
        <p:spPr>
          <a:xfrm>
            <a:off x="-11725" y="1489273"/>
            <a:ext cx="9148465" cy="5368727"/>
          </a:xfrm>
          <a:prstGeom prst="rect">
            <a:avLst/>
          </a:prstGeom>
        </p:spPr>
      </p:pic>
      <p:pic>
        <p:nvPicPr>
          <p:cNvPr id="18" name="Picture 1">
            <a:extLst>
              <a:ext uri="{FF2B5EF4-FFF2-40B4-BE49-F238E27FC236}">
                <a16:creationId xmlns:a16="http://schemas.microsoft.com/office/drawing/2014/main" xmlns="" id="{9CC854B5-25FD-4159-ABD7-6BD949AE38C0}"/>
              </a:ext>
            </a:extLst>
          </p:cNvPr>
          <p:cNvPicPr>
            <a:picLocks noChangeAspect="1"/>
          </p:cNvPicPr>
          <p:nvPr/>
        </p:nvPicPr>
        <p:blipFill rotWithShape="1">
          <a:blip r:embed="rId5">
            <a:extLst>
              <a:ext uri="{28A0092B-C50C-407E-A947-70E740481C1C}">
                <a14:useLocalDpi xmlns:a14="http://schemas.microsoft.com/office/drawing/2010/main" val="0"/>
              </a:ext>
            </a:extLst>
          </a:blip>
          <a:srcRect t="11887"/>
          <a:stretch/>
        </p:blipFill>
        <p:spPr>
          <a:xfrm flipH="1">
            <a:off x="16933" y="1473853"/>
            <a:ext cx="9144000" cy="5384146"/>
          </a:xfrm>
          <a:prstGeom prst="rect">
            <a:avLst/>
          </a:prstGeom>
        </p:spPr>
      </p:pic>
      <p:pic>
        <p:nvPicPr>
          <p:cNvPr id="20" name="Picture 2">
            <a:extLst>
              <a:ext uri="{FF2B5EF4-FFF2-40B4-BE49-F238E27FC236}">
                <a16:creationId xmlns:a16="http://schemas.microsoft.com/office/drawing/2014/main" xmlns="" id="{DC270F4D-D7BB-4E7F-94DD-9BA211E4C70F}"/>
              </a:ext>
            </a:extLst>
          </p:cNvPr>
          <p:cNvPicPr>
            <a:picLocks noChangeAspect="1"/>
          </p:cNvPicPr>
          <p:nvPr/>
        </p:nvPicPr>
        <p:blipFill rotWithShape="1">
          <a:blip r:embed="rId6">
            <a:extLst>
              <a:ext uri="{28A0092B-C50C-407E-A947-70E740481C1C}">
                <a14:useLocalDpi xmlns:a14="http://schemas.microsoft.com/office/drawing/2010/main" val="0"/>
              </a:ext>
            </a:extLst>
          </a:blip>
          <a:srcRect l="6475" t="24687" r="10613"/>
          <a:stretch/>
        </p:blipFill>
        <p:spPr>
          <a:xfrm flipH="1">
            <a:off x="-11727" y="1422698"/>
            <a:ext cx="9172659" cy="5435301"/>
          </a:xfrm>
          <a:prstGeom prst="rect">
            <a:avLst/>
          </a:prstGeom>
        </p:spPr>
      </p:pic>
      <p:pic>
        <p:nvPicPr>
          <p:cNvPr id="22" name="Picture 3">
            <a:extLst>
              <a:ext uri="{FF2B5EF4-FFF2-40B4-BE49-F238E27FC236}">
                <a16:creationId xmlns:a16="http://schemas.microsoft.com/office/drawing/2014/main" xmlns="" id="{8EC1C655-2422-44CB-8E88-4E720B198EF6}"/>
              </a:ext>
            </a:extLst>
          </p:cNvPr>
          <p:cNvPicPr>
            <a:picLocks noChangeAspect="1"/>
          </p:cNvPicPr>
          <p:nvPr/>
        </p:nvPicPr>
        <p:blipFill rotWithShape="1">
          <a:blip r:embed="rId7">
            <a:extLst>
              <a:ext uri="{28A0092B-C50C-407E-A947-70E740481C1C}">
                <a14:useLocalDpi xmlns:a14="http://schemas.microsoft.com/office/drawing/2010/main" val="0"/>
              </a:ext>
            </a:extLst>
          </a:blip>
          <a:srcRect l="6263" t="8633" r="3988" b="11473"/>
          <a:stretch/>
        </p:blipFill>
        <p:spPr>
          <a:xfrm>
            <a:off x="-21400" y="1470825"/>
            <a:ext cx="9172658" cy="5443623"/>
          </a:xfrm>
          <a:prstGeom prst="rect">
            <a:avLst/>
          </a:prstGeom>
        </p:spPr>
      </p:pic>
      <p:pic>
        <p:nvPicPr>
          <p:cNvPr id="26" name="glucose check">
            <a:extLst>
              <a:ext uri="{FF2B5EF4-FFF2-40B4-BE49-F238E27FC236}">
                <a16:creationId xmlns:a16="http://schemas.microsoft.com/office/drawing/2014/main" xmlns="" id="{474CE890-9240-42E7-8435-D7F06B08D9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9642" y="5501988"/>
            <a:ext cx="2495420" cy="1566918"/>
          </a:xfrm>
          <a:prstGeom prst="rect">
            <a:avLst/>
          </a:prstGeom>
        </p:spPr>
      </p:pic>
      <p:grpSp>
        <p:nvGrpSpPr>
          <p:cNvPr id="7" name="Top Bar">
            <a:extLst>
              <a:ext uri="{FF2B5EF4-FFF2-40B4-BE49-F238E27FC236}">
                <a16:creationId xmlns:a16="http://schemas.microsoft.com/office/drawing/2014/main" xmlns="" id="{6BB977D2-15DC-4AAA-852C-369CA572CA4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92BA0BF0-628D-4BAA-A6E6-44B94A5C2EE3}"/>
                </a:ext>
              </a:extLst>
            </p:cNvPr>
            <p:cNvPicPr>
              <a:picLocks noChangeAspect="1"/>
            </p:cNvPicPr>
            <p:nvPr userDrawn="1"/>
          </p:nvPicPr>
          <p:blipFill rotWithShape="1">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B497DD08-6992-4F04-BDB9-852D9355CD3C}"/>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4D223F10-8500-4E8A-96CE-F3599C2CF409}"/>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53250" name="title">
            <a:extLst>
              <a:ext uri="{FF2B5EF4-FFF2-40B4-BE49-F238E27FC236}">
                <a16:creationId xmlns:a16="http://schemas.microsoft.com/office/drawing/2014/main" xmlns="" id="{4C7DB120-F373-4D24-871D-8A3C799BE498}"/>
              </a:ext>
            </a:extLst>
          </p:cNvPr>
          <p:cNvSpPr>
            <a:spLocks noGrp="1" noChangeArrowheads="1"/>
          </p:cNvSpPr>
          <p:nvPr>
            <p:ph type="title"/>
          </p:nvPr>
        </p:nvSpPr>
        <p:spPr/>
        <p:txBody>
          <a:bodyPr/>
          <a:lstStyle/>
          <a:p>
            <a:r>
              <a:rPr lang="en-US" altLang="en-US" dirty="0"/>
              <a:t>Do Not Consider</a:t>
            </a:r>
            <a:r>
              <a:rPr lang="en-US" altLang="en-US" dirty="0">
                <a:solidFill>
                  <a:srgbClr val="FF00FF"/>
                </a:solidFill>
              </a:rPr>
              <a:t/>
            </a:r>
            <a:br>
              <a:rPr lang="en-US" altLang="en-US" dirty="0">
                <a:solidFill>
                  <a:srgbClr val="FF00FF"/>
                </a:solidFill>
              </a:rPr>
            </a:br>
            <a:r>
              <a:rPr lang="en-US" altLang="en-US" dirty="0"/>
              <a:t>Mitigating Measures</a:t>
            </a:r>
          </a:p>
        </p:txBody>
      </p:sp>
      <p:sp>
        <p:nvSpPr>
          <p:cNvPr id="223235" name="text">
            <a:extLst>
              <a:ext uri="{FF2B5EF4-FFF2-40B4-BE49-F238E27FC236}">
                <a16:creationId xmlns:a16="http://schemas.microsoft.com/office/drawing/2014/main" xmlns="" id="{90D66345-DACD-4CD5-AB60-3AEB5F7CA926}"/>
              </a:ext>
            </a:extLst>
          </p:cNvPr>
          <p:cNvSpPr>
            <a:spLocks noGrp="1" noChangeArrowheads="1"/>
          </p:cNvSpPr>
          <p:nvPr>
            <p:ph idx="1"/>
          </p:nvPr>
        </p:nvSpPr>
        <p:spPr>
          <a:xfrm>
            <a:off x="628650" y="1839118"/>
            <a:ext cx="4387487" cy="4351338"/>
          </a:xfrm>
        </p:spPr>
        <p:txBody>
          <a:bodyPr/>
          <a:lstStyle/>
          <a:p>
            <a:r>
              <a:rPr lang="en-US" altLang="en-US" dirty="0"/>
              <a:t>They include:</a:t>
            </a:r>
          </a:p>
          <a:p>
            <a:pPr marL="457200" lvl="1" indent="-222250">
              <a:spcBef>
                <a:spcPts val="800"/>
              </a:spcBef>
              <a:buClr>
                <a:srgbClr val="C00000"/>
              </a:buClr>
            </a:pPr>
            <a:r>
              <a:rPr lang="en-US" altLang="en-US" dirty="0"/>
              <a:t>Hearing aids</a:t>
            </a:r>
          </a:p>
          <a:p>
            <a:pPr marL="457200" lvl="1" indent="-222250">
              <a:spcBef>
                <a:spcPts val="800"/>
              </a:spcBef>
              <a:buClr>
                <a:srgbClr val="C00000"/>
              </a:buClr>
            </a:pPr>
            <a:r>
              <a:rPr lang="en-US" altLang="en-US" dirty="0"/>
              <a:t>Medication</a:t>
            </a:r>
          </a:p>
          <a:p>
            <a:pPr marL="457200" lvl="1" indent="-222250">
              <a:spcBef>
                <a:spcPts val="800"/>
              </a:spcBef>
              <a:buClr>
                <a:srgbClr val="C00000"/>
              </a:buClr>
            </a:pPr>
            <a:r>
              <a:rPr lang="en-US" altLang="en-US" dirty="0"/>
              <a:t>Prosthetic devices, including limbs</a:t>
            </a:r>
          </a:p>
          <a:p>
            <a:pPr marL="457200" lvl="1" indent="-222250">
              <a:spcBef>
                <a:spcPts val="800"/>
              </a:spcBef>
              <a:buClr>
                <a:srgbClr val="C00000"/>
              </a:buClr>
            </a:pPr>
            <a:r>
              <a:rPr lang="en-US" altLang="en-US" dirty="0"/>
              <a:t>Mobility devices</a:t>
            </a:r>
          </a:p>
          <a:p>
            <a:pPr marL="457200" lvl="1" indent="-222250">
              <a:spcBef>
                <a:spcPts val="800"/>
              </a:spcBef>
              <a:buClr>
                <a:srgbClr val="C00000"/>
              </a:buClr>
            </a:pPr>
            <a:r>
              <a:rPr lang="en-US" altLang="en-US" dirty="0"/>
              <a:t>Reasonable accommodations</a:t>
            </a:r>
          </a:p>
          <a:p>
            <a:pPr marL="457200" lvl="1" indent="-222250">
              <a:spcBef>
                <a:spcPts val="800"/>
              </a:spcBef>
              <a:buClr>
                <a:srgbClr val="C00000"/>
              </a:buClr>
            </a:pPr>
            <a:r>
              <a:rPr lang="en-US" altLang="en-US" dirty="0"/>
              <a:t>Learned adaptive behaviors</a:t>
            </a:r>
          </a:p>
        </p:txBody>
      </p:sp>
      <p:sp>
        <p:nvSpPr>
          <p:cNvPr id="13" name="copyright">
            <a:extLst>
              <a:ext uri="{FF2B5EF4-FFF2-40B4-BE49-F238E27FC236}">
                <a16:creationId xmlns:a16="http://schemas.microsoft.com/office/drawing/2014/main" xmlns="" id="{204793B7-9D5A-4090-94D7-EECEFF5CA3DF}"/>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Effect transition="in" filter="fade">
                                      <p:cBhvr>
                                        <p:cTn id="7" dur="500"/>
                                        <p:tgtEl>
                                          <p:spTgt spid="22323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223235">
                                            <p:txEl>
                                              <p:pRg st="1" end="1"/>
                                            </p:txEl>
                                          </p:spTgt>
                                        </p:tgtEl>
                                        <p:attrNameLst>
                                          <p:attrName>style.visibility</p:attrName>
                                        </p:attrNameLst>
                                      </p:cBhvr>
                                      <p:to>
                                        <p:strVal val="visible"/>
                                      </p:to>
                                    </p:set>
                                    <p:animEffect transition="in" filter="fade">
                                      <p:cBhvr>
                                        <p:cTn id="11" dur="500"/>
                                        <p:tgtEl>
                                          <p:spTgt spid="223235">
                                            <p:txEl>
                                              <p:pRg st="1" end="1"/>
                                            </p:txEl>
                                          </p:spTgt>
                                        </p:tgtEl>
                                      </p:cBhvr>
                                    </p:animEffect>
                                  </p:childTnLst>
                                </p:cTn>
                              </p:par>
                              <p:par>
                                <p:cTn id="12" presetID="10" presetClass="entr" presetSubtype="0" fill="hold" nodeType="withEffect">
                                  <p:stCondLst>
                                    <p:cond delay="7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3235">
                                            <p:txEl>
                                              <p:pRg st="2" end="2"/>
                                            </p:txEl>
                                          </p:spTgt>
                                        </p:tgtEl>
                                        <p:attrNameLst>
                                          <p:attrName>style.visibility</p:attrName>
                                        </p:attrNameLst>
                                      </p:cBhvr>
                                      <p:to>
                                        <p:strVal val="visible"/>
                                      </p:to>
                                    </p:set>
                                    <p:animEffect transition="in" filter="fade">
                                      <p:cBhvr>
                                        <p:cTn id="19" dur="500"/>
                                        <p:tgtEl>
                                          <p:spTgt spid="223235">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23235">
                                            <p:txEl>
                                              <p:pRg st="3" end="3"/>
                                            </p:txEl>
                                          </p:spTgt>
                                        </p:tgtEl>
                                        <p:attrNameLst>
                                          <p:attrName>style.visibility</p:attrName>
                                        </p:attrNameLst>
                                      </p:cBhvr>
                                      <p:to>
                                        <p:strVal val="visible"/>
                                      </p:to>
                                    </p:set>
                                    <p:animEffect transition="in" filter="fade">
                                      <p:cBhvr>
                                        <p:cTn id="24" dur="500"/>
                                        <p:tgtEl>
                                          <p:spTgt spid="223235">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23235">
                                            <p:txEl>
                                              <p:pRg st="4" end="4"/>
                                            </p:txEl>
                                          </p:spTgt>
                                        </p:tgtEl>
                                        <p:attrNameLst>
                                          <p:attrName>style.visibility</p:attrName>
                                        </p:attrNameLst>
                                      </p:cBhvr>
                                      <p:to>
                                        <p:strVal val="visible"/>
                                      </p:to>
                                    </p:set>
                                    <p:animEffect transition="in" filter="fade">
                                      <p:cBhvr>
                                        <p:cTn id="29" dur="500"/>
                                        <p:tgtEl>
                                          <p:spTgt spid="223235">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3235">
                                            <p:txEl>
                                              <p:pRg st="5" end="5"/>
                                            </p:txEl>
                                          </p:spTgt>
                                        </p:tgtEl>
                                        <p:attrNameLst>
                                          <p:attrName>style.visibility</p:attrName>
                                        </p:attrNameLst>
                                      </p:cBhvr>
                                      <p:to>
                                        <p:strVal val="visible"/>
                                      </p:to>
                                    </p:set>
                                    <p:animEffect transition="in" filter="fade">
                                      <p:cBhvr>
                                        <p:cTn id="37" dur="500"/>
                                        <p:tgtEl>
                                          <p:spTgt spid="22323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23235">
                                            <p:txEl>
                                              <p:pRg st="6" end="6"/>
                                            </p:txEl>
                                          </p:spTgt>
                                        </p:tgtEl>
                                        <p:attrNameLst>
                                          <p:attrName>style.visibility</p:attrName>
                                        </p:attrNameLst>
                                      </p:cBhvr>
                                      <p:to>
                                        <p:strVal val="visible"/>
                                      </p:to>
                                    </p:set>
                                    <p:animEffect transition="in" filter="fade">
                                      <p:cBhvr>
                                        <p:cTn id="42" dur="500"/>
                                        <p:tgtEl>
                                          <p:spTgt spid="22323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10" presetClass="exit" presetSubtype="0" fill="hold" grpId="0" nodeType="withEffect">
                                  <p:stCondLst>
                                    <p:cond delay="0"/>
                                  </p:stCondLst>
                                  <p:childTnLst>
                                    <p:animEffect transition="out" filter="fade">
                                      <p:cBhvr>
                                        <p:cTn id="52" dur="500"/>
                                        <p:tgtEl>
                                          <p:spTgt spid="223235">
                                            <p:txEl>
                                              <p:pRg st="0" end="0"/>
                                            </p:txEl>
                                          </p:spTgt>
                                        </p:tgtEl>
                                      </p:cBhvr>
                                    </p:animEffect>
                                    <p:set>
                                      <p:cBhvr>
                                        <p:cTn id="53" dur="1" fill="hold">
                                          <p:stCondLst>
                                            <p:cond delay="499"/>
                                          </p:stCondLst>
                                        </p:cTn>
                                        <p:tgtEl>
                                          <p:spTgt spid="223235">
                                            <p:txEl>
                                              <p:pRg st="0" end="0"/>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23235">
                                            <p:txEl>
                                              <p:pRg st="1" end="1"/>
                                            </p:txEl>
                                          </p:spTgt>
                                        </p:tgtEl>
                                      </p:cBhvr>
                                    </p:animEffect>
                                    <p:set>
                                      <p:cBhvr>
                                        <p:cTn id="56" dur="1" fill="hold">
                                          <p:stCondLst>
                                            <p:cond delay="499"/>
                                          </p:stCondLst>
                                        </p:cTn>
                                        <p:tgtEl>
                                          <p:spTgt spid="223235">
                                            <p:txEl>
                                              <p:pRg st="1" end="1"/>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23235">
                                            <p:txEl>
                                              <p:pRg st="2" end="2"/>
                                            </p:txEl>
                                          </p:spTgt>
                                        </p:tgtEl>
                                      </p:cBhvr>
                                    </p:animEffect>
                                    <p:set>
                                      <p:cBhvr>
                                        <p:cTn id="59" dur="1" fill="hold">
                                          <p:stCondLst>
                                            <p:cond delay="499"/>
                                          </p:stCondLst>
                                        </p:cTn>
                                        <p:tgtEl>
                                          <p:spTgt spid="223235">
                                            <p:txEl>
                                              <p:pRg st="2" end="2"/>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23235">
                                            <p:txEl>
                                              <p:pRg st="3" end="3"/>
                                            </p:txEl>
                                          </p:spTgt>
                                        </p:tgtEl>
                                      </p:cBhvr>
                                    </p:animEffect>
                                    <p:set>
                                      <p:cBhvr>
                                        <p:cTn id="62" dur="1" fill="hold">
                                          <p:stCondLst>
                                            <p:cond delay="499"/>
                                          </p:stCondLst>
                                        </p:cTn>
                                        <p:tgtEl>
                                          <p:spTgt spid="223235">
                                            <p:txEl>
                                              <p:pRg st="3" end="3"/>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23235">
                                            <p:txEl>
                                              <p:pRg st="4" end="4"/>
                                            </p:txEl>
                                          </p:spTgt>
                                        </p:tgtEl>
                                      </p:cBhvr>
                                    </p:animEffect>
                                    <p:set>
                                      <p:cBhvr>
                                        <p:cTn id="65" dur="1" fill="hold">
                                          <p:stCondLst>
                                            <p:cond delay="499"/>
                                          </p:stCondLst>
                                        </p:cTn>
                                        <p:tgtEl>
                                          <p:spTgt spid="223235">
                                            <p:txEl>
                                              <p:pRg st="4" end="4"/>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223235">
                                            <p:txEl>
                                              <p:pRg st="5" end="5"/>
                                            </p:txEl>
                                          </p:spTgt>
                                        </p:tgtEl>
                                      </p:cBhvr>
                                    </p:animEffect>
                                    <p:set>
                                      <p:cBhvr>
                                        <p:cTn id="68" dur="1" fill="hold">
                                          <p:stCondLst>
                                            <p:cond delay="499"/>
                                          </p:stCondLst>
                                        </p:cTn>
                                        <p:tgtEl>
                                          <p:spTgt spid="223235">
                                            <p:txEl>
                                              <p:pRg st="5" end="5"/>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23235">
                                            <p:txEl>
                                              <p:pRg st="6" end="6"/>
                                            </p:txEl>
                                          </p:spTgt>
                                        </p:tgtEl>
                                      </p:cBhvr>
                                    </p:animEffect>
                                    <p:set>
                                      <p:cBhvr>
                                        <p:cTn id="71" dur="1" fill="hold">
                                          <p:stCondLst>
                                            <p:cond delay="499"/>
                                          </p:stCondLst>
                                        </p:cTn>
                                        <p:tgtEl>
                                          <p:spTgt spid="223235">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sitting posing for the camera&#10;&#10;Description generated with very high confidence">
            <a:extLst>
              <a:ext uri="{FF2B5EF4-FFF2-40B4-BE49-F238E27FC236}">
                <a16:creationId xmlns:a16="http://schemas.microsoft.com/office/drawing/2014/main" xmlns="" id="{2E70B5ED-2259-49DD-8FEF-55211690882D}"/>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7270" r="11144" b="-20152"/>
          <a:stretch/>
        </p:blipFill>
        <p:spPr>
          <a:xfrm>
            <a:off x="3081106" y="1366092"/>
            <a:ext cx="6062895" cy="5484556"/>
          </a:xfrm>
        </p:spPr>
      </p:pic>
      <p:sp>
        <p:nvSpPr>
          <p:cNvPr id="4" name="Text Placeholder 3">
            <a:extLst>
              <a:ext uri="{FF2B5EF4-FFF2-40B4-BE49-F238E27FC236}">
                <a16:creationId xmlns:a16="http://schemas.microsoft.com/office/drawing/2014/main" xmlns="" id="{F5F7C4C3-0018-4120-8EA9-8286E3D056CB}"/>
              </a:ext>
            </a:extLst>
          </p:cNvPr>
          <p:cNvSpPr>
            <a:spLocks noGrp="1"/>
          </p:cNvSpPr>
          <p:nvPr>
            <p:ph type="body" sz="quarter" idx="16"/>
          </p:nvPr>
        </p:nvSpPr>
        <p:spPr/>
        <p:txBody>
          <a:bodyPr>
            <a:normAutofit/>
          </a:bodyPr>
          <a:lstStyle/>
          <a:p>
            <a:r>
              <a:rPr lang="en-US" dirty="0"/>
              <a:t>While some disabilities may be readily apparent, others may not. </a:t>
            </a:r>
          </a:p>
        </p:txBody>
      </p:sp>
      <p:grpSp>
        <p:nvGrpSpPr>
          <p:cNvPr id="16" name="4 Tabs">
            <a:extLst>
              <a:ext uri="{FF2B5EF4-FFF2-40B4-BE49-F238E27FC236}">
                <a16:creationId xmlns:a16="http://schemas.microsoft.com/office/drawing/2014/main" xmlns="" id="{B97164DA-98A1-4712-A3CC-92D1661A52C4}"/>
              </a:ext>
            </a:extLst>
          </p:cNvPr>
          <p:cNvGrpSpPr/>
          <p:nvPr/>
        </p:nvGrpSpPr>
        <p:grpSpPr>
          <a:xfrm>
            <a:off x="-3475" y="1473852"/>
            <a:ext cx="3088047" cy="5384147"/>
            <a:chOff x="3180108" y="790902"/>
            <a:chExt cx="3088047" cy="4850580"/>
          </a:xfrm>
        </p:grpSpPr>
        <p:sp>
          <p:nvSpPr>
            <p:cNvPr id="17" name="4-Tab 1">
              <a:extLst>
                <a:ext uri="{FF2B5EF4-FFF2-40B4-BE49-F238E27FC236}">
                  <a16:creationId xmlns:a16="http://schemas.microsoft.com/office/drawing/2014/main" xmlns="" id="{FDED1D26-EAB4-4EE2-AE23-0FC36063DBE1}"/>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Mental disorders</a:t>
              </a:r>
            </a:p>
          </p:txBody>
        </p:sp>
        <p:sp>
          <p:nvSpPr>
            <p:cNvPr id="18" name="4-Tab 2">
              <a:extLst>
                <a:ext uri="{FF2B5EF4-FFF2-40B4-BE49-F238E27FC236}">
                  <a16:creationId xmlns:a16="http://schemas.microsoft.com/office/drawing/2014/main" xmlns="" id="{01725F2D-53A9-4038-B33E-62EC23E934E8}"/>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Epilepsy</a:t>
              </a:r>
            </a:p>
          </p:txBody>
        </p:sp>
        <p:sp>
          <p:nvSpPr>
            <p:cNvPr id="19" name="4-Tab 3">
              <a:extLst>
                <a:ext uri="{FF2B5EF4-FFF2-40B4-BE49-F238E27FC236}">
                  <a16:creationId xmlns:a16="http://schemas.microsoft.com/office/drawing/2014/main" xmlns="" id="{2D563FF9-054A-4FCB-B9E0-D29417B47B14}"/>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Recovering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alcoholic</a:t>
              </a:r>
            </a:p>
          </p:txBody>
        </p:sp>
        <p:sp>
          <p:nvSpPr>
            <p:cNvPr id="20" name="4-Tab 4">
              <a:extLst>
                <a:ext uri="{FF2B5EF4-FFF2-40B4-BE49-F238E27FC236}">
                  <a16:creationId xmlns:a16="http://schemas.microsoft.com/office/drawing/2014/main" xmlns="" id="{CDC513CE-DBC4-4DF3-8A40-BF22D8016C24}"/>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Learning</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disabilities</a:t>
              </a:r>
            </a:p>
          </p:txBody>
        </p:sp>
      </p:grpSp>
      <p:grpSp>
        <p:nvGrpSpPr>
          <p:cNvPr id="12" name="Top Bar">
            <a:extLst>
              <a:ext uri="{FF2B5EF4-FFF2-40B4-BE49-F238E27FC236}">
                <a16:creationId xmlns:a16="http://schemas.microsoft.com/office/drawing/2014/main" xmlns="" id="{A3CF79AC-A439-42E3-9851-7100F32120E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3" name="Base Graphic2">
              <a:extLst>
                <a:ext uri="{FF2B5EF4-FFF2-40B4-BE49-F238E27FC236}">
                  <a16:creationId xmlns:a16="http://schemas.microsoft.com/office/drawing/2014/main" xmlns="" id="{187A87F5-EF81-423C-AA06-AEFDA7FADBF8}"/>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4" name="Gradation box">
              <a:extLst>
                <a:ext uri="{FF2B5EF4-FFF2-40B4-BE49-F238E27FC236}">
                  <a16:creationId xmlns:a16="http://schemas.microsoft.com/office/drawing/2014/main" xmlns="" id="{EBF7B524-3F9C-4C76-ACEA-B9B0CE503F2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5" name="White Gradient Box">
              <a:extLst>
                <a:ext uri="{FF2B5EF4-FFF2-40B4-BE49-F238E27FC236}">
                  <a16:creationId xmlns:a16="http://schemas.microsoft.com/office/drawing/2014/main" xmlns="" id="{F64E1BAB-0BAB-4B55-AD37-FF8BC45C7FF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xmlns="" id="{F428C1DB-05C3-4C98-8D41-C06D7E2F0647}"/>
              </a:ext>
            </a:extLst>
          </p:cNvPr>
          <p:cNvSpPr>
            <a:spLocks noGrp="1"/>
          </p:cNvSpPr>
          <p:nvPr>
            <p:ph type="title"/>
          </p:nvPr>
        </p:nvSpPr>
        <p:spPr>
          <a:xfrm>
            <a:off x="0" y="927244"/>
            <a:ext cx="9144000" cy="438848"/>
          </a:xfrm>
          <a:prstGeom prst="rect">
            <a:avLst/>
          </a:prstGeom>
        </p:spPr>
        <p:txBody>
          <a:bodyPr>
            <a:noAutofit/>
          </a:bodyPr>
          <a:lstStyle/>
          <a:p>
            <a:pPr algn="ctr"/>
            <a:r>
              <a:rPr lang="en-US" b="1" dirty="0">
                <a:latin typeface="Articulate" panose="02000503040000020004" pitchFamily="2" charset="0"/>
              </a:rPr>
              <a:t>What if the Disability Is Not Apparent?</a:t>
            </a:r>
          </a:p>
        </p:txBody>
      </p:sp>
    </p:spTree>
    <p:extLst>
      <p:ext uri="{BB962C8B-B14F-4D97-AF65-F5344CB8AC3E}">
        <p14:creationId xmlns:p14="http://schemas.microsoft.com/office/powerpoint/2010/main" val="274086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xmlns="" id="{2E70B5ED-2259-49DD-8FEF-55211690882D}"/>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758" t="-343" r="1073" b="522"/>
          <a:stretch/>
        </p:blipFill>
        <p:spPr>
          <a:xfrm>
            <a:off x="3081105" y="1466500"/>
            <a:ext cx="6062895" cy="4195427"/>
          </a:xfrm>
        </p:spPr>
      </p:pic>
      <p:sp>
        <p:nvSpPr>
          <p:cNvPr id="4" name="Text Placeholder 3">
            <a:extLst>
              <a:ext uri="{FF2B5EF4-FFF2-40B4-BE49-F238E27FC236}">
                <a16:creationId xmlns:a16="http://schemas.microsoft.com/office/drawing/2014/main" xmlns="" id="{F5F7C4C3-0018-4120-8EA9-8286E3D056CB}"/>
              </a:ext>
            </a:extLst>
          </p:cNvPr>
          <p:cNvSpPr>
            <a:spLocks noGrp="1"/>
          </p:cNvSpPr>
          <p:nvPr>
            <p:ph type="body" sz="quarter" idx="16"/>
          </p:nvPr>
        </p:nvSpPr>
        <p:spPr/>
        <p:txBody>
          <a:bodyPr>
            <a:normAutofit/>
          </a:bodyPr>
          <a:lstStyle/>
          <a:p>
            <a:r>
              <a:rPr lang="en-US" dirty="0"/>
              <a:t>Examples include depression, anxiety, bipolar disease, and paranoia.</a:t>
            </a:r>
          </a:p>
        </p:txBody>
      </p:sp>
      <p:grpSp>
        <p:nvGrpSpPr>
          <p:cNvPr id="16" name="4 Tabs">
            <a:extLst>
              <a:ext uri="{FF2B5EF4-FFF2-40B4-BE49-F238E27FC236}">
                <a16:creationId xmlns:a16="http://schemas.microsoft.com/office/drawing/2014/main" xmlns="" id="{B97164DA-98A1-4712-A3CC-92D1661A52C4}"/>
              </a:ext>
            </a:extLst>
          </p:cNvPr>
          <p:cNvGrpSpPr/>
          <p:nvPr/>
        </p:nvGrpSpPr>
        <p:grpSpPr>
          <a:xfrm>
            <a:off x="-3475" y="1473852"/>
            <a:ext cx="3088047" cy="5384147"/>
            <a:chOff x="3180108" y="790902"/>
            <a:chExt cx="3088047" cy="4850580"/>
          </a:xfrm>
        </p:grpSpPr>
        <p:sp>
          <p:nvSpPr>
            <p:cNvPr id="17" name="4-Tab 1">
              <a:extLst>
                <a:ext uri="{FF2B5EF4-FFF2-40B4-BE49-F238E27FC236}">
                  <a16:creationId xmlns:a16="http://schemas.microsoft.com/office/drawing/2014/main" xmlns="" id="{FDED1D26-EAB4-4EE2-AE23-0FC36063DBE1}"/>
                </a:ext>
              </a:extLst>
            </p:cNvPr>
            <p:cNvSpPr/>
            <p:nvPr userDrawn="1"/>
          </p:nvSpPr>
          <p:spPr>
            <a:xfrm>
              <a:off x="3180108" y="790902"/>
              <a:ext cx="3088047" cy="11887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Mental disorders</a:t>
              </a:r>
            </a:p>
          </p:txBody>
        </p:sp>
        <p:sp>
          <p:nvSpPr>
            <p:cNvPr id="18" name="4-Tab 2">
              <a:extLst>
                <a:ext uri="{FF2B5EF4-FFF2-40B4-BE49-F238E27FC236}">
                  <a16:creationId xmlns:a16="http://schemas.microsoft.com/office/drawing/2014/main" xmlns="" id="{01725F2D-53A9-4038-B33E-62EC23E934E8}"/>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Epilepsy</a:t>
              </a:r>
            </a:p>
          </p:txBody>
        </p:sp>
        <p:sp>
          <p:nvSpPr>
            <p:cNvPr id="19" name="4-Tab 3">
              <a:extLst>
                <a:ext uri="{FF2B5EF4-FFF2-40B4-BE49-F238E27FC236}">
                  <a16:creationId xmlns:a16="http://schemas.microsoft.com/office/drawing/2014/main" xmlns="" id="{2D563FF9-054A-4FCB-B9E0-D29417B47B14}"/>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Recovering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alcoholic</a:t>
              </a:r>
            </a:p>
          </p:txBody>
        </p:sp>
        <p:sp>
          <p:nvSpPr>
            <p:cNvPr id="20" name="4-Tab 4">
              <a:extLst>
                <a:ext uri="{FF2B5EF4-FFF2-40B4-BE49-F238E27FC236}">
                  <a16:creationId xmlns:a16="http://schemas.microsoft.com/office/drawing/2014/main" xmlns="" id="{CDC513CE-DBC4-4DF3-8A40-BF22D8016C24}"/>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Learning</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disabilities</a:t>
              </a:r>
            </a:p>
          </p:txBody>
        </p:sp>
      </p:grpSp>
      <p:grpSp>
        <p:nvGrpSpPr>
          <p:cNvPr id="12" name="Top Bar">
            <a:extLst>
              <a:ext uri="{FF2B5EF4-FFF2-40B4-BE49-F238E27FC236}">
                <a16:creationId xmlns:a16="http://schemas.microsoft.com/office/drawing/2014/main" xmlns="" id="{A3CF79AC-A439-42E3-9851-7100F32120E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3" name="Base Graphic2">
              <a:extLst>
                <a:ext uri="{FF2B5EF4-FFF2-40B4-BE49-F238E27FC236}">
                  <a16:creationId xmlns:a16="http://schemas.microsoft.com/office/drawing/2014/main" xmlns="" id="{187A87F5-EF81-423C-AA06-AEFDA7FADBF8}"/>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4" name="Gradation box">
              <a:extLst>
                <a:ext uri="{FF2B5EF4-FFF2-40B4-BE49-F238E27FC236}">
                  <a16:creationId xmlns:a16="http://schemas.microsoft.com/office/drawing/2014/main" xmlns="" id="{EBF7B524-3F9C-4C76-ACEA-B9B0CE503F2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5" name="White Gradient Box">
              <a:extLst>
                <a:ext uri="{FF2B5EF4-FFF2-40B4-BE49-F238E27FC236}">
                  <a16:creationId xmlns:a16="http://schemas.microsoft.com/office/drawing/2014/main" xmlns="" id="{F64E1BAB-0BAB-4B55-AD37-FF8BC45C7FF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xmlns="" id="{F428C1DB-05C3-4C98-8D41-C06D7E2F0647}"/>
              </a:ext>
            </a:extLst>
          </p:cNvPr>
          <p:cNvSpPr>
            <a:spLocks noGrp="1"/>
          </p:cNvSpPr>
          <p:nvPr>
            <p:ph type="title"/>
          </p:nvPr>
        </p:nvSpPr>
        <p:spPr>
          <a:xfrm>
            <a:off x="0" y="927244"/>
            <a:ext cx="9144000" cy="438848"/>
          </a:xfrm>
          <a:prstGeom prst="rect">
            <a:avLst/>
          </a:prstGeom>
        </p:spPr>
        <p:txBody>
          <a:bodyPr>
            <a:noAutofit/>
          </a:bodyPr>
          <a:lstStyle/>
          <a:p>
            <a:pPr algn="ctr"/>
            <a:r>
              <a:rPr lang="en-US" b="1" dirty="0">
                <a:latin typeface="Articulate" panose="02000503040000020004" pitchFamily="2" charset="0"/>
              </a:rPr>
              <a:t>What if the Disability Is Not Apparent?</a:t>
            </a:r>
          </a:p>
        </p:txBody>
      </p:sp>
    </p:spTree>
    <p:custDataLst>
      <p:tags r:id="rId1"/>
    </p:custDataLst>
    <p:extLst>
      <p:ext uri="{BB962C8B-B14F-4D97-AF65-F5344CB8AC3E}">
        <p14:creationId xmlns:p14="http://schemas.microsoft.com/office/powerpoint/2010/main" val="133092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xmlns="" id="{2E70B5ED-2259-49DD-8FEF-55211690882D}"/>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8007" b="6242"/>
          <a:stretch/>
        </p:blipFill>
        <p:spPr>
          <a:xfrm>
            <a:off x="3081105" y="1543993"/>
            <a:ext cx="6062895" cy="4117935"/>
          </a:xfrm>
        </p:spPr>
      </p:pic>
      <p:sp>
        <p:nvSpPr>
          <p:cNvPr id="4" name="Text Placeholder 3">
            <a:extLst>
              <a:ext uri="{FF2B5EF4-FFF2-40B4-BE49-F238E27FC236}">
                <a16:creationId xmlns:a16="http://schemas.microsoft.com/office/drawing/2014/main" xmlns="" id="{F5F7C4C3-0018-4120-8EA9-8286E3D056CB}"/>
              </a:ext>
            </a:extLst>
          </p:cNvPr>
          <p:cNvSpPr>
            <a:spLocks noGrp="1"/>
          </p:cNvSpPr>
          <p:nvPr>
            <p:ph type="body" sz="quarter" idx="16"/>
          </p:nvPr>
        </p:nvSpPr>
        <p:spPr/>
        <p:txBody>
          <a:bodyPr>
            <a:normAutofit/>
          </a:bodyPr>
          <a:lstStyle/>
          <a:p>
            <a:r>
              <a:rPr lang="en-US" dirty="0"/>
              <a:t>A neurological disorder that is </a:t>
            </a:r>
            <a:br>
              <a:rPr lang="en-US" dirty="0"/>
            </a:br>
            <a:r>
              <a:rPr lang="en-US" dirty="0"/>
              <a:t>only apparent during attacks.</a:t>
            </a:r>
          </a:p>
        </p:txBody>
      </p:sp>
      <p:grpSp>
        <p:nvGrpSpPr>
          <p:cNvPr id="16" name="4 Tabs">
            <a:extLst>
              <a:ext uri="{FF2B5EF4-FFF2-40B4-BE49-F238E27FC236}">
                <a16:creationId xmlns:a16="http://schemas.microsoft.com/office/drawing/2014/main" xmlns="" id="{B97164DA-98A1-4712-A3CC-92D1661A52C4}"/>
              </a:ext>
            </a:extLst>
          </p:cNvPr>
          <p:cNvGrpSpPr/>
          <p:nvPr/>
        </p:nvGrpSpPr>
        <p:grpSpPr>
          <a:xfrm>
            <a:off x="-3475" y="1473852"/>
            <a:ext cx="3088047" cy="5384147"/>
            <a:chOff x="3180108" y="790902"/>
            <a:chExt cx="3088047" cy="4850580"/>
          </a:xfrm>
        </p:grpSpPr>
        <p:sp>
          <p:nvSpPr>
            <p:cNvPr id="17" name="4-Tab 1">
              <a:extLst>
                <a:ext uri="{FF2B5EF4-FFF2-40B4-BE49-F238E27FC236}">
                  <a16:creationId xmlns:a16="http://schemas.microsoft.com/office/drawing/2014/main" xmlns="" id="{FDED1D26-EAB4-4EE2-AE23-0FC36063DBE1}"/>
                </a:ext>
              </a:extLst>
            </p:cNvPr>
            <p:cNvSpPr/>
            <p:nvPr userDrawn="1"/>
          </p:nvSpPr>
          <p:spPr>
            <a:xfrm>
              <a:off x="3180108" y="790902"/>
              <a:ext cx="3088047" cy="1188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Mental disorders</a:t>
              </a:r>
            </a:p>
          </p:txBody>
        </p:sp>
        <p:sp>
          <p:nvSpPr>
            <p:cNvPr id="18" name="4-Tab 2">
              <a:extLst>
                <a:ext uri="{FF2B5EF4-FFF2-40B4-BE49-F238E27FC236}">
                  <a16:creationId xmlns:a16="http://schemas.microsoft.com/office/drawing/2014/main" xmlns="" id="{01725F2D-53A9-4038-B33E-62EC23E934E8}"/>
                </a:ext>
              </a:extLst>
            </p:cNvPr>
            <p:cNvSpPr/>
            <p:nvPr userDrawn="1"/>
          </p:nvSpPr>
          <p:spPr>
            <a:xfrm>
              <a:off x="3180108" y="2011522"/>
              <a:ext cx="3088047" cy="11887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Epilepsy</a:t>
              </a:r>
            </a:p>
          </p:txBody>
        </p:sp>
        <p:sp>
          <p:nvSpPr>
            <p:cNvPr id="19" name="4-Tab 3">
              <a:extLst>
                <a:ext uri="{FF2B5EF4-FFF2-40B4-BE49-F238E27FC236}">
                  <a16:creationId xmlns:a16="http://schemas.microsoft.com/office/drawing/2014/main" xmlns="" id="{2D563FF9-054A-4FCB-B9E0-D29417B47B14}"/>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Recovering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alcoholic</a:t>
              </a:r>
            </a:p>
          </p:txBody>
        </p:sp>
        <p:sp>
          <p:nvSpPr>
            <p:cNvPr id="20" name="4-Tab 4">
              <a:extLst>
                <a:ext uri="{FF2B5EF4-FFF2-40B4-BE49-F238E27FC236}">
                  <a16:creationId xmlns:a16="http://schemas.microsoft.com/office/drawing/2014/main" xmlns="" id="{CDC513CE-DBC4-4DF3-8A40-BF22D8016C24}"/>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Learning</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disabilities</a:t>
              </a:r>
            </a:p>
          </p:txBody>
        </p:sp>
      </p:grpSp>
      <p:grpSp>
        <p:nvGrpSpPr>
          <p:cNvPr id="12" name="Top Bar">
            <a:extLst>
              <a:ext uri="{FF2B5EF4-FFF2-40B4-BE49-F238E27FC236}">
                <a16:creationId xmlns:a16="http://schemas.microsoft.com/office/drawing/2014/main" xmlns="" id="{A3CF79AC-A439-42E3-9851-7100F32120E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3" name="Base Graphic2">
              <a:extLst>
                <a:ext uri="{FF2B5EF4-FFF2-40B4-BE49-F238E27FC236}">
                  <a16:creationId xmlns:a16="http://schemas.microsoft.com/office/drawing/2014/main" xmlns="" id="{187A87F5-EF81-423C-AA06-AEFDA7FADBF8}"/>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4" name="Gradation box">
              <a:extLst>
                <a:ext uri="{FF2B5EF4-FFF2-40B4-BE49-F238E27FC236}">
                  <a16:creationId xmlns:a16="http://schemas.microsoft.com/office/drawing/2014/main" xmlns="" id="{EBF7B524-3F9C-4C76-ACEA-B9B0CE503F2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5" name="White Gradient Box">
              <a:extLst>
                <a:ext uri="{FF2B5EF4-FFF2-40B4-BE49-F238E27FC236}">
                  <a16:creationId xmlns:a16="http://schemas.microsoft.com/office/drawing/2014/main" xmlns="" id="{F64E1BAB-0BAB-4B55-AD37-FF8BC45C7FF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xmlns="" id="{F428C1DB-05C3-4C98-8D41-C06D7E2F0647}"/>
              </a:ext>
            </a:extLst>
          </p:cNvPr>
          <p:cNvSpPr>
            <a:spLocks noGrp="1"/>
          </p:cNvSpPr>
          <p:nvPr>
            <p:ph type="title"/>
          </p:nvPr>
        </p:nvSpPr>
        <p:spPr>
          <a:xfrm>
            <a:off x="0" y="927244"/>
            <a:ext cx="9144000" cy="438848"/>
          </a:xfrm>
          <a:prstGeom prst="rect">
            <a:avLst/>
          </a:prstGeom>
        </p:spPr>
        <p:txBody>
          <a:bodyPr>
            <a:noAutofit/>
          </a:bodyPr>
          <a:lstStyle/>
          <a:p>
            <a:pPr algn="ctr"/>
            <a:r>
              <a:rPr lang="en-US" b="1" dirty="0">
                <a:latin typeface="Articulate" panose="02000503040000020004" pitchFamily="2" charset="0"/>
              </a:rPr>
              <a:t>What if the Disability Is Not Apparent?</a:t>
            </a:r>
          </a:p>
        </p:txBody>
      </p:sp>
    </p:spTree>
    <p:custDataLst>
      <p:tags r:id="rId1"/>
    </p:custDataLst>
    <p:extLst>
      <p:ext uri="{BB962C8B-B14F-4D97-AF65-F5344CB8AC3E}">
        <p14:creationId xmlns:p14="http://schemas.microsoft.com/office/powerpoint/2010/main" val="2313160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xmlns="" id="{2E70B5ED-2259-49DD-8FEF-55211690882D}"/>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669" r="6812" b="1775"/>
          <a:stretch/>
        </p:blipFill>
        <p:spPr>
          <a:xfrm>
            <a:off x="3081105" y="1473852"/>
            <a:ext cx="6062895" cy="4188076"/>
          </a:xfrm>
        </p:spPr>
      </p:pic>
      <p:sp>
        <p:nvSpPr>
          <p:cNvPr id="4" name="Text Placeholder 3">
            <a:extLst>
              <a:ext uri="{FF2B5EF4-FFF2-40B4-BE49-F238E27FC236}">
                <a16:creationId xmlns:a16="http://schemas.microsoft.com/office/drawing/2014/main" xmlns="" id="{F5F7C4C3-0018-4120-8EA9-8286E3D056CB}"/>
              </a:ext>
            </a:extLst>
          </p:cNvPr>
          <p:cNvSpPr>
            <a:spLocks noGrp="1"/>
          </p:cNvSpPr>
          <p:nvPr>
            <p:ph type="body" sz="quarter" idx="16"/>
          </p:nvPr>
        </p:nvSpPr>
        <p:spPr>
          <a:xfrm>
            <a:off x="3083858" y="5661928"/>
            <a:ext cx="6060143" cy="1188720"/>
          </a:xfrm>
        </p:spPr>
        <p:txBody>
          <a:bodyPr>
            <a:normAutofit/>
          </a:bodyPr>
          <a:lstStyle/>
          <a:p>
            <a:r>
              <a:rPr lang="en-US" dirty="0"/>
              <a:t>Active use of drugs and alcohol </a:t>
            </a:r>
            <a:br>
              <a:rPr lang="en-US" dirty="0"/>
            </a:br>
            <a:r>
              <a:rPr lang="en-US" dirty="0"/>
              <a:t>is not covered.</a:t>
            </a:r>
          </a:p>
        </p:txBody>
      </p:sp>
      <p:grpSp>
        <p:nvGrpSpPr>
          <p:cNvPr id="16" name="4 Tabs">
            <a:extLst>
              <a:ext uri="{FF2B5EF4-FFF2-40B4-BE49-F238E27FC236}">
                <a16:creationId xmlns:a16="http://schemas.microsoft.com/office/drawing/2014/main" xmlns="" id="{B97164DA-98A1-4712-A3CC-92D1661A52C4}"/>
              </a:ext>
            </a:extLst>
          </p:cNvPr>
          <p:cNvGrpSpPr/>
          <p:nvPr/>
        </p:nvGrpSpPr>
        <p:grpSpPr>
          <a:xfrm>
            <a:off x="-3475" y="1473852"/>
            <a:ext cx="3088047" cy="5384147"/>
            <a:chOff x="3180108" y="790902"/>
            <a:chExt cx="3088047" cy="4850580"/>
          </a:xfrm>
        </p:grpSpPr>
        <p:sp>
          <p:nvSpPr>
            <p:cNvPr id="17" name="4-Tab 1">
              <a:extLst>
                <a:ext uri="{FF2B5EF4-FFF2-40B4-BE49-F238E27FC236}">
                  <a16:creationId xmlns:a16="http://schemas.microsoft.com/office/drawing/2014/main" xmlns="" id="{FDED1D26-EAB4-4EE2-AE23-0FC36063DBE1}"/>
                </a:ext>
              </a:extLst>
            </p:cNvPr>
            <p:cNvSpPr/>
            <p:nvPr userDrawn="1"/>
          </p:nvSpPr>
          <p:spPr>
            <a:xfrm>
              <a:off x="3180108" y="790902"/>
              <a:ext cx="3088047" cy="1188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Mental disorders</a:t>
              </a:r>
            </a:p>
          </p:txBody>
        </p:sp>
        <p:sp>
          <p:nvSpPr>
            <p:cNvPr id="18" name="4-Tab 2">
              <a:extLst>
                <a:ext uri="{FF2B5EF4-FFF2-40B4-BE49-F238E27FC236}">
                  <a16:creationId xmlns:a16="http://schemas.microsoft.com/office/drawing/2014/main" xmlns="" id="{01725F2D-53A9-4038-B33E-62EC23E934E8}"/>
                </a:ext>
              </a:extLst>
            </p:cNvPr>
            <p:cNvSpPr/>
            <p:nvPr userDrawn="1"/>
          </p:nvSpPr>
          <p:spPr>
            <a:xfrm>
              <a:off x="3180108" y="2011522"/>
              <a:ext cx="3088047" cy="1188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Epilepsy</a:t>
              </a:r>
            </a:p>
          </p:txBody>
        </p:sp>
        <p:sp>
          <p:nvSpPr>
            <p:cNvPr id="19" name="4-Tab 3">
              <a:extLst>
                <a:ext uri="{FF2B5EF4-FFF2-40B4-BE49-F238E27FC236}">
                  <a16:creationId xmlns:a16="http://schemas.microsoft.com/office/drawing/2014/main" xmlns="" id="{2D563FF9-054A-4FCB-B9E0-D29417B47B14}"/>
                </a:ext>
              </a:extLst>
            </p:cNvPr>
            <p:cNvSpPr/>
            <p:nvPr userDrawn="1"/>
          </p:nvSpPr>
          <p:spPr>
            <a:xfrm>
              <a:off x="3180108" y="3232142"/>
              <a:ext cx="3088047" cy="11887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Recovering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alcoholic</a:t>
              </a:r>
            </a:p>
          </p:txBody>
        </p:sp>
        <p:sp>
          <p:nvSpPr>
            <p:cNvPr id="20" name="4-Tab 4">
              <a:extLst>
                <a:ext uri="{FF2B5EF4-FFF2-40B4-BE49-F238E27FC236}">
                  <a16:creationId xmlns:a16="http://schemas.microsoft.com/office/drawing/2014/main" xmlns="" id="{CDC513CE-DBC4-4DF3-8A40-BF22D8016C24}"/>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Learning</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disabilities</a:t>
              </a:r>
            </a:p>
          </p:txBody>
        </p:sp>
      </p:grpSp>
      <p:grpSp>
        <p:nvGrpSpPr>
          <p:cNvPr id="12" name="Top Bar">
            <a:extLst>
              <a:ext uri="{FF2B5EF4-FFF2-40B4-BE49-F238E27FC236}">
                <a16:creationId xmlns:a16="http://schemas.microsoft.com/office/drawing/2014/main" xmlns="" id="{A3CF79AC-A439-42E3-9851-7100F32120E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3" name="Base Graphic2">
              <a:extLst>
                <a:ext uri="{FF2B5EF4-FFF2-40B4-BE49-F238E27FC236}">
                  <a16:creationId xmlns:a16="http://schemas.microsoft.com/office/drawing/2014/main" xmlns="" id="{187A87F5-EF81-423C-AA06-AEFDA7FADBF8}"/>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4" name="Gradation box">
              <a:extLst>
                <a:ext uri="{FF2B5EF4-FFF2-40B4-BE49-F238E27FC236}">
                  <a16:creationId xmlns:a16="http://schemas.microsoft.com/office/drawing/2014/main" xmlns="" id="{EBF7B524-3F9C-4C76-ACEA-B9B0CE503F2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5" name="White Gradient Box">
              <a:extLst>
                <a:ext uri="{FF2B5EF4-FFF2-40B4-BE49-F238E27FC236}">
                  <a16:creationId xmlns:a16="http://schemas.microsoft.com/office/drawing/2014/main" xmlns="" id="{F64E1BAB-0BAB-4B55-AD37-FF8BC45C7FF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xmlns="" id="{F428C1DB-05C3-4C98-8D41-C06D7E2F0647}"/>
              </a:ext>
            </a:extLst>
          </p:cNvPr>
          <p:cNvSpPr>
            <a:spLocks noGrp="1"/>
          </p:cNvSpPr>
          <p:nvPr>
            <p:ph type="title"/>
          </p:nvPr>
        </p:nvSpPr>
        <p:spPr>
          <a:xfrm>
            <a:off x="0" y="927244"/>
            <a:ext cx="9144000" cy="438848"/>
          </a:xfrm>
          <a:prstGeom prst="rect">
            <a:avLst/>
          </a:prstGeom>
        </p:spPr>
        <p:txBody>
          <a:bodyPr>
            <a:noAutofit/>
          </a:bodyPr>
          <a:lstStyle/>
          <a:p>
            <a:pPr algn="ctr"/>
            <a:r>
              <a:rPr lang="en-US" b="1" dirty="0">
                <a:latin typeface="Articulate" panose="02000503040000020004" pitchFamily="2" charset="0"/>
              </a:rPr>
              <a:t>What if the Disability Is Not Apparent?</a:t>
            </a:r>
          </a:p>
        </p:txBody>
      </p:sp>
    </p:spTree>
    <p:custDataLst>
      <p:tags r:id="rId1"/>
    </p:custDataLst>
    <p:extLst>
      <p:ext uri="{BB962C8B-B14F-4D97-AF65-F5344CB8AC3E}">
        <p14:creationId xmlns:p14="http://schemas.microsoft.com/office/powerpoint/2010/main" val="2651686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xmlns="" id="{2E70B5ED-2259-49DD-8FEF-55211690882D}"/>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4999" t="1702" b="-173"/>
          <a:stretch/>
        </p:blipFill>
        <p:spPr>
          <a:xfrm>
            <a:off x="3081105" y="1473852"/>
            <a:ext cx="6062895" cy="4188076"/>
          </a:xfrm>
        </p:spPr>
      </p:pic>
      <p:sp>
        <p:nvSpPr>
          <p:cNvPr id="4" name="Text Placeholder 3">
            <a:extLst>
              <a:ext uri="{FF2B5EF4-FFF2-40B4-BE49-F238E27FC236}">
                <a16:creationId xmlns:a16="http://schemas.microsoft.com/office/drawing/2014/main" xmlns="" id="{F5F7C4C3-0018-4120-8EA9-8286E3D056CB}"/>
              </a:ext>
            </a:extLst>
          </p:cNvPr>
          <p:cNvSpPr>
            <a:spLocks noGrp="1"/>
          </p:cNvSpPr>
          <p:nvPr>
            <p:ph type="body" sz="quarter" idx="16"/>
          </p:nvPr>
        </p:nvSpPr>
        <p:spPr/>
        <p:txBody>
          <a:bodyPr>
            <a:normAutofit/>
          </a:bodyPr>
          <a:lstStyle/>
          <a:p>
            <a:r>
              <a:rPr lang="en-US" dirty="0"/>
              <a:t>May not be apparent at first.</a:t>
            </a:r>
          </a:p>
        </p:txBody>
      </p:sp>
      <p:grpSp>
        <p:nvGrpSpPr>
          <p:cNvPr id="16" name="4 Tabs">
            <a:extLst>
              <a:ext uri="{FF2B5EF4-FFF2-40B4-BE49-F238E27FC236}">
                <a16:creationId xmlns:a16="http://schemas.microsoft.com/office/drawing/2014/main" xmlns="" id="{B97164DA-98A1-4712-A3CC-92D1661A52C4}"/>
              </a:ext>
            </a:extLst>
          </p:cNvPr>
          <p:cNvGrpSpPr/>
          <p:nvPr/>
        </p:nvGrpSpPr>
        <p:grpSpPr>
          <a:xfrm>
            <a:off x="-3475" y="1473852"/>
            <a:ext cx="3088047" cy="5384147"/>
            <a:chOff x="3180108" y="790902"/>
            <a:chExt cx="3088047" cy="4850580"/>
          </a:xfrm>
        </p:grpSpPr>
        <p:sp>
          <p:nvSpPr>
            <p:cNvPr id="17" name="4-Tab 1">
              <a:extLst>
                <a:ext uri="{FF2B5EF4-FFF2-40B4-BE49-F238E27FC236}">
                  <a16:creationId xmlns:a16="http://schemas.microsoft.com/office/drawing/2014/main" xmlns="" id="{FDED1D26-EAB4-4EE2-AE23-0FC36063DBE1}"/>
                </a:ext>
              </a:extLst>
            </p:cNvPr>
            <p:cNvSpPr/>
            <p:nvPr userDrawn="1"/>
          </p:nvSpPr>
          <p:spPr>
            <a:xfrm>
              <a:off x="3180108" y="790902"/>
              <a:ext cx="3088047" cy="1188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Mental disorders</a:t>
              </a:r>
            </a:p>
          </p:txBody>
        </p:sp>
        <p:sp>
          <p:nvSpPr>
            <p:cNvPr id="18" name="4-Tab 2">
              <a:extLst>
                <a:ext uri="{FF2B5EF4-FFF2-40B4-BE49-F238E27FC236}">
                  <a16:creationId xmlns:a16="http://schemas.microsoft.com/office/drawing/2014/main" xmlns="" id="{01725F2D-53A9-4038-B33E-62EC23E934E8}"/>
                </a:ext>
              </a:extLst>
            </p:cNvPr>
            <p:cNvSpPr/>
            <p:nvPr userDrawn="1"/>
          </p:nvSpPr>
          <p:spPr>
            <a:xfrm>
              <a:off x="3180108" y="2011522"/>
              <a:ext cx="3088047" cy="1188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Epilepsy</a:t>
              </a:r>
            </a:p>
          </p:txBody>
        </p:sp>
        <p:sp>
          <p:nvSpPr>
            <p:cNvPr id="19" name="4-Tab 3">
              <a:extLst>
                <a:ext uri="{FF2B5EF4-FFF2-40B4-BE49-F238E27FC236}">
                  <a16:creationId xmlns:a16="http://schemas.microsoft.com/office/drawing/2014/main" xmlns="" id="{2D563FF9-054A-4FCB-B9E0-D29417B47B14}"/>
                </a:ext>
              </a:extLst>
            </p:cNvPr>
            <p:cNvSpPr/>
            <p:nvPr userDrawn="1"/>
          </p:nvSpPr>
          <p:spPr>
            <a:xfrm>
              <a:off x="3180108" y="3232142"/>
              <a:ext cx="3088047" cy="118872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Recovering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alcoholic</a:t>
              </a:r>
            </a:p>
          </p:txBody>
        </p:sp>
        <p:sp>
          <p:nvSpPr>
            <p:cNvPr id="20" name="4-Tab 4">
              <a:extLst>
                <a:ext uri="{FF2B5EF4-FFF2-40B4-BE49-F238E27FC236}">
                  <a16:creationId xmlns:a16="http://schemas.microsoft.com/office/drawing/2014/main" xmlns="" id="{CDC513CE-DBC4-4DF3-8A40-BF22D8016C24}"/>
                </a:ext>
              </a:extLst>
            </p:cNvPr>
            <p:cNvSpPr/>
            <p:nvPr userDrawn="1"/>
          </p:nvSpPr>
          <p:spPr>
            <a:xfrm>
              <a:off x="3180108" y="4452762"/>
              <a:ext cx="3088047" cy="11887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Learning</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disabilities</a:t>
              </a:r>
            </a:p>
          </p:txBody>
        </p:sp>
      </p:grpSp>
      <p:grpSp>
        <p:nvGrpSpPr>
          <p:cNvPr id="12" name="Top Bar">
            <a:extLst>
              <a:ext uri="{FF2B5EF4-FFF2-40B4-BE49-F238E27FC236}">
                <a16:creationId xmlns:a16="http://schemas.microsoft.com/office/drawing/2014/main" xmlns="" id="{A3CF79AC-A439-42E3-9851-7100F32120E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3" name="Base Graphic2">
              <a:extLst>
                <a:ext uri="{FF2B5EF4-FFF2-40B4-BE49-F238E27FC236}">
                  <a16:creationId xmlns:a16="http://schemas.microsoft.com/office/drawing/2014/main" xmlns="" id="{187A87F5-EF81-423C-AA06-AEFDA7FADBF8}"/>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4" name="Gradation box">
              <a:extLst>
                <a:ext uri="{FF2B5EF4-FFF2-40B4-BE49-F238E27FC236}">
                  <a16:creationId xmlns:a16="http://schemas.microsoft.com/office/drawing/2014/main" xmlns="" id="{EBF7B524-3F9C-4C76-ACEA-B9B0CE503F2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5" name="White Gradient Box">
              <a:extLst>
                <a:ext uri="{FF2B5EF4-FFF2-40B4-BE49-F238E27FC236}">
                  <a16:creationId xmlns:a16="http://schemas.microsoft.com/office/drawing/2014/main" xmlns="" id="{F64E1BAB-0BAB-4B55-AD37-FF8BC45C7FF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xmlns="" id="{F428C1DB-05C3-4C98-8D41-C06D7E2F0647}"/>
              </a:ext>
            </a:extLst>
          </p:cNvPr>
          <p:cNvSpPr>
            <a:spLocks noGrp="1"/>
          </p:cNvSpPr>
          <p:nvPr>
            <p:ph type="title"/>
          </p:nvPr>
        </p:nvSpPr>
        <p:spPr>
          <a:xfrm>
            <a:off x="0" y="927244"/>
            <a:ext cx="9144000" cy="438848"/>
          </a:xfrm>
          <a:prstGeom prst="rect">
            <a:avLst/>
          </a:prstGeom>
        </p:spPr>
        <p:txBody>
          <a:bodyPr>
            <a:noAutofit/>
          </a:bodyPr>
          <a:lstStyle/>
          <a:p>
            <a:pPr algn="ctr"/>
            <a:r>
              <a:rPr lang="en-US" b="1" dirty="0">
                <a:latin typeface="Articulate" panose="02000503040000020004" pitchFamily="2" charset="0"/>
              </a:rPr>
              <a:t>What if the Disability Is Not Apparent?</a:t>
            </a:r>
          </a:p>
        </p:txBody>
      </p:sp>
    </p:spTree>
    <p:extLst>
      <p:ext uri="{BB962C8B-B14F-4D97-AF65-F5344CB8AC3E}">
        <p14:creationId xmlns:p14="http://schemas.microsoft.com/office/powerpoint/2010/main" val="2883829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xmlns="" id="{2E70B5ED-2259-49DD-8FEF-55211690882D}"/>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050" t="2559" r="2973" b="1253"/>
          <a:stretch/>
        </p:blipFill>
        <p:spPr>
          <a:xfrm>
            <a:off x="3081105" y="1466501"/>
            <a:ext cx="6062895" cy="4195427"/>
          </a:xfrm>
        </p:spPr>
      </p:pic>
      <p:sp>
        <p:nvSpPr>
          <p:cNvPr id="4" name="Text Placeholder 3">
            <a:extLst>
              <a:ext uri="{FF2B5EF4-FFF2-40B4-BE49-F238E27FC236}">
                <a16:creationId xmlns:a16="http://schemas.microsoft.com/office/drawing/2014/main" xmlns="" id="{F5F7C4C3-0018-4120-8EA9-8286E3D056CB}"/>
              </a:ext>
            </a:extLst>
          </p:cNvPr>
          <p:cNvSpPr>
            <a:spLocks noGrp="1"/>
          </p:cNvSpPr>
          <p:nvPr>
            <p:ph type="body" sz="quarter" idx="16"/>
          </p:nvPr>
        </p:nvSpPr>
        <p:spPr>
          <a:xfrm>
            <a:off x="3083858" y="5661928"/>
            <a:ext cx="6060143" cy="1196072"/>
          </a:xfrm>
        </p:spPr>
        <p:txBody>
          <a:bodyPr>
            <a:normAutofit/>
          </a:bodyPr>
          <a:lstStyle/>
          <a:p>
            <a:r>
              <a:rPr lang="en-US" dirty="0"/>
              <a:t>Some cases require testing to </a:t>
            </a:r>
            <a:br>
              <a:rPr lang="en-US" dirty="0"/>
            </a:br>
            <a:r>
              <a:rPr lang="en-US" dirty="0"/>
              <a:t>determine if they are covered.</a:t>
            </a:r>
          </a:p>
        </p:txBody>
      </p:sp>
      <p:grpSp>
        <p:nvGrpSpPr>
          <p:cNvPr id="16" name="4 Tabs">
            <a:extLst>
              <a:ext uri="{FF2B5EF4-FFF2-40B4-BE49-F238E27FC236}">
                <a16:creationId xmlns:a16="http://schemas.microsoft.com/office/drawing/2014/main" xmlns="" id="{B97164DA-98A1-4712-A3CC-92D1661A52C4}"/>
              </a:ext>
            </a:extLst>
          </p:cNvPr>
          <p:cNvGrpSpPr/>
          <p:nvPr/>
        </p:nvGrpSpPr>
        <p:grpSpPr>
          <a:xfrm>
            <a:off x="-3475" y="1473852"/>
            <a:ext cx="3088047" cy="5384147"/>
            <a:chOff x="3180108" y="790902"/>
            <a:chExt cx="3088047" cy="4850580"/>
          </a:xfrm>
        </p:grpSpPr>
        <p:sp>
          <p:nvSpPr>
            <p:cNvPr id="17" name="4-Tab 1">
              <a:extLst>
                <a:ext uri="{FF2B5EF4-FFF2-40B4-BE49-F238E27FC236}">
                  <a16:creationId xmlns:a16="http://schemas.microsoft.com/office/drawing/2014/main" xmlns="" id="{FDED1D26-EAB4-4EE2-AE23-0FC36063DBE1}"/>
                </a:ext>
              </a:extLst>
            </p:cNvPr>
            <p:cNvSpPr/>
            <p:nvPr userDrawn="1"/>
          </p:nvSpPr>
          <p:spPr>
            <a:xfrm>
              <a:off x="3180108" y="79090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Mental disorders</a:t>
              </a:r>
            </a:p>
          </p:txBody>
        </p:sp>
        <p:sp>
          <p:nvSpPr>
            <p:cNvPr id="18" name="4-Tab 2">
              <a:extLst>
                <a:ext uri="{FF2B5EF4-FFF2-40B4-BE49-F238E27FC236}">
                  <a16:creationId xmlns:a16="http://schemas.microsoft.com/office/drawing/2014/main" xmlns="" id="{01725F2D-53A9-4038-B33E-62EC23E934E8}"/>
                </a:ext>
              </a:extLst>
            </p:cNvPr>
            <p:cNvSpPr/>
            <p:nvPr userDrawn="1"/>
          </p:nvSpPr>
          <p:spPr>
            <a:xfrm>
              <a:off x="3180108" y="201152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Epilepsy</a:t>
              </a:r>
            </a:p>
          </p:txBody>
        </p:sp>
        <p:sp>
          <p:nvSpPr>
            <p:cNvPr id="19" name="4-Tab 3">
              <a:extLst>
                <a:ext uri="{FF2B5EF4-FFF2-40B4-BE49-F238E27FC236}">
                  <a16:creationId xmlns:a16="http://schemas.microsoft.com/office/drawing/2014/main" xmlns="" id="{2D563FF9-054A-4FCB-B9E0-D29417B47B14}"/>
                </a:ext>
              </a:extLst>
            </p:cNvPr>
            <p:cNvSpPr/>
            <p:nvPr userDrawn="1"/>
          </p:nvSpPr>
          <p:spPr>
            <a:xfrm>
              <a:off x="3180108" y="323214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Recovering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alcoholic</a:t>
              </a:r>
            </a:p>
          </p:txBody>
        </p:sp>
        <p:sp>
          <p:nvSpPr>
            <p:cNvPr id="20" name="4-Tab 4">
              <a:extLst>
                <a:ext uri="{FF2B5EF4-FFF2-40B4-BE49-F238E27FC236}">
                  <a16:creationId xmlns:a16="http://schemas.microsoft.com/office/drawing/2014/main" xmlns="" id="{CDC513CE-DBC4-4DF3-8A40-BF22D8016C24}"/>
                </a:ext>
              </a:extLst>
            </p:cNvPr>
            <p:cNvSpPr/>
            <p:nvPr userDrawn="1"/>
          </p:nvSpPr>
          <p:spPr>
            <a:xfrm>
              <a:off x="3180108" y="4452762"/>
              <a:ext cx="3088047" cy="118872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latin typeface="Open Sans" panose="020B0606030504020204" pitchFamily="34" charset="0"/>
                  <a:ea typeface="Open Sans" panose="020B0606030504020204" pitchFamily="34" charset="0"/>
                  <a:cs typeface="Open Sans" panose="020B0606030504020204" pitchFamily="34" charset="0"/>
                </a:rPr>
                <a:t>Learning</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b="1" dirty="0">
                  <a:latin typeface="Open Sans" panose="020B0606030504020204" pitchFamily="34" charset="0"/>
                  <a:ea typeface="Open Sans" panose="020B0606030504020204" pitchFamily="34" charset="0"/>
                  <a:cs typeface="Open Sans" panose="020B0606030504020204" pitchFamily="34" charset="0"/>
                </a:rPr>
                <a:t>disabilities</a:t>
              </a:r>
            </a:p>
          </p:txBody>
        </p:sp>
      </p:grpSp>
      <p:grpSp>
        <p:nvGrpSpPr>
          <p:cNvPr id="12" name="Top Bar">
            <a:extLst>
              <a:ext uri="{FF2B5EF4-FFF2-40B4-BE49-F238E27FC236}">
                <a16:creationId xmlns:a16="http://schemas.microsoft.com/office/drawing/2014/main" xmlns="" id="{A3CF79AC-A439-42E3-9851-7100F32120E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3" name="Base Graphic2">
              <a:extLst>
                <a:ext uri="{FF2B5EF4-FFF2-40B4-BE49-F238E27FC236}">
                  <a16:creationId xmlns:a16="http://schemas.microsoft.com/office/drawing/2014/main" xmlns="" id="{187A87F5-EF81-423C-AA06-AEFDA7FADBF8}"/>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4" name="Gradation box">
              <a:extLst>
                <a:ext uri="{FF2B5EF4-FFF2-40B4-BE49-F238E27FC236}">
                  <a16:creationId xmlns:a16="http://schemas.microsoft.com/office/drawing/2014/main" xmlns="" id="{EBF7B524-3F9C-4C76-ACEA-B9B0CE503F2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5" name="White Gradient Box">
              <a:extLst>
                <a:ext uri="{FF2B5EF4-FFF2-40B4-BE49-F238E27FC236}">
                  <a16:creationId xmlns:a16="http://schemas.microsoft.com/office/drawing/2014/main" xmlns="" id="{F64E1BAB-0BAB-4B55-AD37-FF8BC45C7FF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xmlns="" id="{F428C1DB-05C3-4C98-8D41-C06D7E2F0647}"/>
              </a:ext>
            </a:extLst>
          </p:cNvPr>
          <p:cNvSpPr>
            <a:spLocks noGrp="1"/>
          </p:cNvSpPr>
          <p:nvPr>
            <p:ph type="title"/>
          </p:nvPr>
        </p:nvSpPr>
        <p:spPr>
          <a:xfrm>
            <a:off x="0" y="927244"/>
            <a:ext cx="9144000" cy="438848"/>
          </a:xfrm>
          <a:prstGeom prst="rect">
            <a:avLst/>
          </a:prstGeom>
        </p:spPr>
        <p:txBody>
          <a:bodyPr>
            <a:noAutofit/>
          </a:bodyPr>
          <a:lstStyle/>
          <a:p>
            <a:pPr algn="ctr"/>
            <a:r>
              <a:rPr lang="en-US" b="1" dirty="0">
                <a:latin typeface="Articulate" panose="02000503040000020004" pitchFamily="2" charset="0"/>
              </a:rPr>
              <a:t>What if the Disability Is Not Apparent?</a:t>
            </a:r>
          </a:p>
        </p:txBody>
      </p:sp>
    </p:spTree>
    <p:custDataLst>
      <p:tags r:id="rId1"/>
    </p:custDataLst>
    <p:extLst>
      <p:ext uri="{BB962C8B-B14F-4D97-AF65-F5344CB8AC3E}">
        <p14:creationId xmlns:p14="http://schemas.microsoft.com/office/powerpoint/2010/main" val="2749004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Top Bar">
            <a:extLst>
              <a:ext uri="{FF2B5EF4-FFF2-40B4-BE49-F238E27FC236}">
                <a16:creationId xmlns:a16="http://schemas.microsoft.com/office/drawing/2014/main" xmlns="" id="{453D6EB4-6C45-4E3E-A9A3-4E1D6AE8DB2C}"/>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24" name="Base Graphic2">
              <a:extLst>
                <a:ext uri="{FF2B5EF4-FFF2-40B4-BE49-F238E27FC236}">
                  <a16:creationId xmlns:a16="http://schemas.microsoft.com/office/drawing/2014/main" xmlns="" id="{131FFA8B-BFFF-401C-A77F-2CBDFC8ED9E8}"/>
                </a:ext>
              </a:extLst>
            </p:cNvPr>
            <p:cNvPicPr>
              <a:picLocks noChangeAspect="1"/>
            </p:cNvPicPr>
            <p:nvPr userDrawn="1"/>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25" name="Gradation box">
              <a:extLst>
                <a:ext uri="{FF2B5EF4-FFF2-40B4-BE49-F238E27FC236}">
                  <a16:creationId xmlns:a16="http://schemas.microsoft.com/office/drawing/2014/main" xmlns="" id="{F4896BF4-9C8F-4A27-9592-3CD50D0B33D0}"/>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26" name="White Gradient Box">
              <a:extLst>
                <a:ext uri="{FF2B5EF4-FFF2-40B4-BE49-F238E27FC236}">
                  <a16:creationId xmlns:a16="http://schemas.microsoft.com/office/drawing/2014/main" xmlns="" id="{C1A0FCCB-1FD0-4943-B500-9D7EC8924BEA}"/>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32770" name="Rectangle 5">
            <a:extLst>
              <a:ext uri="{FF2B5EF4-FFF2-40B4-BE49-F238E27FC236}">
                <a16:creationId xmlns:a16="http://schemas.microsoft.com/office/drawing/2014/main" xmlns="" id="{6CF4B99F-EB56-4583-98F9-8918D68D348E}"/>
              </a:ext>
            </a:extLst>
          </p:cNvPr>
          <p:cNvSpPr>
            <a:spLocks noGrp="1" noChangeArrowheads="1"/>
          </p:cNvSpPr>
          <p:nvPr>
            <p:ph type="title"/>
          </p:nvPr>
        </p:nvSpPr>
        <p:spPr/>
        <p:txBody>
          <a:bodyPr/>
          <a:lstStyle/>
          <a:p>
            <a:r>
              <a:rPr lang="en-US" altLang="en-US"/>
              <a:t>Session Objectives</a:t>
            </a:r>
            <a:endParaRPr lang="en-US" altLang="en-US" dirty="0"/>
          </a:p>
        </p:txBody>
      </p:sp>
      <p:pic>
        <p:nvPicPr>
          <p:cNvPr id="18" name="Target">
            <a:extLst>
              <a:ext uri="{FF2B5EF4-FFF2-40B4-BE49-F238E27FC236}">
                <a16:creationId xmlns:a16="http://schemas.microsoft.com/office/drawing/2014/main" xmlns="" id="{835E5F44-46B8-4428-A065-91D37B2380BE}"/>
              </a:ext>
            </a:extLst>
          </p:cNvPr>
          <p:cNvPicPr>
            <a:picLocks noChangeAspect="1"/>
          </p:cNvPicPr>
          <p:nvPr/>
        </p:nvPicPr>
        <p:blipFill>
          <a:blip r:embed="rId5"/>
          <a:stretch>
            <a:fillRect/>
          </a:stretch>
        </p:blipFill>
        <p:spPr>
          <a:xfrm>
            <a:off x="3637836" y="1851586"/>
            <a:ext cx="4657143" cy="4485714"/>
          </a:xfrm>
          <a:prstGeom prst="rect">
            <a:avLst/>
          </a:prstGeom>
        </p:spPr>
      </p:pic>
      <p:sp>
        <p:nvSpPr>
          <p:cNvPr id="5" name="Content Placeholder 4">
            <a:extLst>
              <a:ext uri="{FF2B5EF4-FFF2-40B4-BE49-F238E27FC236}">
                <a16:creationId xmlns:a16="http://schemas.microsoft.com/office/drawing/2014/main" xmlns="" id="{531C9B46-3683-4917-B49F-70D697C8DE07}"/>
              </a:ext>
            </a:extLst>
          </p:cNvPr>
          <p:cNvSpPr>
            <a:spLocks noGrp="1"/>
          </p:cNvSpPr>
          <p:nvPr>
            <p:ph idx="1"/>
          </p:nvPr>
        </p:nvSpPr>
        <p:spPr/>
        <p:txBody>
          <a:bodyPr>
            <a:normAutofit/>
          </a:bodyPr>
          <a:lstStyle/>
          <a:p>
            <a:pPr marL="515938" lvl="1" indent="-515938">
              <a:spcBef>
                <a:spcPct val="40000"/>
              </a:spcBef>
              <a:buSzPct val="120000"/>
              <a:buFont typeface="Arial" panose="020B0604020202020204" pitchFamily="34" charset="0"/>
              <a:buChar char="□"/>
            </a:pPr>
            <a:r>
              <a:rPr lang="en-US" altLang="en-US" dirty="0">
                <a:solidFill>
                  <a:srgbClr val="000000"/>
                </a:solidFill>
              </a:rPr>
              <a:t>Identify the purpose of the ADA</a:t>
            </a:r>
          </a:p>
          <a:p>
            <a:pPr marL="515938" lvl="1" indent="-515938">
              <a:spcBef>
                <a:spcPct val="40000"/>
              </a:spcBef>
              <a:buSzPct val="120000"/>
              <a:buFont typeface="Arial" panose="020B0604020202020204" pitchFamily="34" charset="0"/>
              <a:buChar char="□"/>
            </a:pPr>
            <a:r>
              <a:rPr lang="en-US" altLang="en-US" dirty="0">
                <a:solidFill>
                  <a:srgbClr val="000000"/>
                </a:solidFill>
              </a:rPr>
              <a:t>Define “disability” correctly</a:t>
            </a:r>
          </a:p>
          <a:p>
            <a:pPr marL="515938" lvl="1" indent="-515938">
              <a:spcBef>
                <a:spcPct val="40000"/>
              </a:spcBef>
              <a:buSzPct val="120000"/>
              <a:buFont typeface="Arial" panose="020B0604020202020204" pitchFamily="34" charset="0"/>
              <a:buChar char="□"/>
            </a:pPr>
            <a:r>
              <a:rPr lang="en-US" altLang="en-US" dirty="0">
                <a:solidFill>
                  <a:srgbClr val="000000"/>
                </a:solidFill>
              </a:rPr>
              <a:t>Make reasonable accommodations</a:t>
            </a:r>
          </a:p>
          <a:p>
            <a:pPr marL="515938" lvl="1" indent="-515938">
              <a:spcBef>
                <a:spcPct val="40000"/>
              </a:spcBef>
              <a:buSzPct val="120000"/>
              <a:buFont typeface="Arial" panose="020B0604020202020204" pitchFamily="34" charset="0"/>
              <a:buChar char="□"/>
            </a:pPr>
            <a:r>
              <a:rPr lang="en-US" altLang="en-US" dirty="0">
                <a:solidFill>
                  <a:srgbClr val="000000"/>
                </a:solidFill>
              </a:rPr>
              <a:t>Handle job interviews and </a:t>
            </a:r>
            <a:r>
              <a:rPr lang="en-US" altLang="en-US" dirty="0">
                <a:solidFill>
                  <a:srgbClr val="FF00FF"/>
                </a:solidFill>
              </a:rPr>
              <a:t/>
            </a:r>
            <a:br>
              <a:rPr lang="en-US" altLang="en-US" dirty="0">
                <a:solidFill>
                  <a:srgbClr val="FF00FF"/>
                </a:solidFill>
              </a:rPr>
            </a:br>
            <a:r>
              <a:rPr lang="en-US" altLang="en-US" dirty="0" err="1">
                <a:solidFill>
                  <a:srgbClr val="000000"/>
                </a:solidFill>
              </a:rPr>
              <a:t>postoffer</a:t>
            </a:r>
            <a:r>
              <a:rPr lang="en-US" altLang="en-US" dirty="0">
                <a:solidFill>
                  <a:srgbClr val="000000"/>
                </a:solidFill>
              </a:rPr>
              <a:t> discussions</a:t>
            </a:r>
          </a:p>
          <a:p>
            <a:pPr marL="515938" lvl="1" indent="-515938">
              <a:spcBef>
                <a:spcPct val="40000"/>
              </a:spcBef>
              <a:buSzPct val="120000"/>
              <a:buFont typeface="Arial" panose="020B0604020202020204" pitchFamily="34" charset="0"/>
              <a:buChar char="□"/>
            </a:pPr>
            <a:r>
              <a:rPr lang="en-US" altLang="en-US" dirty="0">
                <a:solidFill>
                  <a:srgbClr val="000000"/>
                </a:solidFill>
              </a:rPr>
              <a:t>Deal appropriately with leaves </a:t>
            </a:r>
            <a:r>
              <a:rPr lang="en-US" altLang="en-US" dirty="0">
                <a:solidFill>
                  <a:srgbClr val="FF00FF"/>
                </a:solidFill>
              </a:rPr>
              <a:t/>
            </a:r>
            <a:br>
              <a:rPr lang="en-US" altLang="en-US" dirty="0">
                <a:solidFill>
                  <a:srgbClr val="FF00FF"/>
                </a:solidFill>
              </a:rPr>
            </a:br>
            <a:r>
              <a:rPr lang="en-US" altLang="en-US" dirty="0">
                <a:solidFill>
                  <a:srgbClr val="000000"/>
                </a:solidFill>
              </a:rPr>
              <a:t>of absence and reinstatement</a:t>
            </a:r>
          </a:p>
          <a:p>
            <a:pPr marL="515938" lvl="1" indent="-515938">
              <a:spcBef>
                <a:spcPct val="40000"/>
              </a:spcBef>
              <a:buSzPct val="120000"/>
              <a:buFont typeface="Arial" panose="020B0604020202020204" pitchFamily="34" charset="0"/>
              <a:buChar char="□"/>
            </a:pPr>
            <a:r>
              <a:rPr lang="en-US" altLang="en-US" dirty="0">
                <a:solidFill>
                  <a:srgbClr val="000000"/>
                </a:solidFill>
              </a:rPr>
              <a:t>Avoid discrimination based on disability</a:t>
            </a:r>
          </a:p>
          <a:p>
            <a:endParaRPr lang="en-US" dirty="0"/>
          </a:p>
        </p:txBody>
      </p:sp>
      <p:pic>
        <p:nvPicPr>
          <p:cNvPr id="19" name="Dart">
            <a:extLst>
              <a:ext uri="{FF2B5EF4-FFF2-40B4-BE49-F238E27FC236}">
                <a16:creationId xmlns:a16="http://schemas.microsoft.com/office/drawing/2014/main" xmlns="" id="{D626D4F6-D116-4414-BBB9-F72D21BB9EA2}"/>
              </a:ext>
            </a:extLst>
          </p:cNvPr>
          <p:cNvPicPr>
            <a:picLocks noChangeAspect="1"/>
          </p:cNvPicPr>
          <p:nvPr/>
        </p:nvPicPr>
        <p:blipFill>
          <a:blip r:embed="rId6"/>
          <a:stretch>
            <a:fillRect/>
          </a:stretch>
        </p:blipFill>
        <p:spPr>
          <a:xfrm>
            <a:off x="5773090" y="1851586"/>
            <a:ext cx="2590800" cy="2353837"/>
          </a:xfrm>
          <a:prstGeom prst="rect">
            <a:avLst/>
          </a:prstGeom>
        </p:spPr>
      </p:pic>
      <p:pic>
        <p:nvPicPr>
          <p:cNvPr id="27" name="check 1">
            <a:extLst>
              <a:ext uri="{FF2B5EF4-FFF2-40B4-BE49-F238E27FC236}">
                <a16:creationId xmlns:a16="http://schemas.microsoft.com/office/drawing/2014/main" xmlns="" id="{1D8C9F67-1442-40AC-85BD-A57F52DB226A}"/>
              </a:ext>
            </a:extLst>
          </p:cNvPr>
          <p:cNvPicPr>
            <a:picLocks noChangeAspect="1"/>
          </p:cNvPicPr>
          <p:nvPr/>
        </p:nvPicPr>
        <p:blipFill>
          <a:blip r:embed="rId7">
            <a:duotone>
              <a:schemeClr val="accent3">
                <a:shade val="45000"/>
                <a:satMod val="135000"/>
              </a:schemeClr>
              <a:prstClr val="white"/>
            </a:duotone>
          </a:blip>
          <a:stretch>
            <a:fillRect/>
          </a:stretch>
        </p:blipFill>
        <p:spPr>
          <a:xfrm>
            <a:off x="628650" y="1752795"/>
            <a:ext cx="513833" cy="477562"/>
          </a:xfrm>
          <a:prstGeom prst="rect">
            <a:avLst/>
          </a:prstGeom>
        </p:spPr>
      </p:pic>
      <p:pic>
        <p:nvPicPr>
          <p:cNvPr id="28" name="check 2">
            <a:extLst>
              <a:ext uri="{FF2B5EF4-FFF2-40B4-BE49-F238E27FC236}">
                <a16:creationId xmlns:a16="http://schemas.microsoft.com/office/drawing/2014/main" xmlns="" id="{3087E93D-28B2-44A7-91C2-D7C4D54FCBD0}"/>
              </a:ext>
            </a:extLst>
          </p:cNvPr>
          <p:cNvPicPr>
            <a:picLocks noChangeAspect="1"/>
          </p:cNvPicPr>
          <p:nvPr/>
        </p:nvPicPr>
        <p:blipFill>
          <a:blip r:embed="rId7">
            <a:duotone>
              <a:schemeClr val="accent3">
                <a:shade val="45000"/>
                <a:satMod val="135000"/>
              </a:schemeClr>
              <a:prstClr val="white"/>
            </a:duotone>
          </a:blip>
          <a:stretch>
            <a:fillRect/>
          </a:stretch>
        </p:blipFill>
        <p:spPr>
          <a:xfrm>
            <a:off x="628650" y="2230357"/>
            <a:ext cx="513833" cy="477562"/>
          </a:xfrm>
          <a:prstGeom prst="rect">
            <a:avLst/>
          </a:prstGeom>
        </p:spPr>
      </p:pic>
      <p:pic>
        <p:nvPicPr>
          <p:cNvPr id="29" name="check 3">
            <a:extLst>
              <a:ext uri="{FF2B5EF4-FFF2-40B4-BE49-F238E27FC236}">
                <a16:creationId xmlns:a16="http://schemas.microsoft.com/office/drawing/2014/main" xmlns="" id="{427A9B1C-8406-4D01-B98E-26230BA35D1D}"/>
              </a:ext>
            </a:extLst>
          </p:cNvPr>
          <p:cNvPicPr>
            <a:picLocks noChangeAspect="1"/>
          </p:cNvPicPr>
          <p:nvPr/>
        </p:nvPicPr>
        <p:blipFill>
          <a:blip r:embed="rId7">
            <a:duotone>
              <a:schemeClr val="accent3">
                <a:shade val="45000"/>
                <a:satMod val="135000"/>
              </a:schemeClr>
              <a:prstClr val="white"/>
            </a:duotone>
          </a:blip>
          <a:stretch>
            <a:fillRect/>
          </a:stretch>
        </p:blipFill>
        <p:spPr>
          <a:xfrm>
            <a:off x="628650" y="2719414"/>
            <a:ext cx="513833" cy="477562"/>
          </a:xfrm>
          <a:prstGeom prst="rect">
            <a:avLst/>
          </a:prstGeom>
        </p:spPr>
      </p:pic>
      <p:pic>
        <p:nvPicPr>
          <p:cNvPr id="30" name="check 4">
            <a:extLst>
              <a:ext uri="{FF2B5EF4-FFF2-40B4-BE49-F238E27FC236}">
                <a16:creationId xmlns:a16="http://schemas.microsoft.com/office/drawing/2014/main" xmlns="" id="{19DD0659-72FC-4FA5-8CE4-D18ADECF9575}"/>
              </a:ext>
            </a:extLst>
          </p:cNvPr>
          <p:cNvPicPr>
            <a:picLocks noChangeAspect="1"/>
          </p:cNvPicPr>
          <p:nvPr/>
        </p:nvPicPr>
        <p:blipFill>
          <a:blip r:embed="rId7">
            <a:duotone>
              <a:schemeClr val="accent3">
                <a:shade val="45000"/>
                <a:satMod val="135000"/>
              </a:schemeClr>
              <a:prstClr val="white"/>
            </a:duotone>
          </a:blip>
          <a:stretch>
            <a:fillRect/>
          </a:stretch>
        </p:blipFill>
        <p:spPr>
          <a:xfrm>
            <a:off x="628650" y="3208471"/>
            <a:ext cx="513833" cy="477562"/>
          </a:xfrm>
          <a:prstGeom prst="rect">
            <a:avLst/>
          </a:prstGeom>
        </p:spPr>
      </p:pic>
      <p:pic>
        <p:nvPicPr>
          <p:cNvPr id="31" name="check 5">
            <a:extLst>
              <a:ext uri="{FF2B5EF4-FFF2-40B4-BE49-F238E27FC236}">
                <a16:creationId xmlns:a16="http://schemas.microsoft.com/office/drawing/2014/main" xmlns="" id="{87A250B1-3697-4689-A39A-383A43CD1F7A}"/>
              </a:ext>
            </a:extLst>
          </p:cNvPr>
          <p:cNvPicPr>
            <a:picLocks noChangeAspect="1"/>
          </p:cNvPicPr>
          <p:nvPr/>
        </p:nvPicPr>
        <p:blipFill>
          <a:blip r:embed="rId7">
            <a:duotone>
              <a:schemeClr val="accent3">
                <a:shade val="45000"/>
                <a:satMod val="135000"/>
              </a:schemeClr>
              <a:prstClr val="white"/>
            </a:duotone>
          </a:blip>
          <a:stretch>
            <a:fillRect/>
          </a:stretch>
        </p:blipFill>
        <p:spPr>
          <a:xfrm>
            <a:off x="628650" y="4014787"/>
            <a:ext cx="513833" cy="477562"/>
          </a:xfrm>
          <a:prstGeom prst="rect">
            <a:avLst/>
          </a:prstGeom>
        </p:spPr>
      </p:pic>
      <p:pic>
        <p:nvPicPr>
          <p:cNvPr id="32" name="check 6">
            <a:extLst>
              <a:ext uri="{FF2B5EF4-FFF2-40B4-BE49-F238E27FC236}">
                <a16:creationId xmlns:a16="http://schemas.microsoft.com/office/drawing/2014/main" xmlns="" id="{D5B5B676-9F2C-4762-BFBC-124818DBA138}"/>
              </a:ext>
            </a:extLst>
          </p:cNvPr>
          <p:cNvPicPr>
            <a:picLocks noChangeAspect="1"/>
          </p:cNvPicPr>
          <p:nvPr/>
        </p:nvPicPr>
        <p:blipFill>
          <a:blip r:embed="rId7">
            <a:duotone>
              <a:schemeClr val="accent3">
                <a:shade val="45000"/>
                <a:satMod val="135000"/>
              </a:schemeClr>
              <a:prstClr val="white"/>
            </a:duotone>
          </a:blip>
          <a:stretch>
            <a:fillRect/>
          </a:stretch>
        </p:blipFill>
        <p:spPr>
          <a:xfrm>
            <a:off x="628650" y="4821103"/>
            <a:ext cx="513833" cy="477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500"/>
                                        <p:tgtEl>
                                          <p:spTgt spid="5">
                                            <p:txEl>
                                              <p:pRg st="4" end="4"/>
                                            </p:txEl>
                                          </p:spTgt>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5" end="5"/>
                                            </p:txEl>
                                          </p:spTgt>
                                        </p:tgtEl>
                                        <p:attrNameLst>
                                          <p:attrName>style.visibility</p:attrName>
                                        </p:attrNameLst>
                                      </p:cBhvr>
                                      <p:to>
                                        <p:strVal val="visible"/>
                                      </p:to>
                                    </p:set>
                                    <p:animEffect transition="in" filter="fade">
                                      <p:cBhvr>
                                        <p:cTn id="58" dur="500"/>
                                        <p:tgtEl>
                                          <p:spTgt spid="5">
                                            <p:txEl>
                                              <p:pRg st="5" end="5"/>
                                            </p:txEl>
                                          </p:spTgt>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xmlns="" id="{D1F7E1A7-1250-4CF7-86D0-BF89E5783B7C}"/>
              </a:ext>
            </a:extLst>
          </p:cNvPr>
          <p:cNvPicPr>
            <a:picLocks noChangeAspect="1"/>
          </p:cNvPicPr>
          <p:nvPr/>
        </p:nvPicPr>
        <p:blipFill rotWithShape="1">
          <a:blip r:embed="rId4">
            <a:extLst>
              <a:ext uri="{28A0092B-C50C-407E-A947-70E740481C1C}">
                <a14:useLocalDpi xmlns:a14="http://schemas.microsoft.com/office/drawing/2010/main" val="0"/>
              </a:ext>
            </a:extLst>
          </a:blip>
          <a:srcRect t="6555" b="5972"/>
          <a:stretch/>
        </p:blipFill>
        <p:spPr>
          <a:xfrm>
            <a:off x="-26761" y="1473854"/>
            <a:ext cx="9183008" cy="5424668"/>
          </a:xfrm>
          <a:prstGeom prst="rect">
            <a:avLst/>
          </a:prstGeom>
        </p:spPr>
      </p:pic>
      <p:pic>
        <p:nvPicPr>
          <p:cNvPr id="13" name="Picture 2">
            <a:extLst>
              <a:ext uri="{FF2B5EF4-FFF2-40B4-BE49-F238E27FC236}">
                <a16:creationId xmlns:a16="http://schemas.microsoft.com/office/drawing/2014/main" xmlns="" id="{A4773DBD-48AE-4D73-BBF4-3B7CF640FB5E}"/>
              </a:ext>
            </a:extLst>
          </p:cNvPr>
          <p:cNvPicPr>
            <a:picLocks noChangeAspect="1"/>
          </p:cNvPicPr>
          <p:nvPr/>
        </p:nvPicPr>
        <p:blipFill rotWithShape="1">
          <a:blip r:embed="rId5">
            <a:extLst>
              <a:ext uri="{28A0092B-C50C-407E-A947-70E740481C1C}">
                <a14:useLocalDpi xmlns:a14="http://schemas.microsoft.com/office/drawing/2010/main" val="0"/>
              </a:ext>
            </a:extLst>
          </a:blip>
          <a:srcRect t="5476" b="5650"/>
          <a:stretch/>
        </p:blipFill>
        <p:spPr>
          <a:xfrm>
            <a:off x="-6950" y="1422698"/>
            <a:ext cx="9167882" cy="5424669"/>
          </a:xfrm>
          <a:prstGeom prst="rect">
            <a:avLst/>
          </a:prstGeom>
        </p:spPr>
      </p:pic>
      <p:sp>
        <p:nvSpPr>
          <p:cNvPr id="80911" name="subhead">
            <a:extLst>
              <a:ext uri="{FF2B5EF4-FFF2-40B4-BE49-F238E27FC236}">
                <a16:creationId xmlns:a16="http://schemas.microsoft.com/office/drawing/2014/main" xmlns="" id="{2BCCB60B-1D53-4224-8E3F-9D112B63D91E}"/>
              </a:ext>
            </a:extLst>
          </p:cNvPr>
          <p:cNvSpPr txBox="1">
            <a:spLocks noChangeArrowheads="1"/>
          </p:cNvSpPr>
          <p:nvPr/>
        </p:nvSpPr>
        <p:spPr bwMode="auto">
          <a:xfrm>
            <a:off x="-14513" y="1473853"/>
            <a:ext cx="9158513" cy="424732"/>
          </a:xfrm>
          <a:prstGeom prst="rect">
            <a:avLst/>
          </a:prstGeom>
          <a:solidFill>
            <a:srgbClr val="94430D">
              <a:alpha val="74902"/>
            </a:srgbClr>
          </a:solidFill>
          <a:ln>
            <a:noFill/>
          </a:ln>
          <a:effectLst/>
          <a:extLst/>
        </p:spPr>
        <p:txBody>
          <a:bodyPr wrap="square">
            <a:spAutoFit/>
          </a:bodyPr>
          <a:lstStyle>
            <a:lvl1pPr marL="344488" indent="-230188">
              <a:lnSpc>
                <a:spcPct val="90000"/>
              </a:lnSpc>
              <a:spcBef>
                <a:spcPct val="25000"/>
              </a:spcBef>
              <a:buClr>
                <a:srgbClr val="800000"/>
              </a:buClr>
              <a:defRPr sz="24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Font typeface="Times" panose="02020603050405020304" pitchFamily="18" charset="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defRPr sz="2000">
                <a:solidFill>
                  <a:schemeClr val="tx1"/>
                </a:solidFill>
                <a:latin typeface="Arial" panose="020B0604020202020204" pitchFamily="34" charset="0"/>
              </a:defRPr>
            </a:lvl5pPr>
            <a:lvl6pPr marL="2514600" indent="-228600" eaLnBrk="0" fontAlgn="base" hangingPunct="0">
              <a:spcBef>
                <a:spcPct val="20000"/>
              </a:spcBef>
              <a:spcAft>
                <a:spcPct val="0"/>
              </a:spcAft>
              <a:defRPr sz="2000">
                <a:solidFill>
                  <a:schemeClr val="tx1"/>
                </a:solidFill>
                <a:latin typeface="Arial" panose="020B0604020202020204" pitchFamily="34" charset="0"/>
              </a:defRPr>
            </a:lvl6pPr>
            <a:lvl7pPr marL="2971800" indent="-228600" eaLnBrk="0" fontAlgn="base" hangingPunct="0">
              <a:spcBef>
                <a:spcPct val="20000"/>
              </a:spcBef>
              <a:spcAft>
                <a:spcPct val="0"/>
              </a:spcAft>
              <a:defRPr sz="2000">
                <a:solidFill>
                  <a:schemeClr val="tx1"/>
                </a:solidFill>
                <a:latin typeface="Arial" panose="020B0604020202020204" pitchFamily="34" charset="0"/>
              </a:defRPr>
            </a:lvl7pPr>
            <a:lvl8pPr marL="3429000" indent="-228600" eaLnBrk="0" fontAlgn="base" hangingPunct="0">
              <a:spcBef>
                <a:spcPct val="20000"/>
              </a:spcBef>
              <a:spcAft>
                <a:spcPct val="0"/>
              </a:spcAft>
              <a:defRPr sz="2000">
                <a:solidFill>
                  <a:schemeClr val="tx1"/>
                </a:solidFill>
                <a:latin typeface="Arial" panose="020B0604020202020204" pitchFamily="34" charset="0"/>
              </a:defRPr>
            </a:lvl8pPr>
            <a:lvl9pPr marL="3886200" indent="-228600" eaLnBrk="0" fontAlgn="base" hangingPunct="0">
              <a:spcBef>
                <a:spcPct val="20000"/>
              </a:spcBef>
              <a:spcAft>
                <a:spcPct val="0"/>
              </a:spcAft>
              <a:defRPr sz="2000">
                <a:solidFill>
                  <a:schemeClr val="tx1"/>
                </a:solidFill>
                <a:latin typeface="Arial" panose="020B0604020202020204" pitchFamily="34" charset="0"/>
              </a:defRPr>
            </a:lvl9pPr>
          </a:lstStyle>
          <a:p>
            <a:pPr algn="ctr" eaLnBrk="1" hangingPunct="1">
              <a:spcBef>
                <a:spcPct val="35000"/>
              </a:spcBef>
              <a:buSzPct val="115000"/>
              <a:buFont typeface="Times" panose="02020603050405020304" pitchFamily="18" charset="0"/>
              <a:buNone/>
            </a:pPr>
            <a:r>
              <a:rPr lang="en-US" altLang="en-US" b="1" dirty="0">
                <a:solidFill>
                  <a:schemeClr val="bg1"/>
                </a:solidFill>
                <a:latin typeface="Tahoma" panose="020B0604030504040204" pitchFamily="34" charset="0"/>
              </a:rPr>
              <a:t>Focus on abilities, not disabilities!</a:t>
            </a:r>
          </a:p>
        </p:txBody>
      </p:sp>
      <p:grpSp>
        <p:nvGrpSpPr>
          <p:cNvPr id="7" name="Top Bar">
            <a:extLst>
              <a:ext uri="{FF2B5EF4-FFF2-40B4-BE49-F238E27FC236}">
                <a16:creationId xmlns:a16="http://schemas.microsoft.com/office/drawing/2014/main" xmlns="" id="{C6FFA7A8-3722-44CA-AE8A-9F35C8095A09}"/>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EE72A7F3-B58D-4B58-93DC-0274F727E084}"/>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830B1D22-28BA-4480-813B-5E85D586F9AD}"/>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EB27D725-E9A7-4CB4-8AF2-B982DE4BA65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55298" name="title">
            <a:extLst>
              <a:ext uri="{FF2B5EF4-FFF2-40B4-BE49-F238E27FC236}">
                <a16:creationId xmlns:a16="http://schemas.microsoft.com/office/drawing/2014/main" xmlns="" id="{F050B018-8611-484E-85C9-5DF17C75FBAD}"/>
              </a:ext>
            </a:extLst>
          </p:cNvPr>
          <p:cNvSpPr>
            <a:spLocks noGrp="1" noChangeArrowheads="1"/>
          </p:cNvSpPr>
          <p:nvPr>
            <p:ph type="title"/>
          </p:nvPr>
        </p:nvSpPr>
        <p:spPr/>
        <p:txBody>
          <a:bodyPr/>
          <a:lstStyle/>
          <a:p>
            <a:r>
              <a:rPr lang="en-US" altLang="en-US" dirty="0"/>
              <a:t>What if the Disability Is Not Apparent?</a:t>
            </a:r>
          </a:p>
        </p:txBody>
      </p:sp>
      <p:sp>
        <p:nvSpPr>
          <p:cNvPr id="12" name="copyright">
            <a:extLst>
              <a:ext uri="{FF2B5EF4-FFF2-40B4-BE49-F238E27FC236}">
                <a16:creationId xmlns:a16="http://schemas.microsoft.com/office/drawing/2014/main" xmlns="" id="{63B7F052-7DFF-4B26-86DC-76C04A77D1FC}"/>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childTnLst>
                          </p:cTn>
                        </p:par>
                        <p:par>
                          <p:cTn id="8" fill="hold">
                            <p:stCondLst>
                              <p:cond delay="5500"/>
                            </p:stCondLst>
                            <p:childTnLst>
                              <p:par>
                                <p:cTn id="9" presetID="42" presetClass="entr" presetSubtype="0" fill="hold" grpId="0" nodeType="afterEffect">
                                  <p:stCondLst>
                                    <p:cond delay="0"/>
                                  </p:stCondLst>
                                  <p:childTnLst>
                                    <p:set>
                                      <p:cBhvr>
                                        <p:cTn id="10" dur="1" fill="hold">
                                          <p:stCondLst>
                                            <p:cond delay="0"/>
                                          </p:stCondLst>
                                        </p:cTn>
                                        <p:tgtEl>
                                          <p:spTgt spid="80911"/>
                                        </p:tgtEl>
                                        <p:attrNameLst>
                                          <p:attrName>style.visibility</p:attrName>
                                        </p:attrNameLst>
                                      </p:cBhvr>
                                      <p:to>
                                        <p:strVal val="visible"/>
                                      </p:to>
                                    </p:set>
                                    <p:animEffect transition="in" filter="fade">
                                      <p:cBhvr>
                                        <p:cTn id="11" dur="1000"/>
                                        <p:tgtEl>
                                          <p:spTgt spid="80911"/>
                                        </p:tgtEl>
                                      </p:cBhvr>
                                    </p:animEffect>
                                    <p:anim calcmode="lin" valueType="num">
                                      <p:cBhvr>
                                        <p:cTn id="12" dur="1000" fill="hold"/>
                                        <p:tgtEl>
                                          <p:spTgt spid="80911"/>
                                        </p:tgtEl>
                                        <p:attrNameLst>
                                          <p:attrName>ppt_x</p:attrName>
                                        </p:attrNameLst>
                                      </p:cBhvr>
                                      <p:tavLst>
                                        <p:tav tm="0">
                                          <p:val>
                                            <p:strVal val="#ppt_x"/>
                                          </p:val>
                                        </p:tav>
                                        <p:tav tm="100000">
                                          <p:val>
                                            <p:strVal val="#ppt_x"/>
                                          </p:val>
                                        </p:tav>
                                      </p:tavLst>
                                    </p:anim>
                                    <p:anim calcmode="lin" valueType="num">
                                      <p:cBhvr>
                                        <p:cTn id="13" dur="1000" fill="hold"/>
                                        <p:tgtEl>
                                          <p:spTgt spid="809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descr="A blurry close up of a sign&#10;&#10;Description generated with very high confidence">
            <a:extLst>
              <a:ext uri="{FF2B5EF4-FFF2-40B4-BE49-F238E27FC236}">
                <a16:creationId xmlns:a16="http://schemas.microsoft.com/office/drawing/2014/main" xmlns="" id="{D37F5E90-B9B3-4B98-B224-3E22E2694906}"/>
              </a:ext>
            </a:extLst>
          </p:cNvPr>
          <p:cNvPicPr>
            <a:picLocks noGrp="1" noChangeAspect="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1111"/>
          <a:stretch/>
        </p:blipFill>
        <p:spPr>
          <a:xfrm flipH="1">
            <a:off x="0" y="0"/>
            <a:ext cx="9144000" cy="6858000"/>
          </a:xfrm>
        </p:spPr>
      </p:pic>
      <p:sp>
        <p:nvSpPr>
          <p:cNvPr id="14" name="Rectangle 13">
            <a:extLst>
              <a:ext uri="{FF2B5EF4-FFF2-40B4-BE49-F238E27FC236}">
                <a16:creationId xmlns:a16="http://schemas.microsoft.com/office/drawing/2014/main" xmlns="" id="{FCA615FB-3EDF-4319-8A64-881A88D3446B}"/>
              </a:ext>
            </a:extLst>
          </p:cNvPr>
          <p:cNvSpPr/>
          <p:nvPr/>
        </p:nvSpPr>
        <p:spPr>
          <a:xfrm>
            <a:off x="3952568" y="0"/>
            <a:ext cx="5191432" cy="6858000"/>
          </a:xfrm>
          <a:prstGeom prst="rect">
            <a:avLst/>
          </a:prstGeom>
          <a:gradFill>
            <a:gsLst>
              <a:gs pos="0">
                <a:schemeClr val="accent1">
                  <a:alpha val="11000"/>
                </a:schemeClr>
              </a:gs>
              <a:gs pos="74000">
                <a:schemeClr val="accent1">
                  <a:alpha val="58000"/>
                </a:schemeClr>
              </a:gs>
              <a:gs pos="83000">
                <a:schemeClr val="accent1">
                  <a:alpha val="73000"/>
                </a:schemeClr>
              </a:gs>
              <a:gs pos="100000">
                <a:schemeClr val="accent1">
                  <a:alpha val="8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B5765FC-4B89-4709-B315-F625DF5FCFC5}"/>
              </a:ext>
            </a:extLst>
          </p:cNvPr>
          <p:cNvSpPr/>
          <p:nvPr/>
        </p:nvSpPr>
        <p:spPr>
          <a:xfrm>
            <a:off x="0" y="4394364"/>
            <a:ext cx="9144000" cy="12180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KC">
            <a:extLst>
              <a:ext uri="{FF2B5EF4-FFF2-40B4-BE49-F238E27FC236}">
                <a16:creationId xmlns:a16="http://schemas.microsoft.com/office/drawing/2014/main" xmlns="" id="{76D04584-0E13-46AA-AD45-7085C69C554E}"/>
              </a:ext>
            </a:extLst>
          </p:cNvPr>
          <p:cNvSpPr txBox="1">
            <a:spLocks/>
          </p:cNvSpPr>
          <p:nvPr/>
        </p:nvSpPr>
        <p:spPr>
          <a:xfrm>
            <a:off x="964098" y="4547468"/>
            <a:ext cx="4294463" cy="893254"/>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Knowledge Check 2</a:t>
            </a:r>
          </a:p>
        </p:txBody>
      </p:sp>
      <p:grpSp>
        <p:nvGrpSpPr>
          <p:cNvPr id="11" name="Head">
            <a:extLst>
              <a:ext uri="{FF2B5EF4-FFF2-40B4-BE49-F238E27FC236}">
                <a16:creationId xmlns:a16="http://schemas.microsoft.com/office/drawing/2014/main" xmlns="" id="{33506C13-6EB5-47C0-8537-E6C5CC986C63}"/>
              </a:ext>
            </a:extLst>
          </p:cNvPr>
          <p:cNvGrpSpPr/>
          <p:nvPr/>
        </p:nvGrpSpPr>
        <p:grpSpPr>
          <a:xfrm>
            <a:off x="4713756" y="2056699"/>
            <a:ext cx="3634537" cy="3602142"/>
            <a:chOff x="4713756" y="2056699"/>
            <a:chExt cx="3634537" cy="3602142"/>
          </a:xfrm>
        </p:grpSpPr>
        <p:sp>
          <p:nvSpPr>
            <p:cNvPr id="12" name="Oval 11">
              <a:extLst>
                <a:ext uri="{FF2B5EF4-FFF2-40B4-BE49-F238E27FC236}">
                  <a16:creationId xmlns:a16="http://schemas.microsoft.com/office/drawing/2014/main" xmlns="" id="{67E1E345-9E5B-4A7E-970E-3C8F72A65916}"/>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xmlns="" id="{AAB180A3-38FC-41AB-AA43-7A9C1F8E01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10959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a:extLst>
              <a:ext uri="{FF2B5EF4-FFF2-40B4-BE49-F238E27FC236}">
                <a16:creationId xmlns:a16="http://schemas.microsoft.com/office/drawing/2014/main" xmlns="" id="{18FD6B5C-58EE-4AD1-BFFA-821990A013B3}"/>
              </a:ext>
            </a:extLst>
          </p:cNvPr>
          <p:cNvSpPr/>
          <p:nvPr/>
        </p:nvSpPr>
        <p:spPr>
          <a:xfrm flipH="1">
            <a:off x="0" y="1421084"/>
            <a:ext cx="9144000" cy="4821454"/>
          </a:xfrm>
          <a:prstGeom prst="rect">
            <a:avLst/>
          </a:prstGeom>
          <a:blipFill dpi="0" rotWithShape="1">
            <a:blip r:embed="rId4">
              <a:alphaModFix amt="32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3BB82EA7-8EBC-4B7E-9AC7-49A72E9C4FBF}"/>
              </a:ext>
            </a:extLst>
          </p:cNvPr>
          <p:cNvSpPr>
            <a:spLocks noGrp="1"/>
          </p:cNvSpPr>
          <p:nvPr>
            <p:ph type="title"/>
          </p:nvPr>
        </p:nvSpPr>
        <p:spPr/>
        <p:txBody>
          <a:bodyPr>
            <a:normAutofit/>
          </a:bodyPr>
          <a:lstStyle/>
          <a:p>
            <a:r>
              <a:rPr lang="en-US" kern="1200" dirty="0">
                <a:latin typeface="Century Gothic" panose="020B0502020202020204" pitchFamily="34" charset="0"/>
              </a:rPr>
              <a:t>The ADA strives to provide those with disabilities _______.</a:t>
            </a:r>
            <a:endParaRPr lang="en-US" dirty="0"/>
          </a:p>
        </p:txBody>
      </p:sp>
      <p:sp>
        <p:nvSpPr>
          <p:cNvPr id="5" name="Text Placeholder 4">
            <a:extLst>
              <a:ext uri="{FF2B5EF4-FFF2-40B4-BE49-F238E27FC236}">
                <a16:creationId xmlns:a16="http://schemas.microsoft.com/office/drawing/2014/main" xmlns="" id="{958DECDE-F184-4549-B4E8-43F6722E8E57}"/>
              </a:ext>
            </a:extLst>
          </p:cNvPr>
          <p:cNvSpPr>
            <a:spLocks noGrp="1"/>
          </p:cNvSpPr>
          <p:nvPr>
            <p:ph type="body" sz="quarter" idx="10"/>
          </p:nvPr>
        </p:nvSpPr>
        <p:spPr/>
        <p:txBody>
          <a:bodyPr/>
          <a:lstStyle/>
          <a:p>
            <a:r>
              <a:rPr lang="en-US" dirty="0"/>
              <a:t>Equal employment-related opportunities</a:t>
            </a:r>
          </a:p>
          <a:p>
            <a:r>
              <a:rPr lang="en-US" dirty="0"/>
              <a:t>Preferential treatment</a:t>
            </a:r>
          </a:p>
          <a:p>
            <a:r>
              <a:rPr lang="en-US" dirty="0"/>
              <a:t>Larger 401(k)s</a:t>
            </a:r>
          </a:p>
        </p:txBody>
      </p:sp>
    </p:spTree>
    <p:custDataLst>
      <p:tags r:id="rId1"/>
    </p:custDataLst>
    <p:extLst>
      <p:ext uri="{BB962C8B-B14F-4D97-AF65-F5344CB8AC3E}">
        <p14:creationId xmlns:p14="http://schemas.microsoft.com/office/powerpoint/2010/main" val="2271404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a:extLst>
              <a:ext uri="{FF2B5EF4-FFF2-40B4-BE49-F238E27FC236}">
                <a16:creationId xmlns:a16="http://schemas.microsoft.com/office/drawing/2014/main" xmlns="" id="{49403D87-28C5-474A-AF6B-19C433E847B7}"/>
              </a:ext>
            </a:extLst>
          </p:cNvPr>
          <p:cNvSpPr/>
          <p:nvPr/>
        </p:nvSpPr>
        <p:spPr>
          <a:xfrm flipH="1">
            <a:off x="0" y="1421084"/>
            <a:ext cx="9144000" cy="4821454"/>
          </a:xfrm>
          <a:prstGeom prst="rect">
            <a:avLst/>
          </a:prstGeom>
          <a:blipFill dpi="0" rotWithShape="1">
            <a:blip r:embed="rId4">
              <a:alphaModFix amt="32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A90737CC-0717-4134-8687-E6BFF8B0A5F5}"/>
              </a:ext>
            </a:extLst>
          </p:cNvPr>
          <p:cNvSpPr>
            <a:spLocks noGrp="1"/>
          </p:cNvSpPr>
          <p:nvPr>
            <p:ph type="title"/>
          </p:nvPr>
        </p:nvSpPr>
        <p:spPr/>
        <p:txBody>
          <a:bodyPr/>
          <a:lstStyle/>
          <a:p>
            <a:r>
              <a:rPr lang="en-US" kern="1200" dirty="0">
                <a:latin typeface="Century Gothic" panose="020B0502020202020204" pitchFamily="34" charset="0"/>
              </a:rPr>
              <a:t>The ADA strives to provide those with disabilities _______.</a:t>
            </a:r>
            <a:endParaRPr lang="en-US" dirty="0"/>
          </a:p>
        </p:txBody>
      </p:sp>
      <p:sp>
        <p:nvSpPr>
          <p:cNvPr id="6" name="Text Placeholder 5">
            <a:extLst>
              <a:ext uri="{FF2B5EF4-FFF2-40B4-BE49-F238E27FC236}">
                <a16:creationId xmlns:a16="http://schemas.microsoft.com/office/drawing/2014/main" xmlns="" id="{A316B040-EFDB-4241-8871-7C0CE701F158}"/>
              </a:ext>
            </a:extLst>
          </p:cNvPr>
          <p:cNvSpPr>
            <a:spLocks noGrp="1"/>
          </p:cNvSpPr>
          <p:nvPr>
            <p:ph type="body" sz="quarter" idx="12"/>
          </p:nvPr>
        </p:nvSpPr>
        <p:spPr/>
        <p:txBody>
          <a:bodyPr/>
          <a:lstStyle/>
          <a:p>
            <a:r>
              <a:rPr lang="en-US" kern="1200" dirty="0">
                <a:solidFill>
                  <a:schemeClr val="tx1"/>
                </a:solidFill>
                <a:latin typeface="Century Gothic" panose="020B0502020202020204" pitchFamily="34" charset="0"/>
              </a:rPr>
              <a:t>Under the ADA, you are required to provide those with disabilities an equal opportunity to benefit from the full range of employment-related opportunities that are available to others.</a:t>
            </a:r>
            <a:endParaRPr lang="en-US" sz="2400" kern="1200" dirty="0">
              <a:solidFill>
                <a:schemeClr val="tx1"/>
              </a:solidFill>
              <a:latin typeface="Century Gothic" panose="020B0502020202020204" pitchFamily="34" charset="0"/>
            </a:endParaRPr>
          </a:p>
        </p:txBody>
      </p:sp>
      <p:sp>
        <p:nvSpPr>
          <p:cNvPr id="5" name="Text Placeholder 4">
            <a:extLst>
              <a:ext uri="{FF2B5EF4-FFF2-40B4-BE49-F238E27FC236}">
                <a16:creationId xmlns:a16="http://schemas.microsoft.com/office/drawing/2014/main" xmlns="" id="{A49771BB-9EAC-436A-80B9-41C3DD53CF15}"/>
              </a:ext>
            </a:extLst>
          </p:cNvPr>
          <p:cNvSpPr>
            <a:spLocks noGrp="1"/>
          </p:cNvSpPr>
          <p:nvPr>
            <p:ph type="body" sz="quarter" idx="10"/>
          </p:nvPr>
        </p:nvSpPr>
        <p:spPr/>
        <p:txBody>
          <a:bodyPr/>
          <a:lstStyle/>
          <a:p>
            <a:r>
              <a:rPr lang="en-US" b="1" dirty="0"/>
              <a:t>Equal employment-related opportunities</a:t>
            </a:r>
          </a:p>
          <a:p>
            <a:r>
              <a:rPr lang="en-US" dirty="0"/>
              <a:t>Preferential treatment</a:t>
            </a:r>
          </a:p>
          <a:p>
            <a:r>
              <a:rPr lang="en-US" dirty="0"/>
              <a:t>Larger 401(k)s</a:t>
            </a:r>
          </a:p>
          <a:p>
            <a:endParaRPr lang="en-US" dirty="0"/>
          </a:p>
        </p:txBody>
      </p:sp>
      <p:sp>
        <p:nvSpPr>
          <p:cNvPr id="8" name="correct answer">
            <a:extLst>
              <a:ext uri="{FF2B5EF4-FFF2-40B4-BE49-F238E27FC236}">
                <a16:creationId xmlns:a16="http://schemas.microsoft.com/office/drawing/2014/main" xmlns="" id="{5F2803D6-CA61-4573-9ED1-B513896A396D}"/>
              </a:ext>
            </a:extLst>
          </p:cNvPr>
          <p:cNvSpPr/>
          <p:nvPr/>
        </p:nvSpPr>
        <p:spPr>
          <a:xfrm>
            <a:off x="442451" y="2104398"/>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2205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a:extLst>
              <a:ext uri="{FF2B5EF4-FFF2-40B4-BE49-F238E27FC236}">
                <a16:creationId xmlns:a16="http://schemas.microsoft.com/office/drawing/2014/main" xmlns="" id="{47315A85-3F94-4AA3-9CB9-45695529CED3}"/>
              </a:ext>
            </a:extLst>
          </p:cNvPr>
          <p:cNvSpPr/>
          <p:nvPr/>
        </p:nvSpPr>
        <p:spPr>
          <a:xfrm flipH="1">
            <a:off x="0" y="1421084"/>
            <a:ext cx="9144000" cy="4821454"/>
          </a:xfrm>
          <a:prstGeom prst="rect">
            <a:avLst/>
          </a:prstGeom>
          <a:blipFill dpi="0" rotWithShape="1">
            <a:blip r:embed="rId4">
              <a:alphaModFix amt="32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07C62E65-EDDC-451D-9E59-5F53A9B782F6}"/>
              </a:ext>
            </a:extLst>
          </p:cNvPr>
          <p:cNvSpPr>
            <a:spLocks noGrp="1"/>
          </p:cNvSpPr>
          <p:nvPr>
            <p:ph type="title"/>
          </p:nvPr>
        </p:nvSpPr>
        <p:spPr/>
        <p:txBody>
          <a:bodyPr/>
          <a:lstStyle/>
          <a:p>
            <a:r>
              <a:rPr lang="en-US" kern="1200" dirty="0">
                <a:latin typeface="Century Gothic" panose="020B0502020202020204" pitchFamily="34" charset="0"/>
              </a:rPr>
              <a:t>Disabilities can be____________</a:t>
            </a:r>
            <a:r>
              <a:rPr lang="en-US" u="sng" kern="1200" dirty="0">
                <a:latin typeface="Century Gothic" panose="020B0502020202020204" pitchFamily="34" charset="0"/>
              </a:rPr>
              <a:t>	</a:t>
            </a:r>
            <a:r>
              <a:rPr lang="en-US" kern="1200" dirty="0">
                <a:latin typeface="Century Gothic" panose="020B0502020202020204" pitchFamily="34" charset="0"/>
              </a:rPr>
              <a:t>.</a:t>
            </a:r>
            <a:endParaRPr lang="en-US" dirty="0"/>
          </a:p>
        </p:txBody>
      </p:sp>
      <p:sp>
        <p:nvSpPr>
          <p:cNvPr id="7" name="Text Placeholder 6">
            <a:extLst>
              <a:ext uri="{FF2B5EF4-FFF2-40B4-BE49-F238E27FC236}">
                <a16:creationId xmlns:a16="http://schemas.microsoft.com/office/drawing/2014/main" xmlns="" id="{702B2798-A157-4A74-BBA8-705669A25192}"/>
              </a:ext>
            </a:extLst>
          </p:cNvPr>
          <p:cNvSpPr>
            <a:spLocks noGrp="1"/>
          </p:cNvSpPr>
          <p:nvPr>
            <p:ph type="body" sz="quarter" idx="10"/>
          </p:nvPr>
        </p:nvSpPr>
        <p:spPr/>
        <p:txBody>
          <a:bodyPr/>
          <a:lstStyle/>
          <a:p>
            <a:pPr lvl="0" eaLnBrk="0" hangingPunct="0"/>
            <a:r>
              <a:rPr lang="en-US" kern="1200" dirty="0">
                <a:solidFill>
                  <a:schemeClr val="tx1"/>
                </a:solidFill>
              </a:rPr>
              <a:t>Obvious or not so obvious</a:t>
            </a:r>
          </a:p>
          <a:p>
            <a:pPr lvl="0" eaLnBrk="0" hangingPunct="0"/>
            <a:r>
              <a:rPr lang="en-US" kern="1200" dirty="0">
                <a:solidFill>
                  <a:schemeClr val="tx1"/>
                </a:solidFill>
              </a:rPr>
              <a:t>Permanent or temporary</a:t>
            </a:r>
          </a:p>
          <a:p>
            <a:pPr eaLnBrk="0" hangingPunct="0"/>
            <a:r>
              <a:rPr lang="en-US" kern="1200" dirty="0">
                <a:solidFill>
                  <a:schemeClr val="tx1"/>
                </a:solidFill>
              </a:rPr>
              <a:t>Both of these</a:t>
            </a:r>
            <a:endParaRPr lang="en-US" dirty="0"/>
          </a:p>
        </p:txBody>
      </p:sp>
    </p:spTree>
    <p:custDataLst>
      <p:tags r:id="rId1"/>
    </p:custDataLst>
    <p:extLst>
      <p:ext uri="{BB962C8B-B14F-4D97-AF65-F5344CB8AC3E}">
        <p14:creationId xmlns:p14="http://schemas.microsoft.com/office/powerpoint/2010/main" val="139728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xmlns="" id="{E3C4D6CC-DC6D-42CA-A3F6-6B919BD6B464}"/>
              </a:ext>
            </a:extLst>
          </p:cNvPr>
          <p:cNvSpPr/>
          <p:nvPr/>
        </p:nvSpPr>
        <p:spPr>
          <a:xfrm flipH="1">
            <a:off x="0" y="1421084"/>
            <a:ext cx="9144000" cy="4821454"/>
          </a:xfrm>
          <a:prstGeom prst="rect">
            <a:avLst/>
          </a:prstGeom>
          <a:blipFill dpi="0" rotWithShape="1">
            <a:blip r:embed="rId4">
              <a:alphaModFix amt="32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7373C6E-B428-44F3-9B4E-729426CA18E9}"/>
              </a:ext>
            </a:extLst>
          </p:cNvPr>
          <p:cNvSpPr>
            <a:spLocks noGrp="1"/>
          </p:cNvSpPr>
          <p:nvPr>
            <p:ph type="title"/>
          </p:nvPr>
        </p:nvSpPr>
        <p:spPr/>
        <p:txBody>
          <a:bodyPr/>
          <a:lstStyle/>
          <a:p>
            <a:r>
              <a:rPr lang="en-US" kern="1200" dirty="0">
                <a:latin typeface="Century Gothic" panose="020B0502020202020204" pitchFamily="34" charset="0"/>
              </a:rPr>
              <a:t>Disabilities can be____________</a:t>
            </a:r>
            <a:r>
              <a:rPr lang="en-US" u="sng" kern="1200" dirty="0">
                <a:latin typeface="Century Gothic" panose="020B0502020202020204" pitchFamily="34" charset="0"/>
              </a:rPr>
              <a:t>	</a:t>
            </a:r>
            <a:r>
              <a:rPr lang="en-US" kern="1200" dirty="0">
                <a:latin typeface="Century Gothic" panose="020B0502020202020204" pitchFamily="34" charset="0"/>
              </a:rPr>
              <a:t>.</a:t>
            </a:r>
            <a:endParaRPr lang="en-US" dirty="0"/>
          </a:p>
        </p:txBody>
      </p:sp>
      <p:sp>
        <p:nvSpPr>
          <p:cNvPr id="3" name="Text Placeholder 2">
            <a:extLst>
              <a:ext uri="{FF2B5EF4-FFF2-40B4-BE49-F238E27FC236}">
                <a16:creationId xmlns:a16="http://schemas.microsoft.com/office/drawing/2014/main" xmlns="" id="{8FC0A5D0-A94B-4888-AED8-251605260D22}"/>
              </a:ext>
            </a:extLst>
          </p:cNvPr>
          <p:cNvSpPr>
            <a:spLocks noGrp="1"/>
          </p:cNvSpPr>
          <p:nvPr>
            <p:ph type="body" sz="quarter" idx="12"/>
          </p:nvPr>
        </p:nvSpPr>
        <p:spPr/>
        <p:txBody>
          <a:bodyPr/>
          <a:lstStyle/>
          <a:p>
            <a:r>
              <a:rPr lang="en-US" kern="1200" dirty="0">
                <a:solidFill>
                  <a:schemeClr val="tx1"/>
                </a:solidFill>
                <a:latin typeface="Century Gothic" panose="020B0502020202020204" pitchFamily="34" charset="0"/>
              </a:rPr>
              <a:t>Disabilities can be permanent or temporary and obvious—such as someone who needs a wheelchair—or not so obvious—like some forms of mental illness.</a:t>
            </a:r>
            <a:endParaRPr lang="en-US" sz="2400" kern="1200" dirty="0">
              <a:solidFill>
                <a:schemeClr val="tx1"/>
              </a:solidFill>
              <a:latin typeface="Century Gothic" panose="020B0502020202020204" pitchFamily="34" charset="0"/>
            </a:endParaRPr>
          </a:p>
        </p:txBody>
      </p:sp>
      <p:sp>
        <p:nvSpPr>
          <p:cNvPr id="4" name="Text Placeholder 3">
            <a:extLst>
              <a:ext uri="{FF2B5EF4-FFF2-40B4-BE49-F238E27FC236}">
                <a16:creationId xmlns:a16="http://schemas.microsoft.com/office/drawing/2014/main" xmlns="" id="{D4CEDF3D-4F92-468E-ABB7-674889B8A920}"/>
              </a:ext>
            </a:extLst>
          </p:cNvPr>
          <p:cNvSpPr>
            <a:spLocks noGrp="1"/>
          </p:cNvSpPr>
          <p:nvPr>
            <p:ph type="body" sz="quarter" idx="10"/>
          </p:nvPr>
        </p:nvSpPr>
        <p:spPr/>
        <p:txBody>
          <a:bodyPr/>
          <a:lstStyle/>
          <a:p>
            <a:pPr lvl="0" eaLnBrk="0" hangingPunct="0"/>
            <a:r>
              <a:rPr lang="en-US" kern="1200" dirty="0">
                <a:solidFill>
                  <a:schemeClr val="tx1"/>
                </a:solidFill>
              </a:rPr>
              <a:t>Obvious or not so obvious</a:t>
            </a:r>
          </a:p>
          <a:p>
            <a:pPr lvl="0" eaLnBrk="0" hangingPunct="0"/>
            <a:r>
              <a:rPr lang="en-US" kern="1200" dirty="0">
                <a:solidFill>
                  <a:schemeClr val="tx1"/>
                </a:solidFill>
              </a:rPr>
              <a:t>Permanent or temporary</a:t>
            </a:r>
          </a:p>
          <a:p>
            <a:pPr eaLnBrk="0" hangingPunct="0"/>
            <a:r>
              <a:rPr lang="en-US" b="1" kern="1200" dirty="0">
                <a:solidFill>
                  <a:schemeClr val="tx1"/>
                </a:solidFill>
              </a:rPr>
              <a:t>Both of these</a:t>
            </a:r>
            <a:endParaRPr lang="en-US" b="1" dirty="0"/>
          </a:p>
        </p:txBody>
      </p:sp>
      <p:sp>
        <p:nvSpPr>
          <p:cNvPr id="6" name="correct answer">
            <a:extLst>
              <a:ext uri="{FF2B5EF4-FFF2-40B4-BE49-F238E27FC236}">
                <a16:creationId xmlns:a16="http://schemas.microsoft.com/office/drawing/2014/main" xmlns="" id="{14011DE3-BE2D-4749-B636-A0C441EF7C97}"/>
              </a:ext>
            </a:extLst>
          </p:cNvPr>
          <p:cNvSpPr/>
          <p:nvPr/>
        </p:nvSpPr>
        <p:spPr>
          <a:xfrm>
            <a:off x="442451" y="3240018"/>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4340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a:extLst>
              <a:ext uri="{FF2B5EF4-FFF2-40B4-BE49-F238E27FC236}">
                <a16:creationId xmlns:a16="http://schemas.microsoft.com/office/drawing/2014/main" xmlns="" id="{5926D95F-4478-40DD-BA31-58B6D70700A2}"/>
              </a:ext>
            </a:extLst>
          </p:cNvPr>
          <p:cNvSpPr/>
          <p:nvPr/>
        </p:nvSpPr>
        <p:spPr>
          <a:xfrm flipH="1">
            <a:off x="0" y="1421084"/>
            <a:ext cx="9144000" cy="4821454"/>
          </a:xfrm>
          <a:prstGeom prst="rect">
            <a:avLst/>
          </a:prstGeom>
          <a:blipFill dpi="0" rotWithShape="1">
            <a:blip r:embed="rId4">
              <a:alphaModFix amt="32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xmlns="" id="{6B64092D-8E97-4801-BC09-7CB92EABDDE7}"/>
              </a:ext>
            </a:extLst>
          </p:cNvPr>
          <p:cNvSpPr>
            <a:spLocks noGrp="1"/>
          </p:cNvSpPr>
          <p:nvPr>
            <p:ph type="body" sz="quarter" idx="10"/>
          </p:nvPr>
        </p:nvSpPr>
        <p:spPr>
          <a:xfrm>
            <a:off x="336719" y="2060154"/>
            <a:ext cx="5329986" cy="3726283"/>
          </a:xfrm>
        </p:spPr>
        <p:txBody>
          <a:bodyPr/>
          <a:lstStyle/>
          <a:p>
            <a:r>
              <a:rPr lang="en-US" kern="1200" dirty="0">
                <a:solidFill>
                  <a:schemeClr val="tx1"/>
                </a:solidFill>
              </a:rPr>
              <a:t>The common cold</a:t>
            </a:r>
          </a:p>
          <a:p>
            <a:r>
              <a:rPr lang="en-US" kern="1200" dirty="0">
                <a:solidFill>
                  <a:schemeClr val="tx1"/>
                </a:solidFill>
              </a:rPr>
              <a:t>A vision issue not corrected by prescription glasses</a:t>
            </a:r>
          </a:p>
          <a:p>
            <a:r>
              <a:rPr lang="en-US" kern="1200" dirty="0">
                <a:solidFill>
                  <a:schemeClr val="tx1"/>
                </a:solidFill>
              </a:rPr>
              <a:t>Kleptomania</a:t>
            </a:r>
            <a:endParaRPr lang="en-US" dirty="0"/>
          </a:p>
        </p:txBody>
      </p:sp>
      <p:sp>
        <p:nvSpPr>
          <p:cNvPr id="2" name="Title 1">
            <a:extLst>
              <a:ext uri="{FF2B5EF4-FFF2-40B4-BE49-F238E27FC236}">
                <a16:creationId xmlns:a16="http://schemas.microsoft.com/office/drawing/2014/main" xmlns="" id="{A1CB639B-C572-4EA9-BD1F-F965A64BD8E4}"/>
              </a:ext>
            </a:extLst>
          </p:cNvPr>
          <p:cNvSpPr>
            <a:spLocks noGrp="1"/>
          </p:cNvSpPr>
          <p:nvPr>
            <p:ph type="title"/>
          </p:nvPr>
        </p:nvSpPr>
        <p:spPr/>
        <p:txBody>
          <a:bodyPr/>
          <a:lstStyle/>
          <a:p>
            <a:r>
              <a:rPr lang="en-US" kern="1200" dirty="0">
                <a:latin typeface="Century Gothic" panose="020B0502020202020204" pitchFamily="34" charset="0"/>
              </a:rPr>
              <a:t>A condition that qualifies as a disability is _____________.</a:t>
            </a:r>
            <a:endParaRPr lang="en-US" dirty="0"/>
          </a:p>
        </p:txBody>
      </p:sp>
    </p:spTree>
    <p:custDataLst>
      <p:tags r:id="rId1"/>
    </p:custDataLst>
    <p:extLst>
      <p:ext uri="{BB962C8B-B14F-4D97-AF65-F5344CB8AC3E}">
        <p14:creationId xmlns:p14="http://schemas.microsoft.com/office/powerpoint/2010/main" val="2877465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a:extLst>
              <a:ext uri="{FF2B5EF4-FFF2-40B4-BE49-F238E27FC236}">
                <a16:creationId xmlns:a16="http://schemas.microsoft.com/office/drawing/2014/main" xmlns="" id="{5926D95F-4478-40DD-BA31-58B6D70700A2}"/>
              </a:ext>
            </a:extLst>
          </p:cNvPr>
          <p:cNvSpPr/>
          <p:nvPr/>
        </p:nvSpPr>
        <p:spPr>
          <a:xfrm flipH="1">
            <a:off x="0" y="1421084"/>
            <a:ext cx="9144000" cy="4821454"/>
          </a:xfrm>
          <a:prstGeom prst="rect">
            <a:avLst/>
          </a:prstGeom>
          <a:blipFill dpi="0" rotWithShape="1">
            <a:blip r:embed="rId4">
              <a:alphaModFix amt="32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1CB639B-C572-4EA9-BD1F-F965A64BD8E4}"/>
              </a:ext>
            </a:extLst>
          </p:cNvPr>
          <p:cNvSpPr>
            <a:spLocks noGrp="1"/>
          </p:cNvSpPr>
          <p:nvPr>
            <p:ph type="title"/>
          </p:nvPr>
        </p:nvSpPr>
        <p:spPr/>
        <p:txBody>
          <a:bodyPr/>
          <a:lstStyle/>
          <a:p>
            <a:r>
              <a:rPr lang="en-US" kern="1200" dirty="0">
                <a:latin typeface="Century Gothic" panose="020B0502020202020204" pitchFamily="34" charset="0"/>
              </a:rPr>
              <a:t>A condition that qualifies as a disability is _____________.</a:t>
            </a:r>
            <a:endParaRPr lang="en-US" dirty="0"/>
          </a:p>
        </p:txBody>
      </p:sp>
      <p:sp>
        <p:nvSpPr>
          <p:cNvPr id="3" name="Text Placeholder 2">
            <a:extLst>
              <a:ext uri="{FF2B5EF4-FFF2-40B4-BE49-F238E27FC236}">
                <a16:creationId xmlns:a16="http://schemas.microsoft.com/office/drawing/2014/main" xmlns="" id="{FDF8F821-920E-4DFA-8D01-662D57398B0D}"/>
              </a:ext>
            </a:extLst>
          </p:cNvPr>
          <p:cNvSpPr>
            <a:spLocks noGrp="1"/>
          </p:cNvSpPr>
          <p:nvPr>
            <p:ph type="body" sz="quarter" idx="12"/>
          </p:nvPr>
        </p:nvSpPr>
        <p:spPr>
          <a:xfrm>
            <a:off x="0" y="4498258"/>
            <a:ext cx="9144000" cy="2377671"/>
          </a:xfrm>
        </p:spPr>
        <p:txBody>
          <a:bodyPr/>
          <a:lstStyle/>
          <a:p>
            <a:r>
              <a:rPr lang="en-US" kern="1200" dirty="0">
                <a:solidFill>
                  <a:schemeClr val="tx1"/>
                </a:solidFill>
                <a:latin typeface="Century Gothic" panose="020B0502020202020204" pitchFamily="34" charset="0"/>
              </a:rPr>
              <a:t>A vision issue that cannot be corrected by prescription glasses is qualified as a disability. Conditions such as common colds, vision issues that </a:t>
            </a:r>
            <a:r>
              <a:rPr lang="en-US" i="1" kern="1200" dirty="0">
                <a:solidFill>
                  <a:schemeClr val="tx1"/>
                </a:solidFill>
                <a:latin typeface="Century Gothic" panose="020B0502020202020204" pitchFamily="34" charset="0"/>
              </a:rPr>
              <a:t>can </a:t>
            </a:r>
            <a:r>
              <a:rPr lang="en-US" kern="1200" dirty="0">
                <a:solidFill>
                  <a:schemeClr val="tx1"/>
                </a:solidFill>
                <a:latin typeface="Century Gothic" panose="020B0502020202020204" pitchFamily="34" charset="0"/>
              </a:rPr>
              <a:t>be corrected with prescription glasses, and current illegal drug use are NOT considered disabilities. Some addictions, such as gambling or kleptomania, are not disabilities; however, alcoholism is a disability under the ADA.</a:t>
            </a:r>
            <a:endParaRPr lang="en-US" sz="2400" kern="1200" dirty="0">
              <a:solidFill>
                <a:schemeClr val="tx1"/>
              </a:solidFill>
              <a:latin typeface="Century Gothic" panose="020B0502020202020204" pitchFamily="34" charset="0"/>
            </a:endParaRPr>
          </a:p>
        </p:txBody>
      </p:sp>
      <p:sp>
        <p:nvSpPr>
          <p:cNvPr id="8" name="Text Placeholder 6">
            <a:extLst>
              <a:ext uri="{FF2B5EF4-FFF2-40B4-BE49-F238E27FC236}">
                <a16:creationId xmlns:a16="http://schemas.microsoft.com/office/drawing/2014/main" xmlns="" id="{6B64092D-8E97-4801-BC09-7CB92EABDDE7}"/>
              </a:ext>
            </a:extLst>
          </p:cNvPr>
          <p:cNvSpPr>
            <a:spLocks noGrp="1"/>
          </p:cNvSpPr>
          <p:nvPr>
            <p:ph type="body" sz="quarter" idx="10"/>
          </p:nvPr>
        </p:nvSpPr>
        <p:spPr>
          <a:xfrm>
            <a:off x="336719" y="2023110"/>
            <a:ext cx="6462288" cy="2475148"/>
          </a:xfrm>
        </p:spPr>
        <p:txBody>
          <a:bodyPr/>
          <a:lstStyle/>
          <a:p>
            <a:r>
              <a:rPr lang="en-US" kern="1200" dirty="0">
                <a:solidFill>
                  <a:schemeClr val="tx1"/>
                </a:solidFill>
              </a:rPr>
              <a:t>The common cold</a:t>
            </a:r>
          </a:p>
          <a:p>
            <a:r>
              <a:rPr lang="en-US" b="1" kern="1200" dirty="0">
                <a:solidFill>
                  <a:schemeClr val="tx1"/>
                </a:solidFill>
              </a:rPr>
              <a:t>A vision issue not corrected by prescription glasses</a:t>
            </a:r>
          </a:p>
          <a:p>
            <a:r>
              <a:rPr lang="en-US" kern="1200" dirty="0">
                <a:solidFill>
                  <a:schemeClr val="tx1"/>
                </a:solidFill>
              </a:rPr>
              <a:t>Kleptomania</a:t>
            </a:r>
            <a:endParaRPr lang="en-US" dirty="0"/>
          </a:p>
        </p:txBody>
      </p:sp>
      <p:sp>
        <p:nvSpPr>
          <p:cNvPr id="10" name="correct answer">
            <a:extLst>
              <a:ext uri="{FF2B5EF4-FFF2-40B4-BE49-F238E27FC236}">
                <a16:creationId xmlns:a16="http://schemas.microsoft.com/office/drawing/2014/main" xmlns="" id="{16DEB524-1265-4C4F-81C9-78D04D6F3AD5}"/>
              </a:ext>
            </a:extLst>
          </p:cNvPr>
          <p:cNvSpPr/>
          <p:nvPr/>
        </p:nvSpPr>
        <p:spPr>
          <a:xfrm>
            <a:off x="442451" y="2605845"/>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6056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descr="A blurry close up of a sign&#10;&#10;Description generated with very high confidence">
            <a:extLst>
              <a:ext uri="{FF2B5EF4-FFF2-40B4-BE49-F238E27FC236}">
                <a16:creationId xmlns:a16="http://schemas.microsoft.com/office/drawing/2014/main" xmlns="" id="{D37F5E90-B9B3-4B98-B224-3E22E2694906}"/>
              </a:ext>
            </a:extLst>
          </p:cNvPr>
          <p:cNvPicPr>
            <a:picLocks noGrp="1" noChangeAspect="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1111"/>
          <a:stretch/>
        </p:blipFill>
        <p:spPr>
          <a:xfrm flipH="1">
            <a:off x="0" y="0"/>
            <a:ext cx="9144000" cy="6858000"/>
          </a:xfrm>
        </p:spPr>
      </p:pic>
      <p:sp>
        <p:nvSpPr>
          <p:cNvPr id="14" name="Rectangle 13">
            <a:extLst>
              <a:ext uri="{FF2B5EF4-FFF2-40B4-BE49-F238E27FC236}">
                <a16:creationId xmlns:a16="http://schemas.microsoft.com/office/drawing/2014/main" xmlns="" id="{FCA615FB-3EDF-4319-8A64-881A88D3446B}"/>
              </a:ext>
            </a:extLst>
          </p:cNvPr>
          <p:cNvSpPr/>
          <p:nvPr/>
        </p:nvSpPr>
        <p:spPr>
          <a:xfrm>
            <a:off x="3952568" y="0"/>
            <a:ext cx="5191432" cy="6858000"/>
          </a:xfrm>
          <a:prstGeom prst="rect">
            <a:avLst/>
          </a:prstGeom>
          <a:gradFill>
            <a:gsLst>
              <a:gs pos="0">
                <a:schemeClr val="accent1">
                  <a:alpha val="11000"/>
                </a:schemeClr>
              </a:gs>
              <a:gs pos="74000">
                <a:schemeClr val="accent1">
                  <a:alpha val="58000"/>
                </a:schemeClr>
              </a:gs>
              <a:gs pos="83000">
                <a:schemeClr val="accent1">
                  <a:alpha val="73000"/>
                </a:schemeClr>
              </a:gs>
              <a:gs pos="100000">
                <a:schemeClr val="accent1">
                  <a:alpha val="8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KC">
            <a:extLst>
              <a:ext uri="{FF2B5EF4-FFF2-40B4-BE49-F238E27FC236}">
                <a16:creationId xmlns:a16="http://schemas.microsoft.com/office/drawing/2014/main" xmlns="" id="{76D04584-0E13-46AA-AD45-7085C69C554E}"/>
              </a:ext>
            </a:extLst>
          </p:cNvPr>
          <p:cNvSpPr txBox="1">
            <a:spLocks/>
          </p:cNvSpPr>
          <p:nvPr/>
        </p:nvSpPr>
        <p:spPr>
          <a:xfrm>
            <a:off x="4572000" y="3279106"/>
            <a:ext cx="4294463" cy="2856223"/>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800" dirty="0">
                <a:latin typeface="Century Gothic" panose="020B0502020202020204" pitchFamily="34" charset="0"/>
              </a:rPr>
              <a:t>If you think you need to review anything, we will do that now. If you’re ready, we’ll continue.</a:t>
            </a:r>
            <a:endParaRPr lang="en-US" dirty="0"/>
          </a:p>
        </p:txBody>
      </p:sp>
    </p:spTree>
    <p:custDataLst>
      <p:tags r:id="rId1"/>
    </p:custDataLst>
    <p:extLst>
      <p:ext uri="{BB962C8B-B14F-4D97-AF65-F5344CB8AC3E}">
        <p14:creationId xmlns:p14="http://schemas.microsoft.com/office/powerpoint/2010/main" val="2467966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Picture gambling" descr="gamble cards poker chips">
            <a:extLst>
              <a:ext uri="{FF2B5EF4-FFF2-40B4-BE49-F238E27FC236}">
                <a16:creationId xmlns:a16="http://schemas.microsoft.com/office/drawing/2014/main" xmlns="" id="{93760C30-6B71-4B9F-97D0-D8E3D240767F}"/>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rot="-1302915">
            <a:off x="4505932" y="1045603"/>
            <a:ext cx="4385632" cy="565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alcoholic" descr="Alcohol drink woman">
            <a:extLst>
              <a:ext uri="{FF2B5EF4-FFF2-40B4-BE49-F238E27FC236}">
                <a16:creationId xmlns:a16="http://schemas.microsoft.com/office/drawing/2014/main" xmlns="" id="{A64E6B5D-4E70-43D3-9F6D-2AF3EA524E39}"/>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210561" y="1489273"/>
            <a:ext cx="4950372" cy="5368727"/>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drug use">
            <a:extLst>
              <a:ext uri="{FF2B5EF4-FFF2-40B4-BE49-F238E27FC236}">
                <a16:creationId xmlns:a16="http://schemas.microsoft.com/office/drawing/2014/main" xmlns="" id="{635FD98D-A5FB-4646-B06F-E5709CD389D7}"/>
              </a:ext>
            </a:extLst>
          </p:cNvPr>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r="7913"/>
          <a:stretch/>
        </p:blipFill>
        <p:spPr bwMode="auto">
          <a:xfrm>
            <a:off x="3137338" y="1711625"/>
            <a:ext cx="6023596" cy="51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drug test" descr="illegal drug test printout">
            <a:extLst>
              <a:ext uri="{FF2B5EF4-FFF2-40B4-BE49-F238E27FC236}">
                <a16:creationId xmlns:a16="http://schemas.microsoft.com/office/drawing/2014/main" xmlns="" id="{1BED4D0C-80B6-46CD-A519-5569F8E47281}"/>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b="6326"/>
          <a:stretch>
            <a:fillRect/>
          </a:stretch>
        </p:blipFill>
        <p:spPr bwMode="auto">
          <a:xfrm>
            <a:off x="4210561" y="1489272"/>
            <a:ext cx="4933439" cy="5368727"/>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Top Bar">
            <a:extLst>
              <a:ext uri="{FF2B5EF4-FFF2-40B4-BE49-F238E27FC236}">
                <a16:creationId xmlns:a16="http://schemas.microsoft.com/office/drawing/2014/main" xmlns="" id="{8D50585F-F83A-4909-90FF-AADB312FACD8}"/>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2" name="Base Graphic2">
              <a:extLst>
                <a:ext uri="{FF2B5EF4-FFF2-40B4-BE49-F238E27FC236}">
                  <a16:creationId xmlns:a16="http://schemas.microsoft.com/office/drawing/2014/main" xmlns="" id="{160B607B-3932-4671-8282-83D705734C1A}"/>
                </a:ext>
              </a:extLst>
            </p:cNvPr>
            <p:cNvPicPr>
              <a:picLocks noChangeAspect="1"/>
            </p:cNvPicPr>
            <p:nvPr userDrawn="1"/>
          </p:nvPicPr>
          <p:blipFill rotWithShape="1">
            <a:blip r:embed="rId12"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3" name="Gradation box">
              <a:extLst>
                <a:ext uri="{FF2B5EF4-FFF2-40B4-BE49-F238E27FC236}">
                  <a16:creationId xmlns:a16="http://schemas.microsoft.com/office/drawing/2014/main" xmlns="" id="{3085E5B6-EFFC-4B71-BCFB-2C4AF2F4AEA9}"/>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4" name="White Gradient Box">
              <a:extLst>
                <a:ext uri="{FF2B5EF4-FFF2-40B4-BE49-F238E27FC236}">
                  <a16:creationId xmlns:a16="http://schemas.microsoft.com/office/drawing/2014/main" xmlns="" id="{57B09239-563C-4343-A330-E95FCE00B917}"/>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57350" name="title">
            <a:extLst>
              <a:ext uri="{FF2B5EF4-FFF2-40B4-BE49-F238E27FC236}">
                <a16:creationId xmlns:a16="http://schemas.microsoft.com/office/drawing/2014/main" xmlns="" id="{E9B7DC05-4518-4CC5-A560-5F8B1844E686}"/>
              </a:ext>
            </a:extLst>
          </p:cNvPr>
          <p:cNvSpPr>
            <a:spLocks noGrp="1" noChangeArrowheads="1"/>
          </p:cNvSpPr>
          <p:nvPr>
            <p:ph type="title"/>
          </p:nvPr>
        </p:nvSpPr>
        <p:spPr/>
        <p:txBody>
          <a:bodyPr/>
          <a:lstStyle/>
          <a:p>
            <a:r>
              <a:rPr lang="en-US" altLang="en-US" dirty="0"/>
              <a:t>ADA and Addictions</a:t>
            </a:r>
          </a:p>
        </p:txBody>
      </p:sp>
      <p:sp>
        <p:nvSpPr>
          <p:cNvPr id="41994" name="text">
            <a:extLst>
              <a:ext uri="{FF2B5EF4-FFF2-40B4-BE49-F238E27FC236}">
                <a16:creationId xmlns:a16="http://schemas.microsoft.com/office/drawing/2014/main" xmlns="" id="{DD48529B-7E25-4250-9661-1B5C1900E8C9}"/>
              </a:ext>
            </a:extLst>
          </p:cNvPr>
          <p:cNvSpPr>
            <a:spLocks noGrp="1" noChangeArrowheads="1"/>
          </p:cNvSpPr>
          <p:nvPr>
            <p:ph idx="1"/>
          </p:nvPr>
        </p:nvSpPr>
        <p:spPr>
          <a:xfrm>
            <a:off x="628650" y="1882770"/>
            <a:ext cx="4164067" cy="4307685"/>
          </a:xfrm>
        </p:spPr>
        <p:txBody>
          <a:bodyPr/>
          <a:lstStyle/>
          <a:p>
            <a:pPr marL="236538" lvl="1" indent="-236538">
              <a:spcBef>
                <a:spcPts val="800"/>
              </a:spcBef>
            </a:pPr>
            <a:r>
              <a:rPr lang="en-US" altLang="en-US" dirty="0"/>
              <a:t>Alcoholism covered</a:t>
            </a:r>
          </a:p>
          <a:p>
            <a:pPr marL="236538" lvl="1" indent="-236538">
              <a:spcBef>
                <a:spcPts val="800"/>
              </a:spcBef>
            </a:pPr>
            <a:r>
              <a:rPr lang="en-US" altLang="en-US" dirty="0"/>
              <a:t>Current use of illegal drugs </a:t>
            </a:r>
            <a:r>
              <a:rPr lang="en-US" altLang="en-US" u="sng" dirty="0"/>
              <a:t>not</a:t>
            </a:r>
            <a:r>
              <a:rPr lang="en-US" altLang="en-US" dirty="0"/>
              <a:t> covered</a:t>
            </a:r>
          </a:p>
          <a:p>
            <a:pPr marL="236538" lvl="1" indent="-236538">
              <a:spcBef>
                <a:spcPts val="800"/>
              </a:spcBef>
            </a:pPr>
            <a:r>
              <a:rPr lang="en-US" altLang="en-US" dirty="0"/>
              <a:t>Drug tests allowed </a:t>
            </a:r>
          </a:p>
          <a:p>
            <a:pPr marL="236538" lvl="1" indent="-236538">
              <a:spcBef>
                <a:spcPts val="800"/>
              </a:spcBef>
            </a:pPr>
            <a:r>
              <a:rPr lang="en-US" altLang="en-US" dirty="0"/>
              <a:t>Other addictions </a:t>
            </a:r>
            <a:r>
              <a:rPr lang="en-US" altLang="en-US" dirty="0">
                <a:solidFill>
                  <a:srgbClr val="FF00FF"/>
                </a:solidFill>
              </a:rPr>
              <a:t/>
            </a:r>
            <a:br>
              <a:rPr lang="en-US" altLang="en-US" dirty="0">
                <a:solidFill>
                  <a:srgbClr val="FF00FF"/>
                </a:solidFill>
              </a:rPr>
            </a:br>
            <a:r>
              <a:rPr lang="en-US" altLang="en-US" u="sng" dirty="0"/>
              <a:t>not</a:t>
            </a:r>
            <a:r>
              <a:rPr lang="en-US" altLang="en-US" dirty="0"/>
              <a:t> covered</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994">
                                            <p:txEl>
                                              <p:pRg st="0" end="0"/>
                                            </p:txEl>
                                          </p:spTgt>
                                        </p:tgtEl>
                                        <p:attrNameLst>
                                          <p:attrName>style.visibility</p:attrName>
                                        </p:attrNameLst>
                                      </p:cBhvr>
                                      <p:to>
                                        <p:strVal val="visible"/>
                                      </p:to>
                                    </p:set>
                                    <p:animEffect transition="in" filter="fade">
                                      <p:cBhvr>
                                        <p:cTn id="7" dur="500"/>
                                        <p:tgtEl>
                                          <p:spTgt spid="4199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98"/>
                                        </p:tgtEl>
                                        <p:attrNameLst>
                                          <p:attrName>style.visibility</p:attrName>
                                        </p:attrNameLst>
                                      </p:cBhvr>
                                      <p:to>
                                        <p:strVal val="visible"/>
                                      </p:to>
                                    </p:set>
                                    <p:animEffect transition="in" filter="fade">
                                      <p:cBhvr>
                                        <p:cTn id="10" dur="500"/>
                                        <p:tgtEl>
                                          <p:spTgt spid="419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1994">
                                            <p:txEl>
                                              <p:pRg st="1" end="1"/>
                                            </p:txEl>
                                          </p:spTgt>
                                        </p:tgtEl>
                                        <p:attrNameLst>
                                          <p:attrName>style.visibility</p:attrName>
                                        </p:attrNameLst>
                                      </p:cBhvr>
                                      <p:to>
                                        <p:strVal val="visible"/>
                                      </p:to>
                                    </p:set>
                                    <p:animEffect transition="in" filter="fade">
                                      <p:cBhvr>
                                        <p:cTn id="15" dur="500"/>
                                        <p:tgtEl>
                                          <p:spTgt spid="41994">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1998"/>
                                        </p:tgtEl>
                                      </p:cBhvr>
                                    </p:animEffect>
                                    <p:set>
                                      <p:cBhvr>
                                        <p:cTn id="18" dur="1" fill="hold">
                                          <p:stCondLst>
                                            <p:cond delay="499"/>
                                          </p:stCondLst>
                                        </p:cTn>
                                        <p:tgtEl>
                                          <p:spTgt spid="4199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2002"/>
                                        </p:tgtEl>
                                        <p:attrNameLst>
                                          <p:attrName>style.visibility</p:attrName>
                                        </p:attrNameLst>
                                      </p:cBhvr>
                                      <p:to>
                                        <p:strVal val="visible"/>
                                      </p:to>
                                    </p:set>
                                    <p:animEffect transition="in" filter="fade">
                                      <p:cBhvr>
                                        <p:cTn id="21" dur="500"/>
                                        <p:tgtEl>
                                          <p:spTgt spid="420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1994">
                                            <p:txEl>
                                              <p:pRg st="2" end="2"/>
                                            </p:txEl>
                                          </p:spTgt>
                                        </p:tgtEl>
                                        <p:attrNameLst>
                                          <p:attrName>style.visibility</p:attrName>
                                        </p:attrNameLst>
                                      </p:cBhvr>
                                      <p:to>
                                        <p:strVal val="visible"/>
                                      </p:to>
                                    </p:set>
                                    <p:animEffect transition="in" filter="fade">
                                      <p:cBhvr>
                                        <p:cTn id="26" dur="500"/>
                                        <p:tgtEl>
                                          <p:spTgt spid="41994">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42002"/>
                                        </p:tgtEl>
                                      </p:cBhvr>
                                    </p:animEffect>
                                    <p:set>
                                      <p:cBhvr>
                                        <p:cTn id="29" dur="1" fill="hold">
                                          <p:stCondLst>
                                            <p:cond delay="499"/>
                                          </p:stCondLst>
                                        </p:cTn>
                                        <p:tgtEl>
                                          <p:spTgt spid="4200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2000"/>
                                        </p:tgtEl>
                                        <p:attrNameLst>
                                          <p:attrName>style.visibility</p:attrName>
                                        </p:attrNameLst>
                                      </p:cBhvr>
                                      <p:to>
                                        <p:strVal val="visible"/>
                                      </p:to>
                                    </p:set>
                                    <p:animEffect transition="in" filter="fade">
                                      <p:cBhvr>
                                        <p:cTn id="32" dur="500"/>
                                        <p:tgtEl>
                                          <p:spTgt spid="42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1994">
                                            <p:txEl>
                                              <p:pRg st="3" end="3"/>
                                            </p:txEl>
                                          </p:spTgt>
                                        </p:tgtEl>
                                        <p:attrNameLst>
                                          <p:attrName>style.visibility</p:attrName>
                                        </p:attrNameLst>
                                      </p:cBhvr>
                                      <p:to>
                                        <p:strVal val="visible"/>
                                      </p:to>
                                    </p:set>
                                    <p:animEffect transition="in" filter="fade">
                                      <p:cBhvr>
                                        <p:cTn id="37" dur="500"/>
                                        <p:tgtEl>
                                          <p:spTgt spid="41994">
                                            <p:txEl>
                                              <p:pRg st="3" end="3"/>
                                            </p:txEl>
                                          </p:spTgt>
                                        </p:tgtEl>
                                      </p:cBhvr>
                                    </p:animEffect>
                                  </p:childTnLst>
                                </p:cTn>
                              </p:par>
                              <p:par>
                                <p:cTn id="38" presetID="10" presetClass="exit" presetSubtype="0" fill="hold" nodeType="withEffect">
                                  <p:stCondLst>
                                    <p:cond delay="0"/>
                                  </p:stCondLst>
                                  <p:childTnLst>
                                    <p:animEffect transition="out" filter="fade">
                                      <p:cBhvr>
                                        <p:cTn id="39" dur="500"/>
                                        <p:tgtEl>
                                          <p:spTgt spid="42000"/>
                                        </p:tgtEl>
                                      </p:cBhvr>
                                    </p:animEffect>
                                    <p:set>
                                      <p:cBhvr>
                                        <p:cTn id="40" dur="1" fill="hold">
                                          <p:stCondLst>
                                            <p:cond delay="499"/>
                                          </p:stCondLst>
                                        </p:cTn>
                                        <p:tgtEl>
                                          <p:spTgt spid="42000"/>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41997"/>
                                        </p:tgtEl>
                                        <p:attrNameLst>
                                          <p:attrName>style.visibility</p:attrName>
                                        </p:attrNameLst>
                                      </p:cBhvr>
                                      <p:to>
                                        <p:strVal val="visible"/>
                                      </p:to>
                                    </p:set>
                                    <p:animEffect transition="in" filter="fade">
                                      <p:cBhvr>
                                        <p:cTn id="43" dur="500"/>
                                        <p:tgtEl>
                                          <p:spTgt spid="41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itting on a motorcycle&#10;&#10;Description generated with very high confidence">
            <a:extLst>
              <a:ext uri="{FF2B5EF4-FFF2-40B4-BE49-F238E27FC236}">
                <a16:creationId xmlns:a16="http://schemas.microsoft.com/office/drawing/2014/main" xmlns="" id="{D8D6E351-6EFC-4825-B0E9-8F4EC64DE57B}"/>
              </a:ext>
            </a:extLst>
          </p:cNvPr>
          <p:cNvPicPr>
            <a:picLocks noChangeAspect="1"/>
          </p:cNvPicPr>
          <p:nvPr/>
        </p:nvPicPr>
        <p:blipFill rotWithShape="1">
          <a:blip r:embed="rId4">
            <a:extLst>
              <a:ext uri="{28A0092B-C50C-407E-A947-70E740481C1C}">
                <a14:useLocalDpi xmlns:a14="http://schemas.microsoft.com/office/drawing/2010/main" val="0"/>
              </a:ext>
            </a:extLst>
          </a:blip>
          <a:srcRect r="14849"/>
          <a:stretch/>
        </p:blipFill>
        <p:spPr>
          <a:xfrm>
            <a:off x="1" y="-1"/>
            <a:ext cx="9144000" cy="6858001"/>
          </a:xfrm>
          <a:prstGeom prst="rect">
            <a:avLst/>
          </a:prstGeom>
        </p:spPr>
      </p:pic>
      <p:sp>
        <p:nvSpPr>
          <p:cNvPr id="4" name="Text Placeholder 3">
            <a:extLst>
              <a:ext uri="{FF2B5EF4-FFF2-40B4-BE49-F238E27FC236}">
                <a16:creationId xmlns:a16="http://schemas.microsoft.com/office/drawing/2014/main" xmlns="" id="{6BC4622E-5E41-41A1-A7D8-9AB5CE63E063}"/>
              </a:ext>
            </a:extLst>
          </p:cNvPr>
          <p:cNvSpPr>
            <a:spLocks noGrp="1"/>
          </p:cNvSpPr>
          <p:nvPr>
            <p:ph type="body" sz="quarter" idx="10"/>
          </p:nvPr>
        </p:nvSpPr>
        <p:spPr/>
        <p:txBody>
          <a:bodyPr/>
          <a:lstStyle/>
          <a:p>
            <a:r>
              <a:rPr lang="en-US" dirty="0"/>
              <a:t>Knowledge Check 1</a:t>
            </a:r>
          </a:p>
        </p:txBody>
      </p:sp>
      <p:sp>
        <p:nvSpPr>
          <p:cNvPr id="5" name="Text Placeholder 4">
            <a:extLst>
              <a:ext uri="{FF2B5EF4-FFF2-40B4-BE49-F238E27FC236}">
                <a16:creationId xmlns:a16="http://schemas.microsoft.com/office/drawing/2014/main" xmlns="" id="{19F59E58-BB60-4C17-A44B-21DA8F73EEF8}"/>
              </a:ext>
            </a:extLst>
          </p:cNvPr>
          <p:cNvSpPr>
            <a:spLocks noGrp="1"/>
          </p:cNvSpPr>
          <p:nvPr>
            <p:ph type="body" sz="quarter" idx="28"/>
          </p:nvPr>
        </p:nvSpPr>
        <p:spPr>
          <a:xfrm>
            <a:off x="964098" y="5765541"/>
            <a:ext cx="6316596" cy="428625"/>
          </a:xfrm>
        </p:spPr>
        <p:txBody>
          <a:bodyPr/>
          <a:lstStyle/>
          <a:p>
            <a:r>
              <a:rPr lang="en-US" dirty="0">
                <a:solidFill>
                  <a:schemeClr val="tx1"/>
                </a:solidFill>
              </a:rPr>
              <a:t>How much do you already know?</a:t>
            </a:r>
          </a:p>
        </p:txBody>
      </p:sp>
      <p:sp>
        <p:nvSpPr>
          <p:cNvPr id="8" name="Rectangle 7">
            <a:extLst>
              <a:ext uri="{FF2B5EF4-FFF2-40B4-BE49-F238E27FC236}">
                <a16:creationId xmlns:a16="http://schemas.microsoft.com/office/drawing/2014/main" xmlns="" id="{3970FD18-7D05-4B0E-9098-05C29428E1A6}"/>
              </a:ext>
            </a:extLst>
          </p:cNvPr>
          <p:cNvSpPr/>
          <p:nvPr/>
        </p:nvSpPr>
        <p:spPr>
          <a:xfrm>
            <a:off x="0" y="4394364"/>
            <a:ext cx="9144000" cy="1218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KC">
            <a:extLst>
              <a:ext uri="{FF2B5EF4-FFF2-40B4-BE49-F238E27FC236}">
                <a16:creationId xmlns:a16="http://schemas.microsoft.com/office/drawing/2014/main" xmlns="" id="{7CC732C2-9D7E-45FE-9495-8B40921D07BB}"/>
              </a:ext>
            </a:extLst>
          </p:cNvPr>
          <p:cNvSpPr txBox="1">
            <a:spLocks/>
          </p:cNvSpPr>
          <p:nvPr/>
        </p:nvSpPr>
        <p:spPr>
          <a:xfrm>
            <a:off x="964098" y="4547468"/>
            <a:ext cx="4294463" cy="893254"/>
          </a:xfrm>
          <a:prstGeom prst="rect">
            <a:avLst/>
          </a:prstGeom>
        </p:spPr>
        <p:txBody>
          <a:bodyPr anchor="ctr" anchorCtr="0">
            <a:normAutofit/>
          </a:bodyPr>
          <a:lstStyle>
            <a:lvl1pPr marL="0" indent="0">
              <a:buNone/>
              <a:defRPr sz="2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eaLnBrk="1" fontAlgn="auto" hangingPunct="1">
              <a:spcBef>
                <a:spcPts val="0"/>
              </a:spcBef>
              <a:spcAft>
                <a:spcPts val="0"/>
              </a:spcAft>
            </a:pPr>
            <a:r>
              <a:rPr lang="en-US" kern="0" dirty="0"/>
              <a:t>Knowledge Check 1</a:t>
            </a:r>
          </a:p>
        </p:txBody>
      </p:sp>
      <p:grpSp>
        <p:nvGrpSpPr>
          <p:cNvPr id="10" name="Head">
            <a:extLst>
              <a:ext uri="{FF2B5EF4-FFF2-40B4-BE49-F238E27FC236}">
                <a16:creationId xmlns:a16="http://schemas.microsoft.com/office/drawing/2014/main" xmlns="" id="{ACE9D907-E38A-49BA-9124-EDA808AE0CD7}"/>
              </a:ext>
            </a:extLst>
          </p:cNvPr>
          <p:cNvGrpSpPr/>
          <p:nvPr/>
        </p:nvGrpSpPr>
        <p:grpSpPr>
          <a:xfrm>
            <a:off x="4713756" y="2056699"/>
            <a:ext cx="3634537" cy="3602142"/>
            <a:chOff x="4713756" y="2056699"/>
            <a:chExt cx="3634537" cy="3602142"/>
          </a:xfrm>
        </p:grpSpPr>
        <p:sp>
          <p:nvSpPr>
            <p:cNvPr id="11" name="Oval 10">
              <a:extLst>
                <a:ext uri="{FF2B5EF4-FFF2-40B4-BE49-F238E27FC236}">
                  <a16:creationId xmlns:a16="http://schemas.microsoft.com/office/drawing/2014/main" xmlns="" id="{34B1CFF5-7468-4D3E-BBD4-AC7174E9AC32}"/>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6DB4A895-42F2-4051-939A-EA7BC298F5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1762474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nd">
            <a:extLst>
              <a:ext uri="{FF2B5EF4-FFF2-40B4-BE49-F238E27FC236}">
                <a16:creationId xmlns:a16="http://schemas.microsoft.com/office/drawing/2014/main" xmlns="" id="{407534DD-D7AE-4A7C-811B-59F8F5F546DC}"/>
              </a:ext>
            </a:extLst>
          </p:cNvPr>
          <p:cNvPicPr>
            <a:picLocks noChangeAspect="1"/>
          </p:cNvPicPr>
          <p:nvPr/>
        </p:nvPicPr>
        <p:blipFill rotWithShape="1">
          <a:blip r:embed="rId4">
            <a:extLst>
              <a:ext uri="{28A0092B-C50C-407E-A947-70E740481C1C}">
                <a14:useLocalDpi xmlns:a14="http://schemas.microsoft.com/office/drawing/2010/main" val="0"/>
              </a:ext>
            </a:extLst>
          </a:blip>
          <a:srcRect b="11094"/>
          <a:stretch/>
        </p:blipFill>
        <p:spPr>
          <a:xfrm>
            <a:off x="6017" y="1424919"/>
            <a:ext cx="9162176" cy="5433082"/>
          </a:xfrm>
          <a:prstGeom prst="rect">
            <a:avLst/>
          </a:prstGeom>
        </p:spPr>
      </p:pic>
      <p:sp>
        <p:nvSpPr>
          <p:cNvPr id="9" name="darkening panel">
            <a:extLst>
              <a:ext uri="{FF2B5EF4-FFF2-40B4-BE49-F238E27FC236}">
                <a16:creationId xmlns:a16="http://schemas.microsoft.com/office/drawing/2014/main" xmlns="" id="{8035914A-589C-4538-AC55-4DEF274A175C}"/>
              </a:ext>
            </a:extLst>
          </p:cNvPr>
          <p:cNvSpPr/>
          <p:nvPr/>
        </p:nvSpPr>
        <p:spPr>
          <a:xfrm>
            <a:off x="0" y="1422699"/>
            <a:ext cx="5049982" cy="5435301"/>
          </a:xfrm>
          <a:prstGeom prst="rect">
            <a:avLst/>
          </a:prstGeom>
          <a:gradFill>
            <a:gsLst>
              <a:gs pos="0">
                <a:schemeClr val="tx2">
                  <a:lumMod val="50000"/>
                  <a:alpha val="75000"/>
                </a:schemeClr>
              </a:gs>
              <a:gs pos="66000">
                <a:schemeClr val="tx2">
                  <a:lumMod val="50000"/>
                  <a:alpha val="50000"/>
                </a:schemeClr>
              </a:gs>
              <a:gs pos="83000">
                <a:schemeClr val="tx2">
                  <a:lumMod val="50000"/>
                  <a:alpha val="30000"/>
                </a:schemeClr>
              </a:gs>
              <a:gs pos="100000">
                <a:schemeClr val="tx2">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2" name="text">
            <a:extLst>
              <a:ext uri="{FF2B5EF4-FFF2-40B4-BE49-F238E27FC236}">
                <a16:creationId xmlns:a16="http://schemas.microsoft.com/office/drawing/2014/main" xmlns="" id="{8AD1B7A6-FE5F-4FC5-B0CA-A072A68B1C26}"/>
              </a:ext>
            </a:extLst>
          </p:cNvPr>
          <p:cNvSpPr>
            <a:spLocks noGrp="1" noChangeArrowheads="1"/>
          </p:cNvSpPr>
          <p:nvPr>
            <p:ph type="body" sz="half" idx="4294967295"/>
          </p:nvPr>
        </p:nvSpPr>
        <p:spPr>
          <a:xfrm>
            <a:off x="0" y="1866900"/>
            <a:ext cx="3576638" cy="3959225"/>
          </a:xfrm>
          <a:prstGeom prst="rect">
            <a:avLst/>
          </a:prstGeom>
        </p:spPr>
        <p:txBody>
          <a:bodyPr/>
          <a:lstStyle/>
          <a:p>
            <a:pPr lvl="1" eaLnBrk="1" hangingPunct="1">
              <a:spcBef>
                <a:spcPts val="1200"/>
              </a:spcBef>
            </a:pPr>
            <a:r>
              <a:rPr lang="en-US" altLang="en-US" dirty="0">
                <a:solidFill>
                  <a:schemeClr val="bg1"/>
                </a:solidFill>
              </a:rPr>
              <a:t>We cannot discriminate based </a:t>
            </a:r>
            <a:r>
              <a:rPr lang="en-US" altLang="en-US" dirty="0">
                <a:solidFill>
                  <a:srgbClr val="FF00FF"/>
                </a:solidFill>
              </a:rPr>
              <a:t/>
            </a:r>
            <a:br>
              <a:rPr lang="en-US" altLang="en-US" dirty="0">
                <a:solidFill>
                  <a:srgbClr val="FF00FF"/>
                </a:solidFill>
              </a:rPr>
            </a:br>
            <a:r>
              <a:rPr lang="en-US" altLang="en-US" dirty="0">
                <a:solidFill>
                  <a:schemeClr val="bg1"/>
                </a:solidFill>
              </a:rPr>
              <a:t>on disabilities</a:t>
            </a:r>
          </a:p>
          <a:p>
            <a:pPr lvl="1" eaLnBrk="1" hangingPunct="1">
              <a:spcBef>
                <a:spcPts val="1200"/>
              </a:spcBef>
            </a:pPr>
            <a:r>
              <a:rPr lang="en-US" altLang="en-US" dirty="0">
                <a:solidFill>
                  <a:schemeClr val="bg1"/>
                </a:solidFill>
              </a:rPr>
              <a:t>We must make reasonable accommodations</a:t>
            </a:r>
          </a:p>
          <a:p>
            <a:pPr lvl="1" eaLnBrk="1" hangingPunct="1">
              <a:spcBef>
                <a:spcPts val="1200"/>
              </a:spcBef>
            </a:pPr>
            <a:r>
              <a:rPr lang="en-US" altLang="en-US" dirty="0">
                <a:solidFill>
                  <a:schemeClr val="bg1"/>
                </a:solidFill>
              </a:rPr>
              <a:t>We will hire the best qualified applicant</a:t>
            </a:r>
          </a:p>
        </p:txBody>
      </p:sp>
      <p:sp>
        <p:nvSpPr>
          <p:cNvPr id="21518" name="web link">
            <a:extLst>
              <a:ext uri="{FF2B5EF4-FFF2-40B4-BE49-F238E27FC236}">
                <a16:creationId xmlns:a16="http://schemas.microsoft.com/office/drawing/2014/main" xmlns="" id="{1B1E794A-B852-4F3C-A0CE-979E187D070A}"/>
              </a:ext>
            </a:extLst>
          </p:cNvPr>
          <p:cNvSpPr>
            <a:spLocks noChangeArrowheads="1"/>
          </p:cNvSpPr>
          <p:nvPr/>
        </p:nvSpPr>
        <p:spPr bwMode="auto">
          <a:xfrm>
            <a:off x="0" y="5897723"/>
            <a:ext cx="9168193" cy="960438"/>
          </a:xfrm>
          <a:prstGeom prst="rect">
            <a:avLst/>
          </a:prstGeom>
          <a:gradFill>
            <a:gsLst>
              <a:gs pos="0">
                <a:srgbClr val="2B3A3F">
                  <a:alpha val="28000"/>
                </a:srgbClr>
              </a:gs>
              <a:gs pos="30000">
                <a:srgbClr val="32464D">
                  <a:alpha val="66000"/>
                </a:srgbClr>
              </a:gs>
              <a:gs pos="100000">
                <a:srgbClr val="232D34">
                  <a:lumMod val="36000"/>
                </a:srgbClr>
              </a:gs>
            </a:gsLst>
            <a:lin ang="5400000" scaled="1"/>
          </a:gradFill>
          <a:ln>
            <a:noFill/>
          </a:ln>
          <a:effectLst/>
          <a:extLst/>
        </p:spPr>
        <p:txBody>
          <a:bodyPr wrap="square" anchor="ctr">
            <a:spAutoFit/>
          </a:bodyPr>
          <a:lstStyle>
            <a:lvl1pPr>
              <a:lnSpc>
                <a:spcPct val="90000"/>
              </a:lnSpc>
              <a:spcBef>
                <a:spcPct val="25000"/>
              </a:spcBef>
              <a:buClr>
                <a:srgbClr val="800000"/>
              </a:buClr>
              <a:defRPr sz="24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Font typeface="Times" panose="02020603050405020304" pitchFamily="18" charset="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defRPr sz="2000">
                <a:solidFill>
                  <a:schemeClr val="tx1"/>
                </a:solidFill>
                <a:latin typeface="Arial" panose="020B0604020202020204" pitchFamily="34" charset="0"/>
              </a:defRPr>
            </a:lvl5pPr>
            <a:lvl6pPr marL="2514600" indent="-228600" eaLnBrk="0" fontAlgn="base" hangingPunct="0">
              <a:spcBef>
                <a:spcPct val="20000"/>
              </a:spcBef>
              <a:spcAft>
                <a:spcPct val="0"/>
              </a:spcAft>
              <a:defRPr sz="2000">
                <a:solidFill>
                  <a:schemeClr val="tx1"/>
                </a:solidFill>
                <a:latin typeface="Arial" panose="020B0604020202020204" pitchFamily="34" charset="0"/>
              </a:defRPr>
            </a:lvl6pPr>
            <a:lvl7pPr marL="2971800" indent="-228600" eaLnBrk="0" fontAlgn="base" hangingPunct="0">
              <a:spcBef>
                <a:spcPct val="20000"/>
              </a:spcBef>
              <a:spcAft>
                <a:spcPct val="0"/>
              </a:spcAft>
              <a:defRPr sz="2000">
                <a:solidFill>
                  <a:schemeClr val="tx1"/>
                </a:solidFill>
                <a:latin typeface="Arial" panose="020B0604020202020204" pitchFamily="34" charset="0"/>
              </a:defRPr>
            </a:lvl7pPr>
            <a:lvl8pPr marL="3429000" indent="-228600" eaLnBrk="0" fontAlgn="base" hangingPunct="0">
              <a:spcBef>
                <a:spcPct val="20000"/>
              </a:spcBef>
              <a:spcAft>
                <a:spcPct val="0"/>
              </a:spcAft>
              <a:defRPr sz="2000">
                <a:solidFill>
                  <a:schemeClr val="tx1"/>
                </a:solidFill>
                <a:latin typeface="Arial" panose="020B0604020202020204" pitchFamily="34" charset="0"/>
              </a:defRPr>
            </a:lvl8pPr>
            <a:lvl9pPr marL="3886200" indent="-228600" eaLnBrk="0" fontAlgn="base" hangingPunct="0">
              <a:spcBef>
                <a:spcPct val="20000"/>
              </a:spcBef>
              <a:spcAft>
                <a:spcPct val="0"/>
              </a:spcAft>
              <a:defRPr sz="2000">
                <a:solidFill>
                  <a:schemeClr val="tx1"/>
                </a:solidFill>
                <a:latin typeface="Arial" panose="020B0604020202020204" pitchFamily="34" charset="0"/>
              </a:defRPr>
            </a:lvl9pPr>
          </a:lstStyle>
          <a:p>
            <a:pPr algn="ctr" eaLnBrk="1" hangingPunct="1">
              <a:spcBef>
                <a:spcPct val="5000"/>
              </a:spcBef>
            </a:pPr>
            <a:r>
              <a:rPr lang="en-US" altLang="en-US" sz="800" b="1" dirty="0">
                <a:solidFill>
                  <a:srgbClr val="FF00FF"/>
                </a:solidFill>
              </a:rPr>
              <a:t/>
            </a:r>
            <a:br>
              <a:rPr lang="en-US" altLang="en-US" sz="800" b="1" dirty="0">
                <a:solidFill>
                  <a:srgbClr val="FF00FF"/>
                </a:solidFill>
              </a:rPr>
            </a:br>
            <a:r>
              <a:rPr lang="en-US" altLang="en-US" sz="2300" b="1" dirty="0">
                <a:solidFill>
                  <a:srgbClr val="FFFFFF"/>
                </a:solidFill>
              </a:rPr>
              <a:t>JAN: 1-800-ADA-WORK</a:t>
            </a:r>
          </a:p>
          <a:p>
            <a:pPr algn="ctr" eaLnBrk="1" hangingPunct="1">
              <a:spcBef>
                <a:spcPct val="5000"/>
              </a:spcBef>
            </a:pPr>
            <a:r>
              <a:rPr lang="en-US" altLang="en-US" sz="2300" b="1" dirty="0">
                <a:hlinkClick r:id="rId5"/>
              </a:rPr>
              <a:t>www.jan.wvu.edu</a:t>
            </a:r>
            <a:r>
              <a:rPr lang="en-US" altLang="en-US" sz="2300" b="1" dirty="0">
                <a:solidFill>
                  <a:srgbClr val="FF00FF"/>
                </a:solidFill>
              </a:rPr>
              <a:t/>
            </a:r>
            <a:br>
              <a:rPr lang="en-US" altLang="en-US" sz="2300" b="1" dirty="0">
                <a:solidFill>
                  <a:srgbClr val="FF00FF"/>
                </a:solidFill>
              </a:rPr>
            </a:br>
            <a:endParaRPr lang="en-US" altLang="en-US" sz="800" b="1" dirty="0">
              <a:solidFill>
                <a:srgbClr val="FF00FF"/>
              </a:solidFill>
            </a:endParaRPr>
          </a:p>
        </p:txBody>
      </p:sp>
      <p:sp>
        <p:nvSpPr>
          <p:cNvPr id="14" name="copyright">
            <a:extLst>
              <a:ext uri="{FF2B5EF4-FFF2-40B4-BE49-F238E27FC236}">
                <a16:creationId xmlns:a16="http://schemas.microsoft.com/office/drawing/2014/main" xmlns="" id="{67B2F69D-4568-4EB4-8443-F183DF8AE25F}"/>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grpSp>
        <p:nvGrpSpPr>
          <p:cNvPr id="10" name="Top Bar">
            <a:extLst>
              <a:ext uri="{FF2B5EF4-FFF2-40B4-BE49-F238E27FC236}">
                <a16:creationId xmlns:a16="http://schemas.microsoft.com/office/drawing/2014/main" xmlns="" id="{87C702D8-624A-4FEA-9EA1-1C88C4C4EDB2}"/>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1" name="Base Graphic2">
              <a:extLst>
                <a:ext uri="{FF2B5EF4-FFF2-40B4-BE49-F238E27FC236}">
                  <a16:creationId xmlns:a16="http://schemas.microsoft.com/office/drawing/2014/main" xmlns="" id="{3F7C533F-E6F6-4430-AB94-7D1935EE501C}"/>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2" name="Gradation box">
              <a:extLst>
                <a:ext uri="{FF2B5EF4-FFF2-40B4-BE49-F238E27FC236}">
                  <a16:creationId xmlns:a16="http://schemas.microsoft.com/office/drawing/2014/main" xmlns="" id="{41715A96-30A7-4A93-BC0D-20D9BEDCBACA}"/>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3" name="White Gradient Box">
              <a:extLst>
                <a:ext uri="{FF2B5EF4-FFF2-40B4-BE49-F238E27FC236}">
                  <a16:creationId xmlns:a16="http://schemas.microsoft.com/office/drawing/2014/main" xmlns="" id="{03AC985F-3918-4CDA-8D52-277A462289BD}"/>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59395" name="title">
            <a:extLst>
              <a:ext uri="{FF2B5EF4-FFF2-40B4-BE49-F238E27FC236}">
                <a16:creationId xmlns:a16="http://schemas.microsoft.com/office/drawing/2014/main" xmlns="" id="{2B685730-3515-4E82-9258-D70903057F1D}"/>
              </a:ext>
            </a:extLst>
          </p:cNvPr>
          <p:cNvSpPr>
            <a:spLocks noGrp="1" noChangeArrowheads="1"/>
          </p:cNvSpPr>
          <p:nvPr>
            <p:ph type="title"/>
          </p:nvPr>
        </p:nvSpPr>
        <p:spPr/>
        <p:txBody>
          <a:bodyPr/>
          <a:lstStyle/>
          <a:p>
            <a:r>
              <a:rPr lang="en-US" altLang="en-US" dirty="0"/>
              <a:t>Basic Obligations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12">
                                            <p:txEl>
                                              <p:pRg st="0" end="0"/>
                                            </p:txEl>
                                          </p:spTgt>
                                        </p:tgtEl>
                                        <p:attrNameLst>
                                          <p:attrName>style.visibility</p:attrName>
                                        </p:attrNameLst>
                                      </p:cBhvr>
                                      <p:to>
                                        <p:strVal val="visible"/>
                                      </p:to>
                                    </p:set>
                                    <p:animEffect transition="in" filter="fade">
                                      <p:cBhvr>
                                        <p:cTn id="7" dur="500"/>
                                        <p:tgtEl>
                                          <p:spTgt spid="215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12">
                                            <p:txEl>
                                              <p:pRg st="1" end="1"/>
                                            </p:txEl>
                                          </p:spTgt>
                                        </p:tgtEl>
                                        <p:attrNameLst>
                                          <p:attrName>style.visibility</p:attrName>
                                        </p:attrNameLst>
                                      </p:cBhvr>
                                      <p:to>
                                        <p:strVal val="visible"/>
                                      </p:to>
                                    </p:set>
                                    <p:animEffect transition="in" filter="fade">
                                      <p:cBhvr>
                                        <p:cTn id="15" dur="500"/>
                                        <p:tgtEl>
                                          <p:spTgt spid="2151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Effect transition="in" filter="fade">
                                      <p:cBhvr>
                                        <p:cTn id="20" dur="500"/>
                                        <p:tgtEl>
                                          <p:spTgt spid="215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512">
                                            <p:txEl>
                                              <p:pRg st="2" end="2"/>
                                            </p:txEl>
                                          </p:spTgt>
                                        </p:tgtEl>
                                        <p:attrNameLst>
                                          <p:attrName>style.visibility</p:attrName>
                                        </p:attrNameLst>
                                      </p:cBhvr>
                                      <p:to>
                                        <p:strVal val="visible"/>
                                      </p:to>
                                    </p:set>
                                    <p:animEffect transition="in" filter="fade">
                                      <p:cBhvr>
                                        <p:cTn id="25" dur="500"/>
                                        <p:tgtEl>
                                          <p:spTgt spid="215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5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1">
            <a:extLst>
              <a:ext uri="{FF2B5EF4-FFF2-40B4-BE49-F238E27FC236}">
                <a16:creationId xmlns:a16="http://schemas.microsoft.com/office/drawing/2014/main" xmlns="" id="{AE20240C-6E9A-4B37-9236-0EC882D654F2}"/>
              </a:ext>
            </a:extLst>
          </p:cNvPr>
          <p:cNvSpPr/>
          <p:nvPr/>
        </p:nvSpPr>
        <p:spPr>
          <a:xfrm>
            <a:off x="3131133" y="6616394"/>
            <a:ext cx="97536" cy="97446"/>
          </a:xfrm>
          <a:prstGeom prst="ellipse">
            <a:avLst/>
          </a:prstGeom>
          <a:solidFill>
            <a:srgbClr val="D0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2">
            <a:extLst>
              <a:ext uri="{FF2B5EF4-FFF2-40B4-BE49-F238E27FC236}">
                <a16:creationId xmlns:a16="http://schemas.microsoft.com/office/drawing/2014/main" xmlns="" id="{62F6F2D3-B351-4C35-A41D-9D7C381E9CE1}"/>
              </a:ext>
            </a:extLst>
          </p:cNvPr>
          <p:cNvSpPr/>
          <p:nvPr/>
        </p:nvSpPr>
        <p:spPr>
          <a:xfrm>
            <a:off x="348737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3">
            <a:extLst>
              <a:ext uri="{FF2B5EF4-FFF2-40B4-BE49-F238E27FC236}">
                <a16:creationId xmlns:a16="http://schemas.microsoft.com/office/drawing/2014/main" xmlns="" id="{79E41874-036F-4F46-8940-6C1B0C1701DD}"/>
              </a:ext>
            </a:extLst>
          </p:cNvPr>
          <p:cNvSpPr/>
          <p:nvPr/>
        </p:nvSpPr>
        <p:spPr>
          <a:xfrm>
            <a:off x="384362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4">
            <a:extLst>
              <a:ext uri="{FF2B5EF4-FFF2-40B4-BE49-F238E27FC236}">
                <a16:creationId xmlns:a16="http://schemas.microsoft.com/office/drawing/2014/main" xmlns="" id="{187FB5F9-9F4D-41DC-8E14-D11AFAB658DD}"/>
              </a:ext>
            </a:extLst>
          </p:cNvPr>
          <p:cNvSpPr/>
          <p:nvPr/>
        </p:nvSpPr>
        <p:spPr>
          <a:xfrm>
            <a:off x="4199871"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5">
            <a:extLst>
              <a:ext uri="{FF2B5EF4-FFF2-40B4-BE49-F238E27FC236}">
                <a16:creationId xmlns:a16="http://schemas.microsoft.com/office/drawing/2014/main" xmlns="" id="{58657EF7-6606-49BC-B5C0-1286CA44026C}"/>
              </a:ext>
            </a:extLst>
          </p:cNvPr>
          <p:cNvSpPr/>
          <p:nvPr/>
        </p:nvSpPr>
        <p:spPr>
          <a:xfrm>
            <a:off x="4556117"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6">
            <a:extLst>
              <a:ext uri="{FF2B5EF4-FFF2-40B4-BE49-F238E27FC236}">
                <a16:creationId xmlns:a16="http://schemas.microsoft.com/office/drawing/2014/main" xmlns="" id="{89FE2289-B492-4D59-BEEB-59B4D0C51FF7}"/>
              </a:ext>
            </a:extLst>
          </p:cNvPr>
          <p:cNvSpPr/>
          <p:nvPr/>
        </p:nvSpPr>
        <p:spPr>
          <a:xfrm>
            <a:off x="4912363"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7">
            <a:extLst>
              <a:ext uri="{FF2B5EF4-FFF2-40B4-BE49-F238E27FC236}">
                <a16:creationId xmlns:a16="http://schemas.microsoft.com/office/drawing/2014/main" xmlns="" id="{7C8D143F-E4B1-48AA-A8D9-1FE3E58A3E6B}"/>
              </a:ext>
            </a:extLst>
          </p:cNvPr>
          <p:cNvSpPr/>
          <p:nvPr/>
        </p:nvSpPr>
        <p:spPr>
          <a:xfrm>
            <a:off x="526860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8">
            <a:extLst>
              <a:ext uri="{FF2B5EF4-FFF2-40B4-BE49-F238E27FC236}">
                <a16:creationId xmlns:a16="http://schemas.microsoft.com/office/drawing/2014/main" xmlns="" id="{8C325DC3-B84C-468E-9971-79AD37A9C576}"/>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9">
            <a:extLst>
              <a:ext uri="{FF2B5EF4-FFF2-40B4-BE49-F238E27FC236}">
                <a16:creationId xmlns:a16="http://schemas.microsoft.com/office/drawing/2014/main" xmlns="" id="{143E08C4-1950-425E-A8CC-6E32DEE9A141}"/>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Reasonable accommodations</a:t>
            </a:r>
          </a:p>
        </p:txBody>
      </p:sp>
      <p:pic>
        <p:nvPicPr>
          <p:cNvPr id="9" name="Picture Placeholder 8" descr="A close up of a piece of paper&#10;&#10;Description generated with high confidence">
            <a:extLst>
              <a:ext uri="{FF2B5EF4-FFF2-40B4-BE49-F238E27FC236}">
                <a16:creationId xmlns:a16="http://schemas.microsoft.com/office/drawing/2014/main" xmlns="" id="{F866D99B-FD60-446D-A9A7-88B08760A1EE}"/>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10343" t="10550" b="1347"/>
          <a:stretch/>
        </p:blipFill>
        <p:spPr>
          <a:xfrm>
            <a:off x="1582738" y="2368549"/>
            <a:ext cx="6007100" cy="3935997"/>
          </a:xfrm>
        </p:spPr>
      </p:pic>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spTree>
    <p:custDataLst>
      <p:tags r:id="rId1"/>
    </p:custDataLst>
    <p:extLst>
      <p:ext uri="{BB962C8B-B14F-4D97-AF65-F5344CB8AC3E}">
        <p14:creationId xmlns:p14="http://schemas.microsoft.com/office/powerpoint/2010/main" val="1144750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Modifying job duties</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p:txBody>
          <a:bodyPr/>
          <a:lstStyle/>
          <a:p>
            <a:r>
              <a:rPr lang="en-US" dirty="0"/>
              <a:t>Reassignment to an existing light-duty position or temporary function change.</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8" name="Picture Placeholder 17" descr="A person standing in front of a building&#10;&#10;Description generated with very high confidence">
            <a:extLst>
              <a:ext uri="{FF2B5EF4-FFF2-40B4-BE49-F238E27FC236}">
                <a16:creationId xmlns:a16="http://schemas.microsoft.com/office/drawing/2014/main" xmlns="" id="{806FE1BA-358B-4D2E-BD28-DD2057400F9D}"/>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310" t="23524" r="310" b="10"/>
          <a:stretch/>
        </p:blipFill>
        <p:spPr>
          <a:xfrm>
            <a:off x="1582738" y="2368550"/>
            <a:ext cx="6007100" cy="3062762"/>
          </a:xfrm>
        </p:spPr>
      </p:pic>
    </p:spTree>
    <p:custDataLst>
      <p:tags r:id="rId1"/>
    </p:custDataLst>
    <p:extLst>
      <p:ext uri="{BB962C8B-B14F-4D97-AF65-F5344CB8AC3E}">
        <p14:creationId xmlns:p14="http://schemas.microsoft.com/office/powerpoint/2010/main" val="809532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Intermittent leave</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077739" y="5431314"/>
            <a:ext cx="6988523" cy="1078848"/>
          </a:xfrm>
        </p:spPr>
        <p:txBody>
          <a:bodyPr/>
          <a:lstStyle/>
          <a:p>
            <a:r>
              <a:rPr lang="en-US" dirty="0"/>
              <a:t>Allow an employee with a disability to use accrued paid leave first and then provide unpaid leave.</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7" name="Picture Placeholder 16" descr="A close up of electronics&#10;&#10;Description generated with high confidence">
            <a:extLst>
              <a:ext uri="{FF2B5EF4-FFF2-40B4-BE49-F238E27FC236}">
                <a16:creationId xmlns:a16="http://schemas.microsoft.com/office/drawing/2014/main" xmlns="" id="{77E3B67D-0913-4AED-B26E-82AC575935D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703" b="6703"/>
          <a:stretch>
            <a:fillRect/>
          </a:stretch>
        </p:blipFill>
        <p:spPr/>
      </p:pic>
    </p:spTree>
    <p:extLst>
      <p:ext uri="{BB962C8B-B14F-4D97-AF65-F5344CB8AC3E}">
        <p14:creationId xmlns:p14="http://schemas.microsoft.com/office/powerpoint/2010/main" val="19665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Flexible work schedule</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582738" y="5431314"/>
            <a:ext cx="6007100" cy="1078848"/>
          </a:xfrm>
        </p:spPr>
        <p:txBody>
          <a:bodyPr/>
          <a:lstStyle/>
          <a:p>
            <a:r>
              <a:rPr lang="en-US" dirty="0"/>
              <a:t>Allow an employee flexible leave time for medical appointments.</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8" name="Picture Placeholder 17" descr="A close up of text on a white background&#10;&#10;Description generated with high confidence">
            <a:extLst>
              <a:ext uri="{FF2B5EF4-FFF2-40B4-BE49-F238E27FC236}">
                <a16:creationId xmlns:a16="http://schemas.microsoft.com/office/drawing/2014/main" xmlns="" id="{4FA108AE-B21E-41CA-B4CD-4335354CBE4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767" b="11767"/>
          <a:stretch>
            <a:fillRect/>
          </a:stretch>
        </p:blipFill>
        <p:spPr/>
      </p:pic>
    </p:spTree>
    <p:extLst>
      <p:ext uri="{BB962C8B-B14F-4D97-AF65-F5344CB8AC3E}">
        <p14:creationId xmlns:p14="http://schemas.microsoft.com/office/powerpoint/2010/main" val="3533932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Personal assistance</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582738" y="5431314"/>
            <a:ext cx="6007100" cy="1078848"/>
          </a:xfrm>
        </p:spPr>
        <p:txBody>
          <a:bodyPr/>
          <a:lstStyle/>
          <a:p>
            <a:r>
              <a:rPr lang="en-US" dirty="0"/>
              <a:t>Provide employees personal assistance or alternate format training materials.</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8" name="Picture Placeholder 17" descr="A couple of people posing for the camera&#10;&#10;Description generated with very high confidence">
            <a:extLst>
              <a:ext uri="{FF2B5EF4-FFF2-40B4-BE49-F238E27FC236}">
                <a16:creationId xmlns:a16="http://schemas.microsoft.com/office/drawing/2014/main" xmlns="" id="{D97B9741-6BA9-457B-BCC8-EFB69DCC0DA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767" b="11767"/>
          <a:stretch>
            <a:fillRect/>
          </a:stretch>
        </p:blipFill>
        <p:spPr/>
      </p:pic>
    </p:spTree>
    <p:extLst>
      <p:ext uri="{BB962C8B-B14F-4D97-AF65-F5344CB8AC3E}">
        <p14:creationId xmlns:p14="http://schemas.microsoft.com/office/powerpoint/2010/main" val="3746045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Adaptive equipment</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582738" y="5431314"/>
            <a:ext cx="6007100" cy="1078848"/>
          </a:xfrm>
        </p:spPr>
        <p:txBody>
          <a:bodyPr/>
          <a:lstStyle/>
          <a:p>
            <a:r>
              <a:rPr lang="en-US" dirty="0"/>
              <a:t>Provide accessible technology or adaptive equipment needed to perform a job.</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7" name="Picture Placeholder 16" descr="A hand holding a remote control&#10;&#10;Description generated with high confidence">
            <a:extLst>
              <a:ext uri="{FF2B5EF4-FFF2-40B4-BE49-F238E27FC236}">
                <a16:creationId xmlns:a16="http://schemas.microsoft.com/office/drawing/2014/main" xmlns="" id="{DD6F0716-30DE-4991-95B9-5F6DD1CD8B9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1767" b="11767"/>
          <a:stretch>
            <a:fillRect/>
          </a:stretch>
        </p:blipFill>
        <p:spPr/>
      </p:pic>
    </p:spTree>
    <p:custDataLst>
      <p:tags r:id="rId1"/>
    </p:custDataLst>
    <p:extLst>
      <p:ext uri="{BB962C8B-B14F-4D97-AF65-F5344CB8AC3E}">
        <p14:creationId xmlns:p14="http://schemas.microsoft.com/office/powerpoint/2010/main" val="3969005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Changing policies</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582738" y="5431314"/>
            <a:ext cx="6007100" cy="1078848"/>
          </a:xfrm>
        </p:spPr>
        <p:txBody>
          <a:bodyPr/>
          <a:lstStyle/>
          <a:p>
            <a:r>
              <a:rPr lang="en-US" dirty="0"/>
              <a:t>Changing a workplace policy that normally prohibits certain behavior.</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8" name="Picture Placeholder 17">
            <a:extLst>
              <a:ext uri="{FF2B5EF4-FFF2-40B4-BE49-F238E27FC236}">
                <a16:creationId xmlns:a16="http://schemas.microsoft.com/office/drawing/2014/main" xmlns="" id="{B16B2B66-C670-4DB3-8DEE-DDF8F5251A5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10" t="3947" r="310" b="22261"/>
          <a:stretch/>
        </p:blipFill>
        <p:spPr>
          <a:xfrm>
            <a:off x="1582738" y="2368550"/>
            <a:ext cx="6007100" cy="3062762"/>
          </a:xfrm>
        </p:spPr>
      </p:pic>
    </p:spTree>
    <p:extLst>
      <p:ext uri="{BB962C8B-B14F-4D97-AF65-F5344CB8AC3E}">
        <p14:creationId xmlns:p14="http://schemas.microsoft.com/office/powerpoint/2010/main" val="3141029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Facility renovations</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582738" y="5431314"/>
            <a:ext cx="6007100" cy="1078848"/>
          </a:xfrm>
        </p:spPr>
        <p:txBody>
          <a:bodyPr/>
          <a:lstStyle/>
          <a:p>
            <a:r>
              <a:rPr lang="en-US" dirty="0"/>
              <a:t>Physically altering existing facilities to </a:t>
            </a:r>
            <a:br>
              <a:rPr lang="en-US" dirty="0"/>
            </a:br>
            <a:r>
              <a:rPr lang="en-US" dirty="0"/>
              <a:t>make them more accessible.</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8" name="Picture Placeholder 17" descr="A box that has a sign on a plant&#10;&#10;Description generated with very high confidence">
            <a:extLst>
              <a:ext uri="{FF2B5EF4-FFF2-40B4-BE49-F238E27FC236}">
                <a16:creationId xmlns:a16="http://schemas.microsoft.com/office/drawing/2014/main" xmlns="" id="{E8B7069D-C13A-4321-ACEC-7110E3D4A059}"/>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4257" b="4257"/>
          <a:stretch>
            <a:fillRect/>
          </a:stretch>
        </p:blipFill>
        <p:spPr/>
      </p:pic>
    </p:spTree>
    <p:custDataLst>
      <p:tags r:id="rId1"/>
    </p:custDataLst>
    <p:extLst>
      <p:ext uri="{BB962C8B-B14F-4D97-AF65-F5344CB8AC3E}">
        <p14:creationId xmlns:p14="http://schemas.microsoft.com/office/powerpoint/2010/main" val="4001531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
            <a:extLst>
              <a:ext uri="{FF2B5EF4-FFF2-40B4-BE49-F238E27FC236}">
                <a16:creationId xmlns:a16="http://schemas.microsoft.com/office/drawing/2014/main" xmlns="" id="{C45C1FC8-61CB-4CBA-ADC4-3116AFDBED50}"/>
              </a:ext>
            </a:extLst>
          </p:cNvPr>
          <p:cNvSpPr/>
          <p:nvPr/>
        </p:nvSpPr>
        <p:spPr>
          <a:xfrm>
            <a:off x="3131133"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2">
            <a:extLst>
              <a:ext uri="{FF2B5EF4-FFF2-40B4-BE49-F238E27FC236}">
                <a16:creationId xmlns:a16="http://schemas.microsoft.com/office/drawing/2014/main" xmlns="" id="{BC21EC4D-9F99-461D-BF4C-582E02A121C5}"/>
              </a:ext>
            </a:extLst>
          </p:cNvPr>
          <p:cNvSpPr/>
          <p:nvPr/>
        </p:nvSpPr>
        <p:spPr>
          <a:xfrm>
            <a:off x="3487379" y="6616394"/>
            <a:ext cx="97536" cy="97446"/>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3">
            <a:extLst>
              <a:ext uri="{FF2B5EF4-FFF2-40B4-BE49-F238E27FC236}">
                <a16:creationId xmlns:a16="http://schemas.microsoft.com/office/drawing/2014/main" xmlns="" id="{12083D94-EE29-4FA5-A169-6AB06DB73174}"/>
              </a:ext>
            </a:extLst>
          </p:cNvPr>
          <p:cNvSpPr/>
          <p:nvPr/>
        </p:nvSpPr>
        <p:spPr>
          <a:xfrm>
            <a:off x="384362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4">
            <a:extLst>
              <a:ext uri="{FF2B5EF4-FFF2-40B4-BE49-F238E27FC236}">
                <a16:creationId xmlns:a16="http://schemas.microsoft.com/office/drawing/2014/main" xmlns="" id="{7E5DBC70-FB41-411A-8258-DCE32E75A34F}"/>
              </a:ext>
            </a:extLst>
          </p:cNvPr>
          <p:cNvSpPr/>
          <p:nvPr/>
        </p:nvSpPr>
        <p:spPr>
          <a:xfrm>
            <a:off x="4199871"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5">
            <a:extLst>
              <a:ext uri="{FF2B5EF4-FFF2-40B4-BE49-F238E27FC236}">
                <a16:creationId xmlns:a16="http://schemas.microsoft.com/office/drawing/2014/main" xmlns="" id="{950D4CDC-7F52-48FC-B809-CB4FC491C1B6}"/>
              </a:ext>
            </a:extLst>
          </p:cNvPr>
          <p:cNvSpPr/>
          <p:nvPr/>
        </p:nvSpPr>
        <p:spPr>
          <a:xfrm>
            <a:off x="4556117"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6">
            <a:extLst>
              <a:ext uri="{FF2B5EF4-FFF2-40B4-BE49-F238E27FC236}">
                <a16:creationId xmlns:a16="http://schemas.microsoft.com/office/drawing/2014/main" xmlns="" id="{6C03854E-EDA9-43F5-9376-4EFD709AD82A}"/>
              </a:ext>
            </a:extLst>
          </p:cNvPr>
          <p:cNvSpPr/>
          <p:nvPr/>
        </p:nvSpPr>
        <p:spPr>
          <a:xfrm>
            <a:off x="4912363"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7">
            <a:extLst>
              <a:ext uri="{FF2B5EF4-FFF2-40B4-BE49-F238E27FC236}">
                <a16:creationId xmlns:a16="http://schemas.microsoft.com/office/drawing/2014/main" xmlns="" id="{B50D2A1D-8C27-41A7-AAD3-20AC6109F795}"/>
              </a:ext>
            </a:extLst>
          </p:cNvPr>
          <p:cNvSpPr/>
          <p:nvPr/>
        </p:nvSpPr>
        <p:spPr>
          <a:xfrm>
            <a:off x="5268609"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8">
            <a:extLst>
              <a:ext uri="{FF2B5EF4-FFF2-40B4-BE49-F238E27FC236}">
                <a16:creationId xmlns:a16="http://schemas.microsoft.com/office/drawing/2014/main" xmlns="" id="{65B76374-94C6-485B-9863-22819E8A8630}"/>
              </a:ext>
            </a:extLst>
          </p:cNvPr>
          <p:cNvSpPr/>
          <p:nvPr/>
        </p:nvSpPr>
        <p:spPr>
          <a:xfrm>
            <a:off x="5624855" y="6616394"/>
            <a:ext cx="97536" cy="97446"/>
          </a:xfrm>
          <a:prstGeom prst="ellipse">
            <a:avLst/>
          </a:prstGeom>
          <a:solidFill>
            <a:srgbClr val="20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9">
            <a:extLst>
              <a:ext uri="{FF2B5EF4-FFF2-40B4-BE49-F238E27FC236}">
                <a16:creationId xmlns:a16="http://schemas.microsoft.com/office/drawing/2014/main" xmlns="" id="{3FE19D40-8A19-4077-B118-538AD3A6D80E}"/>
              </a:ext>
            </a:extLst>
          </p:cNvPr>
          <p:cNvSpPr/>
          <p:nvPr/>
        </p:nvSpPr>
        <p:spPr>
          <a:xfrm>
            <a:off x="5981100" y="6616394"/>
            <a:ext cx="97536" cy="974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1D0443AF-85CB-4E73-9024-2A7BBE7E1F64}"/>
              </a:ext>
            </a:extLst>
          </p:cNvPr>
          <p:cNvSpPr>
            <a:spLocks noGrp="1"/>
          </p:cNvSpPr>
          <p:nvPr>
            <p:ph type="body" sz="quarter" idx="11"/>
          </p:nvPr>
        </p:nvSpPr>
        <p:spPr/>
        <p:txBody>
          <a:bodyPr/>
          <a:lstStyle/>
          <a:p>
            <a:r>
              <a:rPr lang="en-US" dirty="0"/>
              <a:t>Exceptions</a:t>
            </a:r>
          </a:p>
        </p:txBody>
      </p:sp>
      <p:sp>
        <p:nvSpPr>
          <p:cNvPr id="5" name="Text Placeholder 4">
            <a:extLst>
              <a:ext uri="{FF2B5EF4-FFF2-40B4-BE49-F238E27FC236}">
                <a16:creationId xmlns:a16="http://schemas.microsoft.com/office/drawing/2014/main" xmlns="" id="{8210AB7C-D5B1-4800-9239-4936824E579A}"/>
              </a:ext>
            </a:extLst>
          </p:cNvPr>
          <p:cNvSpPr>
            <a:spLocks noGrp="1"/>
          </p:cNvSpPr>
          <p:nvPr>
            <p:ph type="body" sz="quarter" idx="12"/>
          </p:nvPr>
        </p:nvSpPr>
        <p:spPr>
          <a:xfrm>
            <a:off x="1582738" y="5431314"/>
            <a:ext cx="6007100" cy="1078848"/>
          </a:xfrm>
        </p:spPr>
        <p:txBody>
          <a:bodyPr/>
          <a:lstStyle/>
          <a:p>
            <a:r>
              <a:rPr lang="en-US" dirty="0"/>
              <a:t>When the accommodation would create an “undue hardship” for the employer.</a:t>
            </a:r>
          </a:p>
        </p:txBody>
      </p:sp>
      <p:sp>
        <p:nvSpPr>
          <p:cNvPr id="7" name="title">
            <a:extLst>
              <a:ext uri="{FF2B5EF4-FFF2-40B4-BE49-F238E27FC236}">
                <a16:creationId xmlns:a16="http://schemas.microsoft.com/office/drawing/2014/main" xmlns="" id="{91FE9699-6E20-4FBA-B747-6C21BB1AF763}"/>
              </a:ext>
            </a:extLst>
          </p:cNvPr>
          <p:cNvSpPr txBox="1">
            <a:spLocks noChangeArrowheads="1"/>
          </p:cNvSpPr>
          <p:nvPr/>
        </p:nvSpPr>
        <p:spPr>
          <a:xfrm>
            <a:off x="628650" y="263824"/>
            <a:ext cx="7886700" cy="1158875"/>
          </a:xfrm>
          <a:prstGeom prst="rect">
            <a:avLst/>
          </a:prstGeom>
        </p:spPr>
        <p:txBody>
          <a:bodyPr anchor="b"/>
          <a:lstStyle/>
          <a:p>
            <a:pPr eaLnBrk="1" fontAlgn="auto" hangingPunct="1">
              <a:lnSpc>
                <a:spcPts val="3400"/>
              </a:lnSpc>
              <a:spcBef>
                <a:spcPts val="0"/>
              </a:spcBef>
              <a:spcAft>
                <a:spcPts val="0"/>
              </a:spcAft>
            </a:pPr>
            <a:r>
              <a:rPr lang="en-US" altLang="en-US" sz="3200" b="1" kern="0" dirty="0">
                <a:solidFill>
                  <a:sysClr val="windowText" lastClr="000000"/>
                </a:solidFill>
                <a:latin typeface="Articulate" panose="02000503040000020004" pitchFamily="2" charset="0"/>
              </a:rPr>
              <a:t>What Does a Reasonable Accommodation Include?</a:t>
            </a:r>
          </a:p>
        </p:txBody>
      </p:sp>
      <p:pic>
        <p:nvPicPr>
          <p:cNvPr id="17" name="Picture Placeholder 16" descr="A picture containing clothing&#10;&#10;Description generated with high confidence">
            <a:extLst>
              <a:ext uri="{FF2B5EF4-FFF2-40B4-BE49-F238E27FC236}">
                <a16:creationId xmlns:a16="http://schemas.microsoft.com/office/drawing/2014/main" xmlns="" id="{7AF0664E-9793-4645-A9F8-DEBEE6B5FAE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982" b="12982"/>
          <a:stretch>
            <a:fillRect/>
          </a:stretch>
        </p:blipFill>
        <p:spPr/>
      </p:pic>
    </p:spTree>
    <p:extLst>
      <p:ext uri="{BB962C8B-B14F-4D97-AF65-F5344CB8AC3E}">
        <p14:creationId xmlns:p14="http://schemas.microsoft.com/office/powerpoint/2010/main" val="1936284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descr="A picture containing indoor, window, computer, wall&#10;&#10;Description generated with high confidence">
            <a:extLst>
              <a:ext uri="{FF2B5EF4-FFF2-40B4-BE49-F238E27FC236}">
                <a16:creationId xmlns:a16="http://schemas.microsoft.com/office/drawing/2014/main" xmlns="" id="{C8B15CD1-BF7A-47B7-AE24-7EEC8AE9E858}"/>
              </a:ext>
            </a:extLst>
          </p:cNvPr>
          <p:cNvPicPr>
            <a:picLocks noChangeAspect="1"/>
          </p:cNvPicPr>
          <p:nvPr/>
        </p:nvPicPr>
        <p:blipFill rotWithShape="1">
          <a:blip r:embed="rId4">
            <a:extLst>
              <a:ext uri="{28A0092B-C50C-407E-A947-70E740481C1C}">
                <a14:useLocalDpi xmlns:a14="http://schemas.microsoft.com/office/drawing/2010/main" val="0"/>
              </a:ext>
            </a:extLst>
          </a:blip>
          <a:srcRect t="20644" b="9327"/>
          <a:stretch/>
        </p:blipFill>
        <p:spPr>
          <a:xfrm>
            <a:off x="0" y="1421084"/>
            <a:ext cx="9152884" cy="4807188"/>
          </a:xfrm>
          <a:prstGeom prst="rect">
            <a:avLst/>
          </a:prstGeom>
        </p:spPr>
      </p:pic>
      <p:sp>
        <p:nvSpPr>
          <p:cNvPr id="5" name="question">
            <a:extLst>
              <a:ext uri="{FF2B5EF4-FFF2-40B4-BE49-F238E27FC236}">
                <a16:creationId xmlns:a16="http://schemas.microsoft.com/office/drawing/2014/main" xmlns="" id="{9D3E4E75-6C0E-4EEA-A6A0-D6DE891DB6A9}"/>
              </a:ext>
            </a:extLst>
          </p:cNvPr>
          <p:cNvSpPr>
            <a:spLocks noGrp="1"/>
          </p:cNvSpPr>
          <p:nvPr>
            <p:ph type="title"/>
          </p:nvPr>
        </p:nvSpPr>
        <p:spPr/>
        <p:txBody>
          <a:bodyPr/>
          <a:lstStyle/>
          <a:p>
            <a:pPr rtl="0"/>
            <a:r>
              <a:rPr lang="en-US" altLang="en-US" dirty="0"/>
              <a:t>Making reasonable accommodations for those with disabilities so they can perform their job is often necessary.</a:t>
            </a:r>
            <a:endParaRPr lang="en-US" dirty="0"/>
          </a:p>
        </p:txBody>
      </p:sp>
      <p:sp>
        <p:nvSpPr>
          <p:cNvPr id="8" name="Text Placeholder 7">
            <a:extLst>
              <a:ext uri="{FF2B5EF4-FFF2-40B4-BE49-F238E27FC236}">
                <a16:creationId xmlns:a16="http://schemas.microsoft.com/office/drawing/2014/main" xmlns="" id="{F8CC43BF-AC8D-4A68-BB82-D99F900878E6}"/>
              </a:ext>
            </a:extLst>
          </p:cNvPr>
          <p:cNvSpPr>
            <a:spLocks noGrp="1"/>
          </p:cNvSpPr>
          <p:nvPr>
            <p:ph type="body" sz="quarter" idx="30"/>
          </p:nvPr>
        </p:nvSpPr>
        <p:spPr/>
        <p:txBody>
          <a:bodyPr/>
          <a:lstStyle/>
          <a:p>
            <a:r>
              <a:rPr lang="en-US" b="1" dirty="0"/>
              <a:t>True</a:t>
            </a:r>
          </a:p>
          <a:p>
            <a:r>
              <a:rPr lang="en-US" b="1" dirty="0"/>
              <a:t>False</a:t>
            </a:r>
          </a:p>
        </p:txBody>
      </p:sp>
    </p:spTree>
    <p:custDataLst>
      <p:tags r:id="rId1"/>
    </p:custDataLst>
    <p:extLst>
      <p:ext uri="{BB962C8B-B14F-4D97-AF65-F5344CB8AC3E}">
        <p14:creationId xmlns:p14="http://schemas.microsoft.com/office/powerpoint/2010/main" val="911139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9E3FEB2-4F30-40ED-9C3E-46B783303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75" y="1447800"/>
            <a:ext cx="9153674" cy="5410200"/>
          </a:xfrm>
          <a:prstGeom prst="rect">
            <a:avLst/>
          </a:prstGeom>
        </p:spPr>
      </p:pic>
      <p:grpSp>
        <p:nvGrpSpPr>
          <p:cNvPr id="9" name="Top Bar">
            <a:extLst>
              <a:ext uri="{FF2B5EF4-FFF2-40B4-BE49-F238E27FC236}">
                <a16:creationId xmlns:a16="http://schemas.microsoft.com/office/drawing/2014/main" xmlns="" id="{21EDD9C9-CC70-4055-9422-768B36A95AAC}"/>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3E6C9584-2F18-4773-9429-AEB2E004ED4B}"/>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8E739A7B-A8CD-4D44-9F45-FBDBDF70BE15}"/>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1C363115-B991-41EA-8B3B-BA9791772480}"/>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65538" name="title">
            <a:extLst>
              <a:ext uri="{FF2B5EF4-FFF2-40B4-BE49-F238E27FC236}">
                <a16:creationId xmlns:a16="http://schemas.microsoft.com/office/drawing/2014/main" xmlns="" id="{A3C40138-DD7A-4812-986A-C5E30A47DBB6}"/>
              </a:ext>
            </a:extLst>
          </p:cNvPr>
          <p:cNvSpPr>
            <a:spLocks noGrp="1" noChangeArrowheads="1"/>
          </p:cNvSpPr>
          <p:nvPr>
            <p:ph type="title"/>
          </p:nvPr>
        </p:nvSpPr>
        <p:spPr/>
        <p:txBody>
          <a:bodyPr/>
          <a:lstStyle/>
          <a:p>
            <a:r>
              <a:rPr lang="en-US" altLang="en-US" dirty="0"/>
              <a:t>ADA Basics</a:t>
            </a:r>
          </a:p>
        </p:txBody>
      </p:sp>
      <p:sp>
        <p:nvSpPr>
          <p:cNvPr id="91145" name="text">
            <a:extLst>
              <a:ext uri="{FF2B5EF4-FFF2-40B4-BE49-F238E27FC236}">
                <a16:creationId xmlns:a16="http://schemas.microsoft.com/office/drawing/2014/main" xmlns="" id="{95C54C0B-85C5-4A9B-91A4-3323D108EA3A}"/>
              </a:ext>
            </a:extLst>
          </p:cNvPr>
          <p:cNvSpPr>
            <a:spLocks noGrp="1" noChangeArrowheads="1"/>
          </p:cNvSpPr>
          <p:nvPr>
            <p:ph idx="1"/>
          </p:nvPr>
        </p:nvSpPr>
        <p:spPr>
          <a:xfrm>
            <a:off x="628651" y="1839118"/>
            <a:ext cx="4857749" cy="4351338"/>
          </a:xfrm>
        </p:spPr>
        <p:txBody>
          <a:bodyPr/>
          <a:lstStyle/>
          <a:p>
            <a:pPr>
              <a:spcBef>
                <a:spcPts val="800"/>
              </a:spcBef>
            </a:pPr>
            <a:r>
              <a:rPr lang="en-US" altLang="en-US" dirty="0"/>
              <a:t>Do you understand:</a:t>
            </a:r>
          </a:p>
          <a:p>
            <a:pPr marL="457200" lvl="1" indent="-280988">
              <a:spcBef>
                <a:spcPts val="800"/>
              </a:spcBef>
              <a:buClr>
                <a:srgbClr val="800000"/>
              </a:buClr>
            </a:pPr>
            <a:r>
              <a:rPr lang="en-US" altLang="en-US" dirty="0"/>
              <a:t>To whom the ADA applies?</a:t>
            </a:r>
          </a:p>
          <a:p>
            <a:pPr marL="457200" lvl="1" indent="-280988">
              <a:spcBef>
                <a:spcPts val="800"/>
              </a:spcBef>
              <a:buClr>
                <a:srgbClr val="800000"/>
              </a:buClr>
            </a:pPr>
            <a:r>
              <a:rPr lang="en-US" altLang="en-US" dirty="0"/>
              <a:t>How disability is defined?</a:t>
            </a:r>
          </a:p>
          <a:p>
            <a:pPr marL="457200" lvl="1" indent="-280988">
              <a:spcBef>
                <a:spcPts val="800"/>
              </a:spcBef>
              <a:buClr>
                <a:srgbClr val="800000"/>
              </a:buClr>
            </a:pPr>
            <a:r>
              <a:rPr lang="en-US" altLang="en-US" dirty="0"/>
              <a:t>What reasonable accommodations are required?</a:t>
            </a:r>
          </a:p>
          <a:p>
            <a:pPr marL="457200" lvl="1" indent="-280988">
              <a:spcBef>
                <a:spcPts val="800"/>
              </a:spcBef>
              <a:buClr>
                <a:srgbClr val="800000"/>
              </a:buClr>
            </a:pPr>
            <a:r>
              <a:rPr lang="en-US" altLang="en-US" dirty="0"/>
              <a:t>What undue hardship means?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45">
                                            <p:txEl>
                                              <p:pRg st="1" end="1"/>
                                            </p:txEl>
                                          </p:spTgt>
                                        </p:tgtEl>
                                        <p:attrNameLst>
                                          <p:attrName>style.visibility</p:attrName>
                                        </p:attrNameLst>
                                      </p:cBhvr>
                                      <p:to>
                                        <p:strVal val="visible"/>
                                      </p:to>
                                    </p:set>
                                    <p:animEffect transition="in" filter="fade">
                                      <p:cBhvr>
                                        <p:cTn id="7" dur="500"/>
                                        <p:tgtEl>
                                          <p:spTgt spid="9114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1145">
                                            <p:txEl>
                                              <p:pRg st="2" end="2"/>
                                            </p:txEl>
                                          </p:spTgt>
                                        </p:tgtEl>
                                        <p:attrNameLst>
                                          <p:attrName>style.visibility</p:attrName>
                                        </p:attrNameLst>
                                      </p:cBhvr>
                                      <p:to>
                                        <p:strVal val="visible"/>
                                      </p:to>
                                    </p:set>
                                    <p:animEffect transition="in" filter="fade">
                                      <p:cBhvr>
                                        <p:cTn id="12" dur="500"/>
                                        <p:tgtEl>
                                          <p:spTgt spid="9114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1145">
                                            <p:txEl>
                                              <p:pRg st="3" end="3"/>
                                            </p:txEl>
                                          </p:spTgt>
                                        </p:tgtEl>
                                        <p:attrNameLst>
                                          <p:attrName>style.visibility</p:attrName>
                                        </p:attrNameLst>
                                      </p:cBhvr>
                                      <p:to>
                                        <p:strVal val="visible"/>
                                      </p:to>
                                    </p:set>
                                    <p:animEffect transition="in" filter="fade">
                                      <p:cBhvr>
                                        <p:cTn id="17" dur="500"/>
                                        <p:tgtEl>
                                          <p:spTgt spid="9114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1145">
                                            <p:txEl>
                                              <p:pRg st="4" end="4"/>
                                            </p:txEl>
                                          </p:spTgt>
                                        </p:tgtEl>
                                        <p:attrNameLst>
                                          <p:attrName>style.visibility</p:attrName>
                                        </p:attrNameLst>
                                      </p:cBhvr>
                                      <p:to>
                                        <p:strVal val="visible"/>
                                      </p:to>
                                    </p:set>
                                    <p:animEffect transition="in" filter="fade">
                                      <p:cBhvr>
                                        <p:cTn id="22" dur="500"/>
                                        <p:tgtEl>
                                          <p:spTgt spid="911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2CBA7D4-446B-4802-851D-9F03A2F777E8}"/>
              </a:ext>
            </a:extLst>
          </p:cNvPr>
          <p:cNvSpPr/>
          <p:nvPr/>
        </p:nvSpPr>
        <p:spPr>
          <a:xfrm>
            <a:off x="0" y="5570621"/>
            <a:ext cx="9144000" cy="1167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descr="A couple of people that are talking to each other&#10;&#10;Description generated with high confidence">
            <a:extLst>
              <a:ext uri="{FF2B5EF4-FFF2-40B4-BE49-F238E27FC236}">
                <a16:creationId xmlns:a16="http://schemas.microsoft.com/office/drawing/2014/main" xmlns="" id="{30E1582F-D0A3-432A-94D7-F9276E726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48"/>
            <a:ext cx="9144000" cy="4557816"/>
          </a:xfrm>
          <a:prstGeom prst="rect">
            <a:avLst/>
          </a:prstGeom>
          <a:solidFill>
            <a:schemeClr val="bg1"/>
          </a:solidFill>
        </p:spPr>
      </p:pic>
      <p:sp>
        <p:nvSpPr>
          <p:cNvPr id="13" name="Rectangle 12">
            <a:extLst>
              <a:ext uri="{FF2B5EF4-FFF2-40B4-BE49-F238E27FC236}">
                <a16:creationId xmlns:a16="http://schemas.microsoft.com/office/drawing/2014/main" xmlns="" id="{9EE4F3A9-1916-49F6-B407-E5E0942E7534}"/>
              </a:ext>
            </a:extLst>
          </p:cNvPr>
          <p:cNvSpPr/>
          <p:nvPr/>
        </p:nvSpPr>
        <p:spPr>
          <a:xfrm>
            <a:off x="0" y="4353636"/>
            <a:ext cx="9144000" cy="1201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xmlns="" id="{BB402638-BB0C-4B1F-AFCD-103ED1713615}"/>
              </a:ext>
            </a:extLst>
          </p:cNvPr>
          <p:cNvSpPr>
            <a:spLocks noGrp="1"/>
          </p:cNvSpPr>
          <p:nvPr>
            <p:ph type="body" sz="quarter" idx="10"/>
          </p:nvPr>
        </p:nvSpPr>
        <p:spPr/>
        <p:txBody>
          <a:bodyPr/>
          <a:lstStyle/>
          <a:p>
            <a:r>
              <a:rPr lang="en-US" dirty="0"/>
              <a:t>Knowledge Check 3</a:t>
            </a:r>
          </a:p>
        </p:txBody>
      </p:sp>
      <p:grpSp>
        <p:nvGrpSpPr>
          <p:cNvPr id="8" name="Head">
            <a:extLst>
              <a:ext uri="{FF2B5EF4-FFF2-40B4-BE49-F238E27FC236}">
                <a16:creationId xmlns:a16="http://schemas.microsoft.com/office/drawing/2014/main" xmlns="" id="{26D88FB9-D18C-4691-AE8C-B7FCB2584AC3}"/>
              </a:ext>
            </a:extLst>
          </p:cNvPr>
          <p:cNvGrpSpPr/>
          <p:nvPr/>
        </p:nvGrpSpPr>
        <p:grpSpPr>
          <a:xfrm>
            <a:off x="4713756" y="2056699"/>
            <a:ext cx="3634537" cy="3602142"/>
            <a:chOff x="4713756" y="2056699"/>
            <a:chExt cx="3634537" cy="3602142"/>
          </a:xfrm>
        </p:grpSpPr>
        <p:sp>
          <p:nvSpPr>
            <p:cNvPr id="9" name="Oval 8">
              <a:extLst>
                <a:ext uri="{FF2B5EF4-FFF2-40B4-BE49-F238E27FC236}">
                  <a16:creationId xmlns:a16="http://schemas.microsoft.com/office/drawing/2014/main" xmlns="" id="{E4E81033-D04F-4201-96C0-BC12B1F8163D}"/>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AF7CF41E-65D5-49B9-BB90-A07C7F6D3F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1533919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2EA71F-9730-4B06-8BD5-15A8D9C9E28A}"/>
              </a:ext>
            </a:extLst>
          </p:cNvPr>
          <p:cNvSpPr>
            <a:spLocks noGrp="1"/>
          </p:cNvSpPr>
          <p:nvPr>
            <p:ph type="title"/>
          </p:nvPr>
        </p:nvSpPr>
        <p:spPr>
          <a:xfrm>
            <a:off x="2" y="1"/>
            <a:ext cx="4752471" cy="6858000"/>
          </a:xfrm>
        </p:spPr>
        <p:txBody>
          <a:bodyPr/>
          <a:lstStyle/>
          <a:p>
            <a:pPr>
              <a:spcBef>
                <a:spcPts val="2400"/>
              </a:spcBef>
            </a:pPr>
            <a:r>
              <a:rPr lang="en-US" dirty="0"/>
              <a:t>A data processor has a speech impairment that prevents him from using the phone. Considering his main job does not involve talking on the phone, you assign the function of using the phone to another employee without a speech impairment in exchange for doing that employee’s filing, also a marginal job function.</a:t>
            </a:r>
            <a:br>
              <a:rPr lang="en-US" dirty="0"/>
            </a:br>
            <a:r>
              <a:rPr lang="en-US" dirty="0"/>
              <a:t>Is this a reasonable accommodation?</a:t>
            </a:r>
          </a:p>
        </p:txBody>
      </p:sp>
      <p:pic>
        <p:nvPicPr>
          <p:cNvPr id="8" name="Picture Placeholder 7" descr="A close up of a person&#10;&#10;Description generated with high confidence">
            <a:extLst>
              <a:ext uri="{FF2B5EF4-FFF2-40B4-BE49-F238E27FC236}">
                <a16:creationId xmlns:a16="http://schemas.microsoft.com/office/drawing/2014/main" xmlns="" id="{3D8F01CF-74D7-4A90-A53C-07D45498915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7735" r="27735"/>
          <a:stretch>
            <a:fillRect/>
          </a:stretch>
        </p:blipFill>
        <p:spPr/>
      </p:pic>
      <p:pic>
        <p:nvPicPr>
          <p:cNvPr id="10" name="Picture 9" descr="A picture containing object&#10;&#10;Description generated with very high confidence">
            <a:extLst>
              <a:ext uri="{FF2B5EF4-FFF2-40B4-BE49-F238E27FC236}">
                <a16:creationId xmlns:a16="http://schemas.microsoft.com/office/drawing/2014/main" xmlns="" id="{3991F09D-9284-4CA1-B749-A4EB561A0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785" y="4901273"/>
            <a:ext cx="2705478" cy="1314633"/>
          </a:xfrm>
          <a:prstGeom prst="rect">
            <a:avLst/>
          </a:prstGeom>
        </p:spPr>
      </p:pic>
    </p:spTree>
    <p:custDataLst>
      <p:tags r:id="rId1"/>
    </p:custDataLst>
    <p:extLst>
      <p:ext uri="{BB962C8B-B14F-4D97-AF65-F5344CB8AC3E}">
        <p14:creationId xmlns:p14="http://schemas.microsoft.com/office/powerpoint/2010/main" val="1634157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2EA71F-9730-4B06-8BD5-15A8D9C9E28A}"/>
              </a:ext>
            </a:extLst>
          </p:cNvPr>
          <p:cNvSpPr>
            <a:spLocks noGrp="1"/>
          </p:cNvSpPr>
          <p:nvPr>
            <p:ph type="title"/>
          </p:nvPr>
        </p:nvSpPr>
        <p:spPr>
          <a:xfrm>
            <a:off x="2" y="1"/>
            <a:ext cx="4752471" cy="6858000"/>
          </a:xfrm>
        </p:spPr>
        <p:txBody>
          <a:bodyPr/>
          <a:lstStyle/>
          <a:p>
            <a:r>
              <a:rPr lang="en-US" dirty="0"/>
              <a:t>A data processor has a speech impairment that prevents him from using the phone. Considering his main job does not involve talking on the phone, you assign the function of using the phone to another employee without a speech impairment in exchange for doing that employee’s filing, also a marginal job function. Is this a reasonable accommodation?</a:t>
            </a:r>
          </a:p>
        </p:txBody>
      </p:sp>
      <p:pic>
        <p:nvPicPr>
          <p:cNvPr id="8" name="Picture Placeholder 7" descr="A close up of a person&#10;&#10;Description generated with high confidence">
            <a:extLst>
              <a:ext uri="{FF2B5EF4-FFF2-40B4-BE49-F238E27FC236}">
                <a16:creationId xmlns:a16="http://schemas.microsoft.com/office/drawing/2014/main" xmlns="" id="{3D8F01CF-74D7-4A90-A53C-07D45498915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7735" r="27735"/>
          <a:stretch>
            <a:fillRect/>
          </a:stretch>
        </p:blipFill>
        <p:spPr/>
      </p:pic>
      <p:sp>
        <p:nvSpPr>
          <p:cNvPr id="12" name="Rectangle 11">
            <a:extLst>
              <a:ext uri="{FF2B5EF4-FFF2-40B4-BE49-F238E27FC236}">
                <a16:creationId xmlns:a16="http://schemas.microsoft.com/office/drawing/2014/main" xmlns="" id="{ED1CDD0A-7B3F-44BD-9595-E99A4F7C6420}"/>
              </a:ext>
            </a:extLst>
          </p:cNvPr>
          <p:cNvSpPr/>
          <p:nvPr/>
        </p:nvSpPr>
        <p:spPr>
          <a:xfrm>
            <a:off x="4572000" y="1"/>
            <a:ext cx="4608575" cy="6857998"/>
          </a:xfrm>
          <a:prstGeom prst="rect">
            <a:avLst/>
          </a:prstGeom>
          <a:solidFill>
            <a:schemeClr val="bg1">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bject&#10;&#10;Description generated with very high confidence">
            <a:extLst>
              <a:ext uri="{FF2B5EF4-FFF2-40B4-BE49-F238E27FC236}">
                <a16:creationId xmlns:a16="http://schemas.microsoft.com/office/drawing/2014/main" xmlns="" id="{3991F09D-9284-4CA1-B749-A4EB561A0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785" y="4901273"/>
            <a:ext cx="2705478" cy="1314633"/>
          </a:xfrm>
          <a:prstGeom prst="rect">
            <a:avLst/>
          </a:prstGeom>
        </p:spPr>
      </p:pic>
      <p:sp>
        <p:nvSpPr>
          <p:cNvPr id="11" name="TextBox 10">
            <a:extLst>
              <a:ext uri="{FF2B5EF4-FFF2-40B4-BE49-F238E27FC236}">
                <a16:creationId xmlns:a16="http://schemas.microsoft.com/office/drawing/2014/main" xmlns="" id="{16E1F1D3-E5EC-413A-96A6-E854A79690A3}"/>
              </a:ext>
            </a:extLst>
          </p:cNvPr>
          <p:cNvSpPr txBox="1"/>
          <p:nvPr/>
        </p:nvSpPr>
        <p:spPr>
          <a:xfrm>
            <a:off x="5116788" y="2848257"/>
            <a:ext cx="3699472" cy="1938992"/>
          </a:xfrm>
          <a:prstGeom prst="rect">
            <a:avLst/>
          </a:prstGeom>
          <a:noFill/>
        </p:spPr>
        <p:txBody>
          <a:bodyPr wrap="square" rtlCol="0" anchor="b">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Because using the phone is not an essential function of the employee’s job, swapping job duties in this situation is an accommodation that is reasonable.</a:t>
            </a:r>
          </a:p>
        </p:txBody>
      </p:sp>
      <p:sp>
        <p:nvSpPr>
          <p:cNvPr id="13" name="Oval 12">
            <a:extLst>
              <a:ext uri="{FF2B5EF4-FFF2-40B4-BE49-F238E27FC236}">
                <a16:creationId xmlns:a16="http://schemas.microsoft.com/office/drawing/2014/main" xmlns="" id="{A1B3E646-081B-4CB2-8FA9-0EA86E7DE747}"/>
              </a:ext>
            </a:extLst>
          </p:cNvPr>
          <p:cNvSpPr/>
          <p:nvPr/>
        </p:nvSpPr>
        <p:spPr>
          <a:xfrm>
            <a:off x="6990347" y="4901272"/>
            <a:ext cx="1143000" cy="1126549"/>
          </a:xfrm>
          <a:prstGeom prst="ellipse">
            <a:avLst/>
          </a:prstGeom>
          <a:solidFill>
            <a:schemeClr val="bg1">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60419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2EA71F-9730-4B06-8BD5-15A8D9C9E28A}"/>
              </a:ext>
            </a:extLst>
          </p:cNvPr>
          <p:cNvSpPr>
            <a:spLocks noGrp="1"/>
          </p:cNvSpPr>
          <p:nvPr>
            <p:ph type="title"/>
          </p:nvPr>
        </p:nvSpPr>
        <p:spPr>
          <a:xfrm>
            <a:off x="3" y="1"/>
            <a:ext cx="4102766" cy="6858000"/>
          </a:xfrm>
        </p:spPr>
        <p:txBody>
          <a:bodyPr/>
          <a:lstStyle/>
          <a:p>
            <a:r>
              <a:rPr lang="en-US" dirty="0"/>
              <a:t>A worker with mobility issues needs you to provide her with a wheelchair in order to do her job. </a:t>
            </a:r>
            <a:br>
              <a:rPr lang="en-US" dirty="0"/>
            </a:br>
            <a:r>
              <a:rPr lang="en-US" dirty="0"/>
              <a:t>Is this a reasonable accommodation?</a:t>
            </a:r>
            <a:br>
              <a:rPr lang="en-US" dirty="0"/>
            </a:br>
            <a:r>
              <a:rPr lang="en-US" dirty="0"/>
              <a:t/>
            </a:r>
            <a:br>
              <a:rPr lang="en-US" dirty="0"/>
            </a:br>
            <a:endParaRPr lang="en-US" dirty="0"/>
          </a:p>
        </p:txBody>
      </p:sp>
      <p:pic>
        <p:nvPicPr>
          <p:cNvPr id="6" name="Picture Placeholder 5" descr="A person sitting on a chair&#10;&#10;Description generated with very high confidence">
            <a:extLst>
              <a:ext uri="{FF2B5EF4-FFF2-40B4-BE49-F238E27FC236}">
                <a16:creationId xmlns:a16="http://schemas.microsoft.com/office/drawing/2014/main" xmlns="" id="{11EB1255-C394-417A-BE35-91B42B1E1A7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2993" r="27721"/>
          <a:stretch/>
        </p:blipFill>
        <p:spPr>
          <a:xfrm>
            <a:off x="4102769" y="-11481"/>
            <a:ext cx="5077806" cy="6869482"/>
          </a:xfrm>
        </p:spPr>
      </p:pic>
      <p:pic>
        <p:nvPicPr>
          <p:cNvPr id="9" name="Picture 8" descr="A picture containing object&#10;&#10;Description generated with very high confidence">
            <a:extLst>
              <a:ext uri="{FF2B5EF4-FFF2-40B4-BE49-F238E27FC236}">
                <a16:creationId xmlns:a16="http://schemas.microsoft.com/office/drawing/2014/main" xmlns="" id="{CF91A292-964F-4471-9E0F-C0E3B083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1" y="5454726"/>
            <a:ext cx="2705478" cy="1314633"/>
          </a:xfrm>
          <a:prstGeom prst="rect">
            <a:avLst/>
          </a:prstGeom>
        </p:spPr>
      </p:pic>
    </p:spTree>
    <p:extLst>
      <p:ext uri="{BB962C8B-B14F-4D97-AF65-F5344CB8AC3E}">
        <p14:creationId xmlns:p14="http://schemas.microsoft.com/office/powerpoint/2010/main" val="524349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2EA71F-9730-4B06-8BD5-15A8D9C9E28A}"/>
              </a:ext>
            </a:extLst>
          </p:cNvPr>
          <p:cNvSpPr>
            <a:spLocks noGrp="1"/>
          </p:cNvSpPr>
          <p:nvPr>
            <p:ph type="title"/>
          </p:nvPr>
        </p:nvSpPr>
        <p:spPr>
          <a:xfrm>
            <a:off x="3" y="1"/>
            <a:ext cx="4102766" cy="6858000"/>
          </a:xfrm>
        </p:spPr>
        <p:txBody>
          <a:bodyPr/>
          <a:lstStyle/>
          <a:p>
            <a:r>
              <a:rPr lang="en-US" dirty="0"/>
              <a:t>A worker with mobility issues needs you to provide her with a wheelchair in order to do her job. </a:t>
            </a:r>
            <a:br>
              <a:rPr lang="en-US" dirty="0"/>
            </a:br>
            <a:r>
              <a:rPr lang="en-US" dirty="0"/>
              <a:t>Is this a reasonable accommodation?</a:t>
            </a:r>
            <a:br>
              <a:rPr lang="en-US" dirty="0"/>
            </a:br>
            <a:r>
              <a:rPr lang="en-US" dirty="0"/>
              <a:t/>
            </a:r>
            <a:br>
              <a:rPr lang="en-US" dirty="0"/>
            </a:br>
            <a:endParaRPr lang="en-US" dirty="0"/>
          </a:p>
        </p:txBody>
      </p:sp>
      <p:pic>
        <p:nvPicPr>
          <p:cNvPr id="6" name="Picture Placeholder 5" descr="A person sitting on a chair&#10;&#10;Description generated with very high confidence">
            <a:extLst>
              <a:ext uri="{FF2B5EF4-FFF2-40B4-BE49-F238E27FC236}">
                <a16:creationId xmlns:a16="http://schemas.microsoft.com/office/drawing/2014/main" xmlns="" id="{11EB1255-C394-417A-BE35-91B42B1E1A7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2993" r="27721"/>
          <a:stretch/>
        </p:blipFill>
        <p:spPr>
          <a:xfrm>
            <a:off x="4102769" y="-11481"/>
            <a:ext cx="5077806" cy="6869482"/>
          </a:xfrm>
        </p:spPr>
      </p:pic>
      <p:pic>
        <p:nvPicPr>
          <p:cNvPr id="9" name="Picture 8" descr="A picture containing object&#10;&#10;Description generated with very high confidence">
            <a:extLst>
              <a:ext uri="{FF2B5EF4-FFF2-40B4-BE49-F238E27FC236}">
                <a16:creationId xmlns:a16="http://schemas.microsoft.com/office/drawing/2014/main" xmlns="" id="{CF91A292-964F-4471-9E0F-C0E3B083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1" y="5454726"/>
            <a:ext cx="2705478" cy="1314633"/>
          </a:xfrm>
          <a:prstGeom prst="rect">
            <a:avLst/>
          </a:prstGeom>
        </p:spPr>
      </p:pic>
      <p:sp>
        <p:nvSpPr>
          <p:cNvPr id="7" name="Oval 6">
            <a:extLst>
              <a:ext uri="{FF2B5EF4-FFF2-40B4-BE49-F238E27FC236}">
                <a16:creationId xmlns:a16="http://schemas.microsoft.com/office/drawing/2014/main" xmlns="" id="{7D8B701F-0267-4743-93FC-0D63E826B2C0}"/>
              </a:ext>
            </a:extLst>
          </p:cNvPr>
          <p:cNvSpPr/>
          <p:nvPr/>
        </p:nvSpPr>
        <p:spPr>
          <a:xfrm>
            <a:off x="1397291" y="5454726"/>
            <a:ext cx="1143000" cy="1126549"/>
          </a:xfrm>
          <a:prstGeom prst="ellipse">
            <a:avLst/>
          </a:prstGeom>
          <a:solidFill>
            <a:srgbClr val="C00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151FD68-2370-4312-BDAF-4C5CE453D4F2}"/>
              </a:ext>
            </a:extLst>
          </p:cNvPr>
          <p:cNvSpPr/>
          <p:nvPr/>
        </p:nvSpPr>
        <p:spPr>
          <a:xfrm>
            <a:off x="4102769" y="-11481"/>
            <a:ext cx="5077806" cy="6880964"/>
          </a:xfrm>
          <a:prstGeom prst="rect">
            <a:avLst/>
          </a:prstGeom>
          <a:solidFill>
            <a:schemeClr val="bg1">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969EAF41-107E-41ED-9671-312D0C9E6BE7}"/>
              </a:ext>
            </a:extLst>
          </p:cNvPr>
          <p:cNvSpPr txBox="1"/>
          <p:nvPr/>
        </p:nvSpPr>
        <p:spPr>
          <a:xfrm>
            <a:off x="4647557" y="3055282"/>
            <a:ext cx="3699472" cy="1323439"/>
          </a:xfrm>
          <a:prstGeom prst="rect">
            <a:avLst/>
          </a:prstGeom>
          <a:noFill/>
        </p:spPr>
        <p:txBody>
          <a:bodyPr wrap="square" rtlCol="0" anchor="b">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You do not have to provide those with disabilities personal use items they use in everyday life.</a:t>
            </a:r>
          </a:p>
        </p:txBody>
      </p:sp>
    </p:spTree>
    <p:extLst>
      <p:ext uri="{BB962C8B-B14F-4D97-AF65-F5344CB8AC3E}">
        <p14:creationId xmlns:p14="http://schemas.microsoft.com/office/powerpoint/2010/main" val="3101601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2EA71F-9730-4B06-8BD5-15A8D9C9E28A}"/>
              </a:ext>
            </a:extLst>
          </p:cNvPr>
          <p:cNvSpPr>
            <a:spLocks noGrp="1"/>
          </p:cNvSpPr>
          <p:nvPr>
            <p:ph type="title"/>
          </p:nvPr>
        </p:nvSpPr>
        <p:spPr>
          <a:xfrm>
            <a:off x="3" y="1"/>
            <a:ext cx="4102766" cy="6858000"/>
          </a:xfrm>
        </p:spPr>
        <p:txBody>
          <a:bodyPr/>
          <a:lstStyle/>
          <a:p>
            <a:r>
              <a:rPr lang="en-US" dirty="0"/>
              <a:t>A cashier easily becomes fatigued because of lupus and, as a result, has difficulty making it through her shift. You allow her to use a stool because sitting greatly reduces fatigue. </a:t>
            </a:r>
            <a:br>
              <a:rPr lang="en-US" dirty="0"/>
            </a:br>
            <a:r>
              <a:rPr lang="en-US" dirty="0"/>
              <a:t>Is this a reasonable accommodation?</a:t>
            </a:r>
            <a:br>
              <a:rPr lang="en-US" dirty="0"/>
            </a:br>
            <a:r>
              <a:rPr lang="en-US" dirty="0"/>
              <a:t/>
            </a:r>
            <a:br>
              <a:rPr lang="en-US" dirty="0"/>
            </a:br>
            <a:r>
              <a:rPr lang="en-US" dirty="0"/>
              <a:t/>
            </a:r>
            <a:br>
              <a:rPr lang="en-US" dirty="0"/>
            </a:br>
            <a:endParaRPr lang="en-US" dirty="0"/>
          </a:p>
        </p:txBody>
      </p:sp>
      <p:pic>
        <p:nvPicPr>
          <p:cNvPr id="7" name="Picture Placeholder 6" descr="A person sitting on a table&#10;&#10;Description generated with high confidence">
            <a:extLst>
              <a:ext uri="{FF2B5EF4-FFF2-40B4-BE49-F238E27FC236}">
                <a16:creationId xmlns:a16="http://schemas.microsoft.com/office/drawing/2014/main" xmlns="" id="{A22F1B71-4F45-494D-AF02-7298ADD3D86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9709" b="115"/>
          <a:stretch/>
        </p:blipFill>
        <p:spPr>
          <a:xfrm>
            <a:off x="4102769" y="-11481"/>
            <a:ext cx="5077806" cy="6869482"/>
          </a:xfrm>
        </p:spPr>
      </p:pic>
      <p:pic>
        <p:nvPicPr>
          <p:cNvPr id="9" name="Picture 8" descr="A picture containing object&#10;&#10;Description generated with very high confidence">
            <a:extLst>
              <a:ext uri="{FF2B5EF4-FFF2-40B4-BE49-F238E27FC236}">
                <a16:creationId xmlns:a16="http://schemas.microsoft.com/office/drawing/2014/main" xmlns="" id="{438BE88F-B0F7-4A98-9145-5CAB1BB45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1" y="5454726"/>
            <a:ext cx="2705478" cy="1314633"/>
          </a:xfrm>
          <a:prstGeom prst="rect">
            <a:avLst/>
          </a:prstGeom>
        </p:spPr>
      </p:pic>
    </p:spTree>
    <p:extLst>
      <p:ext uri="{BB962C8B-B14F-4D97-AF65-F5344CB8AC3E}">
        <p14:creationId xmlns:p14="http://schemas.microsoft.com/office/powerpoint/2010/main" val="2657664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2EA71F-9730-4B06-8BD5-15A8D9C9E28A}"/>
              </a:ext>
            </a:extLst>
          </p:cNvPr>
          <p:cNvSpPr>
            <a:spLocks noGrp="1"/>
          </p:cNvSpPr>
          <p:nvPr>
            <p:ph type="title"/>
          </p:nvPr>
        </p:nvSpPr>
        <p:spPr>
          <a:xfrm>
            <a:off x="3" y="1"/>
            <a:ext cx="4102766" cy="6858000"/>
          </a:xfrm>
        </p:spPr>
        <p:txBody>
          <a:bodyPr/>
          <a:lstStyle/>
          <a:p>
            <a:r>
              <a:rPr lang="en-US" dirty="0"/>
              <a:t>A cashier easily becomes fatigued because of lupus and, as a result, has difficulty making it through her shift. You allow her to use a stool because sitting greatly reduces fatigue. </a:t>
            </a:r>
            <a:br>
              <a:rPr lang="en-US" dirty="0"/>
            </a:br>
            <a:r>
              <a:rPr lang="en-US" dirty="0"/>
              <a:t>Is this a reasonable accommodation?</a:t>
            </a:r>
            <a:br>
              <a:rPr lang="en-US" dirty="0"/>
            </a:br>
            <a:r>
              <a:rPr lang="en-US" dirty="0"/>
              <a:t/>
            </a:r>
            <a:br>
              <a:rPr lang="en-US" dirty="0"/>
            </a:br>
            <a:r>
              <a:rPr lang="en-US" dirty="0"/>
              <a:t/>
            </a:r>
            <a:br>
              <a:rPr lang="en-US" dirty="0"/>
            </a:br>
            <a:endParaRPr lang="en-US" dirty="0"/>
          </a:p>
        </p:txBody>
      </p:sp>
      <p:pic>
        <p:nvPicPr>
          <p:cNvPr id="7" name="Picture Placeholder 6" descr="A person sitting on a table&#10;&#10;Description generated with high confidence">
            <a:extLst>
              <a:ext uri="{FF2B5EF4-FFF2-40B4-BE49-F238E27FC236}">
                <a16:creationId xmlns:a16="http://schemas.microsoft.com/office/drawing/2014/main" xmlns="" id="{A22F1B71-4F45-494D-AF02-7298ADD3D86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9709" b="115"/>
          <a:stretch/>
        </p:blipFill>
        <p:spPr>
          <a:xfrm>
            <a:off x="4102769" y="-11481"/>
            <a:ext cx="5077806" cy="6869482"/>
          </a:xfrm>
        </p:spPr>
      </p:pic>
      <p:pic>
        <p:nvPicPr>
          <p:cNvPr id="9" name="Picture 8" descr="A picture containing object&#10;&#10;Description generated with very high confidence">
            <a:extLst>
              <a:ext uri="{FF2B5EF4-FFF2-40B4-BE49-F238E27FC236}">
                <a16:creationId xmlns:a16="http://schemas.microsoft.com/office/drawing/2014/main" xmlns="" id="{438BE88F-B0F7-4A98-9145-5CAB1BB45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1" y="5454726"/>
            <a:ext cx="2705478" cy="1314633"/>
          </a:xfrm>
          <a:prstGeom prst="rect">
            <a:avLst/>
          </a:prstGeom>
        </p:spPr>
      </p:pic>
      <p:sp>
        <p:nvSpPr>
          <p:cNvPr id="6" name="Rectangle 5">
            <a:extLst>
              <a:ext uri="{FF2B5EF4-FFF2-40B4-BE49-F238E27FC236}">
                <a16:creationId xmlns:a16="http://schemas.microsoft.com/office/drawing/2014/main" xmlns="" id="{6A762328-E282-45F7-9757-77217E4850D8}"/>
              </a:ext>
            </a:extLst>
          </p:cNvPr>
          <p:cNvSpPr/>
          <p:nvPr/>
        </p:nvSpPr>
        <p:spPr>
          <a:xfrm>
            <a:off x="4102769" y="-11481"/>
            <a:ext cx="5077806" cy="6880964"/>
          </a:xfrm>
          <a:prstGeom prst="rect">
            <a:avLst/>
          </a:prstGeom>
          <a:solidFill>
            <a:schemeClr val="bg1">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2AC3EE8-CC12-479D-A2C1-472FAB44ED6D}"/>
              </a:ext>
            </a:extLst>
          </p:cNvPr>
          <p:cNvSpPr txBox="1"/>
          <p:nvPr/>
        </p:nvSpPr>
        <p:spPr>
          <a:xfrm>
            <a:off x="4572000" y="2377629"/>
            <a:ext cx="3699472" cy="2554545"/>
          </a:xfrm>
          <a:prstGeom prst="rect">
            <a:avLst/>
          </a:prstGeom>
          <a:noFill/>
        </p:spPr>
        <p:txBody>
          <a:bodyPr wrap="square" rtlCol="0" anchor="b">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This accommodation is reasonable because it is a commonsense solution to remove a workplace barrier of being required to stand when the job can be effectively performed sitting down.</a:t>
            </a:r>
          </a:p>
        </p:txBody>
      </p:sp>
      <p:sp>
        <p:nvSpPr>
          <p:cNvPr id="10" name="Oval 9">
            <a:extLst>
              <a:ext uri="{FF2B5EF4-FFF2-40B4-BE49-F238E27FC236}">
                <a16:creationId xmlns:a16="http://schemas.microsoft.com/office/drawing/2014/main" xmlns="" id="{657AEEA5-344E-4BB6-888C-FDCD3714A7CF}"/>
              </a:ext>
            </a:extLst>
          </p:cNvPr>
          <p:cNvSpPr/>
          <p:nvPr/>
        </p:nvSpPr>
        <p:spPr>
          <a:xfrm>
            <a:off x="2756858" y="5454726"/>
            <a:ext cx="1143000" cy="1126549"/>
          </a:xfrm>
          <a:prstGeom prst="ellipse">
            <a:avLst/>
          </a:prstGeom>
          <a:solidFill>
            <a:srgbClr val="C00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94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74A65-91F5-4EF6-8581-2E9D6F3D2DE5}"/>
              </a:ext>
            </a:extLst>
          </p:cNvPr>
          <p:cNvSpPr>
            <a:spLocks noGrp="1"/>
          </p:cNvSpPr>
          <p:nvPr>
            <p:ph type="title"/>
          </p:nvPr>
        </p:nvSpPr>
        <p:spPr>
          <a:xfrm>
            <a:off x="-17926" y="4547468"/>
            <a:ext cx="9161926" cy="2310532"/>
          </a:xfrm>
        </p:spPr>
        <p:txBody>
          <a:bodyPr/>
          <a:lstStyle/>
          <a:p>
            <a:pPr algn="ctr"/>
            <a:r>
              <a:rPr lang="en-US" kern="1200" dirty="0">
                <a:latin typeface="Century Gothic" panose="020B0502020202020204" pitchFamily="34" charset="0"/>
              </a:rPr>
              <a:t>Now, take a minute to reflect on these scenarios and how they apply to your daily decision-making.</a:t>
            </a:r>
            <a:endParaRPr lang="en-US" dirty="0"/>
          </a:p>
        </p:txBody>
      </p:sp>
      <p:pic>
        <p:nvPicPr>
          <p:cNvPr id="4" name="Picture" descr="A couple of people that are talking to each other&#10;&#10;Description generated with high confidence">
            <a:extLst>
              <a:ext uri="{FF2B5EF4-FFF2-40B4-BE49-F238E27FC236}">
                <a16:creationId xmlns:a16="http://schemas.microsoft.com/office/drawing/2014/main" xmlns="" id="{E6302578-A4A4-4F52-AF91-03787492D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48"/>
            <a:ext cx="9144000" cy="4557816"/>
          </a:xfrm>
          <a:prstGeom prst="rect">
            <a:avLst/>
          </a:prstGeom>
          <a:solidFill>
            <a:schemeClr val="bg1"/>
          </a:solidFill>
        </p:spPr>
      </p:pic>
    </p:spTree>
    <p:custDataLst>
      <p:tags r:id="rId1"/>
    </p:custDataLst>
    <p:extLst>
      <p:ext uri="{BB962C8B-B14F-4D97-AF65-F5344CB8AC3E}">
        <p14:creationId xmlns:p14="http://schemas.microsoft.com/office/powerpoint/2010/main" val="3015241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 1">
            <a:extLst>
              <a:ext uri="{FF2B5EF4-FFF2-40B4-BE49-F238E27FC236}">
                <a16:creationId xmlns:a16="http://schemas.microsoft.com/office/drawing/2014/main" xmlns="" id="{4BE36252-3E03-4474-8848-93151009E13C}"/>
              </a:ext>
            </a:extLst>
          </p:cNvPr>
          <p:cNvPicPr>
            <a:picLocks noChangeAspect="1"/>
          </p:cNvPicPr>
          <p:nvPr/>
        </p:nvPicPr>
        <p:blipFill rotWithShape="1">
          <a:blip r:embed="rId4">
            <a:extLst>
              <a:ext uri="{28A0092B-C50C-407E-A947-70E740481C1C}">
                <a14:useLocalDpi xmlns:a14="http://schemas.microsoft.com/office/drawing/2010/main" val="0"/>
              </a:ext>
            </a:extLst>
          </a:blip>
          <a:srcRect l="2704" t="13971" r="12543" b="11307"/>
          <a:stretch/>
        </p:blipFill>
        <p:spPr>
          <a:xfrm>
            <a:off x="7258" y="1422700"/>
            <a:ext cx="9153673" cy="5471042"/>
          </a:xfrm>
          <a:prstGeom prst="rect">
            <a:avLst/>
          </a:prstGeom>
        </p:spPr>
      </p:pic>
      <p:pic>
        <p:nvPicPr>
          <p:cNvPr id="8" name="Pic 2">
            <a:extLst>
              <a:ext uri="{FF2B5EF4-FFF2-40B4-BE49-F238E27FC236}">
                <a16:creationId xmlns:a16="http://schemas.microsoft.com/office/drawing/2014/main" xmlns="" id="{4B262C16-B53B-4CA0-9DB5-EFDB23D77FA6}"/>
              </a:ext>
            </a:extLst>
          </p:cNvPr>
          <p:cNvPicPr>
            <a:picLocks noChangeAspect="1"/>
          </p:cNvPicPr>
          <p:nvPr/>
        </p:nvPicPr>
        <p:blipFill rotWithShape="1">
          <a:blip r:embed="rId5">
            <a:extLst>
              <a:ext uri="{28A0092B-C50C-407E-A947-70E740481C1C}">
                <a14:useLocalDpi xmlns:a14="http://schemas.microsoft.com/office/drawing/2010/main" val="0"/>
              </a:ext>
            </a:extLst>
          </a:blip>
          <a:srcRect b="6042"/>
          <a:stretch/>
        </p:blipFill>
        <p:spPr>
          <a:xfrm>
            <a:off x="50380" y="1489272"/>
            <a:ext cx="9141907" cy="5404470"/>
          </a:xfrm>
          <a:prstGeom prst="rect">
            <a:avLst/>
          </a:prstGeom>
        </p:spPr>
      </p:pic>
      <p:pic>
        <p:nvPicPr>
          <p:cNvPr id="3" name="Picture 3" descr="A picture containing text&#10;&#10;Description generated with high confidence">
            <a:extLst>
              <a:ext uri="{FF2B5EF4-FFF2-40B4-BE49-F238E27FC236}">
                <a16:creationId xmlns:a16="http://schemas.microsoft.com/office/drawing/2014/main" xmlns="" id="{5CE099B0-F1FF-4870-B4D7-BC19A7097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77153"/>
            <a:ext cx="9236793" cy="5918389"/>
          </a:xfrm>
          <a:prstGeom prst="rect">
            <a:avLst/>
          </a:prstGeom>
        </p:spPr>
      </p:pic>
      <p:grpSp>
        <p:nvGrpSpPr>
          <p:cNvPr id="10" name="Top Bar">
            <a:extLst>
              <a:ext uri="{FF2B5EF4-FFF2-40B4-BE49-F238E27FC236}">
                <a16:creationId xmlns:a16="http://schemas.microsoft.com/office/drawing/2014/main" xmlns="" id="{8DC7A2B4-4D5D-4783-9418-1165B704952B}"/>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1" name="Base Graphic2">
              <a:extLst>
                <a:ext uri="{FF2B5EF4-FFF2-40B4-BE49-F238E27FC236}">
                  <a16:creationId xmlns:a16="http://schemas.microsoft.com/office/drawing/2014/main" xmlns="" id="{8D2AB6F2-0F3E-4DB3-9302-B2C6FF34B2AE}"/>
                </a:ext>
              </a:extLst>
            </p:cNvPr>
            <p:cNvPicPr>
              <a:picLocks noChangeAspect="1"/>
            </p:cNvPicPr>
            <p:nvPr userDrawn="1"/>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2" name="Gradation box">
              <a:extLst>
                <a:ext uri="{FF2B5EF4-FFF2-40B4-BE49-F238E27FC236}">
                  <a16:creationId xmlns:a16="http://schemas.microsoft.com/office/drawing/2014/main" xmlns="" id="{910B9469-2EA5-4EE9-9794-4C74AF3C2EBF}"/>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3" name="White Gradient Box">
              <a:extLst>
                <a:ext uri="{FF2B5EF4-FFF2-40B4-BE49-F238E27FC236}">
                  <a16:creationId xmlns:a16="http://schemas.microsoft.com/office/drawing/2014/main" xmlns="" id="{5E1E96D3-D8C2-438A-BD79-9A78C8C0F304}"/>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67589" name="Rectangle 11">
            <a:extLst>
              <a:ext uri="{FF2B5EF4-FFF2-40B4-BE49-F238E27FC236}">
                <a16:creationId xmlns:a16="http://schemas.microsoft.com/office/drawing/2014/main" xmlns="" id="{66CCF099-722F-4C6E-81CC-9CB1C8F8315F}"/>
              </a:ext>
            </a:extLst>
          </p:cNvPr>
          <p:cNvSpPr>
            <a:spLocks noGrp="1" noChangeArrowheads="1"/>
          </p:cNvSpPr>
          <p:nvPr>
            <p:ph type="title"/>
          </p:nvPr>
        </p:nvSpPr>
        <p:spPr/>
        <p:txBody>
          <a:bodyPr/>
          <a:lstStyle/>
          <a:p>
            <a:r>
              <a:rPr lang="en-US" altLang="en-US"/>
              <a:t>Posting and Recordkeeping</a:t>
            </a:r>
          </a:p>
        </p:txBody>
      </p:sp>
      <p:sp>
        <p:nvSpPr>
          <p:cNvPr id="32780" name="text">
            <a:extLst>
              <a:ext uri="{FF2B5EF4-FFF2-40B4-BE49-F238E27FC236}">
                <a16:creationId xmlns:a16="http://schemas.microsoft.com/office/drawing/2014/main" xmlns="" id="{030CAD44-F833-44E2-A2BA-F539076236A2}"/>
              </a:ext>
            </a:extLst>
          </p:cNvPr>
          <p:cNvSpPr>
            <a:spLocks noGrp="1" noChangeArrowheads="1"/>
          </p:cNvSpPr>
          <p:nvPr>
            <p:ph idx="1"/>
          </p:nvPr>
        </p:nvSpPr>
        <p:spPr>
          <a:xfrm>
            <a:off x="628651" y="1839118"/>
            <a:ext cx="4126230" cy="4351338"/>
          </a:xfrm>
        </p:spPr>
        <p:txBody>
          <a:bodyPr/>
          <a:lstStyle/>
          <a:p>
            <a:pPr marL="236538" lvl="1" indent="-236538">
              <a:spcBef>
                <a:spcPts val="1200"/>
              </a:spcBef>
              <a:buClr>
                <a:srgbClr val="800000"/>
              </a:buClr>
            </a:pPr>
            <a:r>
              <a:rPr lang="en-US" altLang="en-US" dirty="0"/>
              <a:t>Post ADA notices and information in forms </a:t>
            </a:r>
            <a:r>
              <a:rPr lang="en-US" altLang="en-US" dirty="0">
                <a:solidFill>
                  <a:srgbClr val="FF00FF"/>
                </a:solidFill>
              </a:rPr>
              <a:t/>
            </a:r>
            <a:br>
              <a:rPr lang="en-US" altLang="en-US" dirty="0">
                <a:solidFill>
                  <a:srgbClr val="FF00FF"/>
                </a:solidFill>
              </a:rPr>
            </a:br>
            <a:r>
              <a:rPr lang="en-US" altLang="en-US" dirty="0"/>
              <a:t>and handbooks</a:t>
            </a:r>
          </a:p>
          <a:p>
            <a:pPr marL="236538" lvl="1" indent="-236538">
              <a:spcBef>
                <a:spcPts val="1200"/>
              </a:spcBef>
              <a:buClr>
                <a:srgbClr val="800000"/>
              </a:buClr>
            </a:pPr>
            <a:r>
              <a:rPr lang="en-US" altLang="en-US" dirty="0"/>
              <a:t>Postings must be accessible</a:t>
            </a:r>
          </a:p>
          <a:p>
            <a:pPr marL="236538" lvl="1" indent="-236538">
              <a:spcBef>
                <a:spcPts val="1200"/>
              </a:spcBef>
              <a:buClr>
                <a:srgbClr val="800000"/>
              </a:buClr>
            </a:pPr>
            <a:r>
              <a:rPr lang="en-US" altLang="en-US" dirty="0"/>
              <a:t>Record all requests </a:t>
            </a:r>
            <a:r>
              <a:rPr lang="en-US" altLang="en-US" dirty="0">
                <a:solidFill>
                  <a:srgbClr val="FF00FF"/>
                </a:solidFill>
              </a:rPr>
              <a:t/>
            </a:r>
            <a:br>
              <a:rPr lang="en-US" altLang="en-US" dirty="0">
                <a:solidFill>
                  <a:srgbClr val="FF00FF"/>
                </a:solidFill>
              </a:rPr>
            </a:br>
            <a:r>
              <a:rPr lang="en-US" altLang="en-US" dirty="0"/>
              <a:t>and reports on </a:t>
            </a:r>
            <a:r>
              <a:rPr lang="en-US" altLang="en-US" dirty="0">
                <a:solidFill>
                  <a:srgbClr val="FF00FF"/>
                </a:solidFill>
              </a:rPr>
              <a:t/>
            </a:r>
            <a:br>
              <a:rPr lang="en-US" altLang="en-US" dirty="0">
                <a:solidFill>
                  <a:srgbClr val="FF00FF"/>
                </a:solidFill>
              </a:rPr>
            </a:br>
            <a:r>
              <a:rPr lang="en-US" altLang="en-US" dirty="0"/>
              <a:t>any actions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780">
                                            <p:txEl>
                                              <p:pRg st="0" end="0"/>
                                            </p:txEl>
                                          </p:spTgt>
                                        </p:tgtEl>
                                        <p:attrNameLst>
                                          <p:attrName>style.visibility</p:attrName>
                                        </p:attrNameLst>
                                      </p:cBhvr>
                                      <p:to>
                                        <p:strVal val="visible"/>
                                      </p:to>
                                    </p:set>
                                    <p:animEffect transition="in" filter="fade">
                                      <p:cBhvr>
                                        <p:cTn id="11" dur="500"/>
                                        <p:tgtEl>
                                          <p:spTgt spid="3278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2780">
                                            <p:txEl>
                                              <p:pRg st="1" end="1"/>
                                            </p:txEl>
                                          </p:spTgt>
                                        </p:tgtEl>
                                        <p:attrNameLst>
                                          <p:attrName>style.visibility</p:attrName>
                                        </p:attrNameLst>
                                      </p:cBhvr>
                                      <p:to>
                                        <p:strVal val="visible"/>
                                      </p:to>
                                    </p:set>
                                    <p:animEffect transition="in" filter="fade">
                                      <p:cBhvr>
                                        <p:cTn id="20" dur="500"/>
                                        <p:tgtEl>
                                          <p:spTgt spid="3278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2780">
                                            <p:txEl>
                                              <p:pRg st="2" end="2"/>
                                            </p:txEl>
                                          </p:spTgt>
                                        </p:tgtEl>
                                        <p:attrNameLst>
                                          <p:attrName>style.visibility</p:attrName>
                                        </p:attrNameLst>
                                      </p:cBhvr>
                                      <p:to>
                                        <p:strVal val="visible"/>
                                      </p:to>
                                    </p:set>
                                    <p:animEffect transition="in" filter="fade">
                                      <p:cBhvr>
                                        <p:cTn id="29" dur="500"/>
                                        <p:tgtEl>
                                          <p:spTgt spid="327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descr="A picture containing indoor, window, computer, wall&#10;&#10;Description generated with high confidence">
            <a:extLst>
              <a:ext uri="{FF2B5EF4-FFF2-40B4-BE49-F238E27FC236}">
                <a16:creationId xmlns:a16="http://schemas.microsoft.com/office/drawing/2014/main" xmlns="" id="{AF4BC53B-3B5C-4FD0-84AF-DA40848B937D}"/>
              </a:ext>
            </a:extLst>
          </p:cNvPr>
          <p:cNvPicPr>
            <a:picLocks noChangeAspect="1"/>
          </p:cNvPicPr>
          <p:nvPr/>
        </p:nvPicPr>
        <p:blipFill rotWithShape="1">
          <a:blip r:embed="rId4">
            <a:extLst>
              <a:ext uri="{28A0092B-C50C-407E-A947-70E740481C1C}">
                <a14:useLocalDpi xmlns:a14="http://schemas.microsoft.com/office/drawing/2010/main" val="0"/>
              </a:ext>
            </a:extLst>
          </a:blip>
          <a:srcRect t="20644"/>
          <a:stretch/>
        </p:blipFill>
        <p:spPr>
          <a:xfrm>
            <a:off x="0" y="1421084"/>
            <a:ext cx="9144000" cy="5427868"/>
          </a:xfrm>
          <a:prstGeom prst="rect">
            <a:avLst/>
          </a:prstGeom>
        </p:spPr>
      </p:pic>
      <p:sp>
        <p:nvSpPr>
          <p:cNvPr id="2" name="question">
            <a:extLst>
              <a:ext uri="{FF2B5EF4-FFF2-40B4-BE49-F238E27FC236}">
                <a16:creationId xmlns:a16="http://schemas.microsoft.com/office/drawing/2014/main" xmlns="" id="{3ADE381D-08BC-41E5-B2DE-7F249AE99260}"/>
              </a:ext>
            </a:extLst>
          </p:cNvPr>
          <p:cNvSpPr>
            <a:spLocks noGrp="1"/>
          </p:cNvSpPr>
          <p:nvPr>
            <p:ph type="title"/>
          </p:nvPr>
        </p:nvSpPr>
        <p:spPr/>
        <p:txBody>
          <a:bodyPr/>
          <a:lstStyle/>
          <a:p>
            <a:r>
              <a:rPr lang="en-US" altLang="en-US" dirty="0"/>
              <a:t>Making reasonable accommodations for those with disabilities so they can perform their job is often necessary.</a:t>
            </a:r>
            <a:endParaRPr lang="en-US" dirty="0"/>
          </a:p>
        </p:txBody>
      </p:sp>
      <p:sp>
        <p:nvSpPr>
          <p:cNvPr id="5" name="Text Placeholder 4">
            <a:extLst>
              <a:ext uri="{FF2B5EF4-FFF2-40B4-BE49-F238E27FC236}">
                <a16:creationId xmlns:a16="http://schemas.microsoft.com/office/drawing/2014/main" xmlns="" id="{75E4B387-3CC6-4B4D-91AD-8FAB23120071}"/>
              </a:ext>
            </a:extLst>
          </p:cNvPr>
          <p:cNvSpPr>
            <a:spLocks noGrp="1"/>
          </p:cNvSpPr>
          <p:nvPr>
            <p:ph type="body" sz="quarter" idx="30"/>
          </p:nvPr>
        </p:nvSpPr>
        <p:spPr/>
        <p:txBody>
          <a:bodyPr/>
          <a:lstStyle/>
          <a:p>
            <a:r>
              <a:rPr lang="en-US" b="1" dirty="0"/>
              <a:t>True</a:t>
            </a:r>
          </a:p>
          <a:p>
            <a:r>
              <a:rPr lang="en-US" dirty="0"/>
              <a:t>False</a:t>
            </a:r>
          </a:p>
        </p:txBody>
      </p:sp>
      <p:sp>
        <p:nvSpPr>
          <p:cNvPr id="6" name="Text Placeholder 5">
            <a:extLst>
              <a:ext uri="{FF2B5EF4-FFF2-40B4-BE49-F238E27FC236}">
                <a16:creationId xmlns:a16="http://schemas.microsoft.com/office/drawing/2014/main" xmlns="" id="{03BBD306-8A06-49F7-BEC5-891992A6C562}"/>
              </a:ext>
            </a:extLst>
          </p:cNvPr>
          <p:cNvSpPr>
            <a:spLocks noGrp="1"/>
          </p:cNvSpPr>
          <p:nvPr>
            <p:ph type="body" sz="quarter" idx="31"/>
          </p:nvPr>
        </p:nvSpPr>
        <p:spPr>
          <a:xfrm>
            <a:off x="1" y="6246564"/>
            <a:ext cx="9144000" cy="611436"/>
          </a:xfrm>
        </p:spPr>
        <p:txBody>
          <a:bodyPr/>
          <a:lstStyle/>
          <a:p>
            <a:pPr algn="ctr"/>
            <a:r>
              <a:rPr lang="en-US" dirty="0"/>
              <a:t>This statement is </a:t>
            </a:r>
            <a:r>
              <a:rPr lang="en-US" b="1" dirty="0"/>
              <a:t>True.</a:t>
            </a:r>
          </a:p>
        </p:txBody>
      </p:sp>
      <p:sp>
        <p:nvSpPr>
          <p:cNvPr id="9" name="Answer">
            <a:extLst>
              <a:ext uri="{FF2B5EF4-FFF2-40B4-BE49-F238E27FC236}">
                <a16:creationId xmlns:a16="http://schemas.microsoft.com/office/drawing/2014/main" xmlns="" id="{9FB2D8AD-2B2E-40E8-BB49-FA9F813B6AB9}"/>
              </a:ext>
            </a:extLst>
          </p:cNvPr>
          <p:cNvSpPr/>
          <p:nvPr/>
        </p:nvSpPr>
        <p:spPr>
          <a:xfrm>
            <a:off x="431320" y="2112753"/>
            <a:ext cx="327804" cy="32780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1346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F2B484F-15BE-41DB-A571-C800F52BD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1431" flipH="1">
            <a:off x="3835666" y="2023800"/>
            <a:ext cx="5422893" cy="4384831"/>
          </a:xfrm>
          <a:prstGeom prst="rect">
            <a:avLst/>
          </a:prstGeom>
        </p:spPr>
      </p:pic>
      <p:grpSp>
        <p:nvGrpSpPr>
          <p:cNvPr id="9" name="Top Bar">
            <a:extLst>
              <a:ext uri="{FF2B5EF4-FFF2-40B4-BE49-F238E27FC236}">
                <a16:creationId xmlns:a16="http://schemas.microsoft.com/office/drawing/2014/main" xmlns="" id="{F78BFDF6-38C7-4A60-B39F-5D951A3056B7}"/>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9B521F8B-D412-47E9-A8CC-67544643EB7D}"/>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69B072EE-A798-45F2-B747-F530F37B23D7}"/>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6C64AABD-9259-47FB-A00B-ABA3C3717C6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69634" name="title">
            <a:extLst>
              <a:ext uri="{FF2B5EF4-FFF2-40B4-BE49-F238E27FC236}">
                <a16:creationId xmlns:a16="http://schemas.microsoft.com/office/drawing/2014/main" xmlns="" id="{CD5EEBED-C6D5-46C9-99D8-95AB23E317A9}"/>
              </a:ext>
            </a:extLst>
          </p:cNvPr>
          <p:cNvSpPr>
            <a:spLocks noGrp="1" noChangeArrowheads="1"/>
          </p:cNvSpPr>
          <p:nvPr>
            <p:ph type="title"/>
          </p:nvPr>
        </p:nvSpPr>
        <p:spPr/>
        <p:txBody>
          <a:bodyPr/>
          <a:lstStyle/>
          <a:p>
            <a:r>
              <a:rPr lang="en-US" altLang="en-US"/>
              <a:t>Medical Information</a:t>
            </a:r>
          </a:p>
        </p:txBody>
      </p:sp>
      <p:sp>
        <p:nvSpPr>
          <p:cNvPr id="84999" name="text">
            <a:extLst>
              <a:ext uri="{FF2B5EF4-FFF2-40B4-BE49-F238E27FC236}">
                <a16:creationId xmlns:a16="http://schemas.microsoft.com/office/drawing/2014/main" xmlns="" id="{B8A3BACE-07C4-4D86-82D2-9D6B7AA6EA30}"/>
              </a:ext>
            </a:extLst>
          </p:cNvPr>
          <p:cNvSpPr>
            <a:spLocks noGrp="1" noChangeArrowheads="1"/>
          </p:cNvSpPr>
          <p:nvPr>
            <p:ph idx="1"/>
          </p:nvPr>
        </p:nvSpPr>
        <p:spPr>
          <a:xfrm>
            <a:off x="628651" y="1839118"/>
            <a:ext cx="4286250" cy="4351338"/>
          </a:xfrm>
        </p:spPr>
        <p:txBody>
          <a:bodyPr/>
          <a:lstStyle/>
          <a:p>
            <a:pPr indent="-685800">
              <a:spcAft>
                <a:spcPts val="600"/>
              </a:spcAft>
              <a:buClr>
                <a:srgbClr val="800000"/>
              </a:buClr>
            </a:pPr>
            <a:r>
              <a:rPr lang="en-US" altLang="en-US" sz="2400" dirty="0"/>
              <a:t>All medical information must be kept strictly confidential</a:t>
            </a:r>
          </a:p>
          <a:p>
            <a:pPr marL="228600" indent="-228600">
              <a:buClr>
                <a:srgbClr val="800000"/>
              </a:buClr>
              <a:buFont typeface="Arial" panose="020B0604020202020204" pitchFamily="34" charset="0"/>
              <a:buChar char="•"/>
            </a:pPr>
            <a:r>
              <a:rPr lang="en-US" altLang="en-US" sz="2400" dirty="0"/>
              <a:t>Need-to-know work restrictions</a:t>
            </a:r>
          </a:p>
          <a:p>
            <a:pPr marL="228600" indent="-228600">
              <a:buClr>
                <a:srgbClr val="800000"/>
              </a:buClr>
              <a:buFont typeface="Arial" panose="020B0604020202020204" pitchFamily="34" charset="0"/>
              <a:buChar char="•"/>
            </a:pPr>
            <a:r>
              <a:rPr lang="en-US" altLang="en-US" sz="2400" dirty="0"/>
              <a:t>Safety personnel</a:t>
            </a:r>
          </a:p>
          <a:p>
            <a:pPr marL="228600" indent="-228600">
              <a:buClr>
                <a:srgbClr val="800000"/>
              </a:buClr>
              <a:buFont typeface="Arial" panose="020B0604020202020204" pitchFamily="34" charset="0"/>
              <a:buChar char="•"/>
            </a:pPr>
            <a:r>
              <a:rPr lang="en-US" altLang="en-US" sz="2400" dirty="0"/>
              <a:t>Government officials investigating compliance</a:t>
            </a:r>
          </a:p>
          <a:p>
            <a:pPr marL="228600" indent="-228600">
              <a:buClr>
                <a:srgbClr val="800000"/>
              </a:buClr>
              <a:buFont typeface="Arial" panose="020B0604020202020204" pitchFamily="34" charset="0"/>
              <a:buChar char="•"/>
            </a:pPr>
            <a:r>
              <a:rPr lang="en-US" altLang="en-US" sz="2400" dirty="0"/>
              <a:t>Workers’ compensation offices</a:t>
            </a:r>
          </a:p>
          <a:p>
            <a:endParaRPr lang="en-US" altLang="en-US" dirty="0"/>
          </a:p>
        </p:txBody>
      </p:sp>
      <p:pic>
        <p:nvPicPr>
          <p:cNvPr id="8" name="stamp">
            <a:extLst>
              <a:ext uri="{FF2B5EF4-FFF2-40B4-BE49-F238E27FC236}">
                <a16:creationId xmlns:a16="http://schemas.microsoft.com/office/drawing/2014/main" xmlns="" id="{F3CC8AC8-03BE-4FBE-AFF5-9AD782CDD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22158">
            <a:off x="4237046" y="2889270"/>
            <a:ext cx="3546284" cy="10376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9">
                                            <p:txEl>
                                              <p:pRg st="1" end="1"/>
                                            </p:txEl>
                                          </p:spTgt>
                                        </p:tgtEl>
                                        <p:attrNameLst>
                                          <p:attrName>style.visibility</p:attrName>
                                        </p:attrNameLst>
                                      </p:cBhvr>
                                      <p:to>
                                        <p:strVal val="visible"/>
                                      </p:to>
                                    </p:set>
                                    <p:animEffect transition="in" filter="fade">
                                      <p:cBhvr>
                                        <p:cTn id="7" dur="500"/>
                                        <p:tgtEl>
                                          <p:spTgt spid="849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999">
                                            <p:txEl>
                                              <p:pRg st="2" end="2"/>
                                            </p:txEl>
                                          </p:spTgt>
                                        </p:tgtEl>
                                        <p:attrNameLst>
                                          <p:attrName>style.visibility</p:attrName>
                                        </p:attrNameLst>
                                      </p:cBhvr>
                                      <p:to>
                                        <p:strVal val="visible"/>
                                      </p:to>
                                    </p:set>
                                    <p:animEffect transition="in" filter="fade">
                                      <p:cBhvr>
                                        <p:cTn id="12" dur="500"/>
                                        <p:tgtEl>
                                          <p:spTgt spid="849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999">
                                            <p:txEl>
                                              <p:pRg st="3" end="3"/>
                                            </p:txEl>
                                          </p:spTgt>
                                        </p:tgtEl>
                                        <p:attrNameLst>
                                          <p:attrName>style.visibility</p:attrName>
                                        </p:attrNameLst>
                                      </p:cBhvr>
                                      <p:to>
                                        <p:strVal val="visible"/>
                                      </p:to>
                                    </p:set>
                                    <p:animEffect transition="in" filter="fade">
                                      <p:cBhvr>
                                        <p:cTn id="17" dur="500"/>
                                        <p:tgtEl>
                                          <p:spTgt spid="849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999">
                                            <p:txEl>
                                              <p:pRg st="4" end="4"/>
                                            </p:txEl>
                                          </p:spTgt>
                                        </p:tgtEl>
                                        <p:attrNameLst>
                                          <p:attrName>style.visibility</p:attrName>
                                        </p:attrNameLst>
                                      </p:cBhvr>
                                      <p:to>
                                        <p:strVal val="visible"/>
                                      </p:to>
                                    </p:set>
                                    <p:animEffect transition="in" filter="fade">
                                      <p:cBhvr>
                                        <p:cTn id="22" dur="500"/>
                                        <p:tgtEl>
                                          <p:spTgt spid="849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a:extLst>
              <a:ext uri="{FF2B5EF4-FFF2-40B4-BE49-F238E27FC236}">
                <a16:creationId xmlns:a16="http://schemas.microsoft.com/office/drawing/2014/main" xmlns="" id="{CB748D9E-189D-44FE-9347-C28F970032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964"/>
          <a:stretch/>
        </p:blipFill>
        <p:spPr>
          <a:xfrm>
            <a:off x="2054710" y="1143000"/>
            <a:ext cx="7103809" cy="5703453"/>
          </a:xfrm>
          <a:prstGeom prst="rect">
            <a:avLst/>
          </a:prstGeom>
        </p:spPr>
      </p:pic>
      <p:sp>
        <p:nvSpPr>
          <p:cNvPr id="4" name="fade">
            <a:extLst>
              <a:ext uri="{FF2B5EF4-FFF2-40B4-BE49-F238E27FC236}">
                <a16:creationId xmlns:a16="http://schemas.microsoft.com/office/drawing/2014/main" xmlns="" id="{FD2E11DD-4660-4D8D-976E-0D2444376384}"/>
              </a:ext>
            </a:extLst>
          </p:cNvPr>
          <p:cNvSpPr/>
          <p:nvPr/>
        </p:nvSpPr>
        <p:spPr>
          <a:xfrm>
            <a:off x="-1" y="1422699"/>
            <a:ext cx="3547241" cy="5435301"/>
          </a:xfrm>
          <a:prstGeom prst="rect">
            <a:avLst/>
          </a:prstGeom>
          <a:gradFill>
            <a:gsLst>
              <a:gs pos="0">
                <a:schemeClr val="accent1">
                  <a:lumMod val="5000"/>
                  <a:lumOff val="95000"/>
                </a:schemeClr>
              </a:gs>
              <a:gs pos="74000">
                <a:schemeClr val="bg1">
                  <a:alpha val="98000"/>
                </a:schemeClr>
              </a:gs>
              <a:gs pos="86000">
                <a:schemeClr val="bg1">
                  <a:alpha val="2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Top Bar">
            <a:extLst>
              <a:ext uri="{FF2B5EF4-FFF2-40B4-BE49-F238E27FC236}">
                <a16:creationId xmlns:a16="http://schemas.microsoft.com/office/drawing/2014/main" xmlns="" id="{7CE3A4CF-FC4D-4504-AB28-B2B0A63E37AC}"/>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043A463D-A09C-4AEE-A83F-DD729F6BF729}"/>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B837F04D-BFCD-484D-8E99-326BAB94A956}"/>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90B64659-81F7-417D-8400-3D42DE9786AB}"/>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71682" name="title">
            <a:extLst>
              <a:ext uri="{FF2B5EF4-FFF2-40B4-BE49-F238E27FC236}">
                <a16:creationId xmlns:a16="http://schemas.microsoft.com/office/drawing/2014/main" xmlns="" id="{2DDD4814-77D3-493F-ACB4-81B7E76156ED}"/>
              </a:ext>
            </a:extLst>
          </p:cNvPr>
          <p:cNvSpPr>
            <a:spLocks noGrp="1" noChangeArrowheads="1"/>
          </p:cNvSpPr>
          <p:nvPr>
            <p:ph type="title"/>
          </p:nvPr>
        </p:nvSpPr>
        <p:spPr/>
        <p:txBody>
          <a:bodyPr/>
          <a:lstStyle/>
          <a:p>
            <a:r>
              <a:rPr lang="en-US" altLang="en-US" dirty="0"/>
              <a:t>Job Interviews</a:t>
            </a:r>
          </a:p>
        </p:txBody>
      </p:sp>
      <p:sp>
        <p:nvSpPr>
          <p:cNvPr id="27667" name="text">
            <a:extLst>
              <a:ext uri="{FF2B5EF4-FFF2-40B4-BE49-F238E27FC236}">
                <a16:creationId xmlns:a16="http://schemas.microsoft.com/office/drawing/2014/main" xmlns="" id="{9A50C105-DE59-4847-969D-D6B2DAAC846A}"/>
              </a:ext>
            </a:extLst>
          </p:cNvPr>
          <p:cNvSpPr>
            <a:spLocks noGrp="1" noChangeArrowheads="1"/>
          </p:cNvSpPr>
          <p:nvPr>
            <p:ph idx="1"/>
          </p:nvPr>
        </p:nvSpPr>
        <p:spPr/>
        <p:txBody>
          <a:bodyPr/>
          <a:lstStyle/>
          <a:p>
            <a:pPr>
              <a:spcBef>
                <a:spcPts val="800"/>
              </a:spcBef>
            </a:pPr>
            <a:r>
              <a:rPr lang="en-US" altLang="en-US" dirty="0"/>
              <a:t>Don’t ask about the:</a:t>
            </a:r>
          </a:p>
          <a:p>
            <a:pPr marL="285750" lvl="1">
              <a:spcBef>
                <a:spcPts val="800"/>
              </a:spcBef>
              <a:buClr>
                <a:srgbClr val="800000"/>
              </a:buClr>
            </a:pPr>
            <a:r>
              <a:rPr lang="en-US" altLang="en-US" dirty="0"/>
              <a:t>Existence of </a:t>
            </a:r>
            <a:r>
              <a:rPr lang="en-US" altLang="en-US" dirty="0">
                <a:solidFill>
                  <a:srgbClr val="FF00FF"/>
                </a:solidFill>
              </a:rPr>
              <a:t/>
            </a:r>
            <a:br>
              <a:rPr lang="en-US" altLang="en-US" dirty="0">
                <a:solidFill>
                  <a:srgbClr val="FF00FF"/>
                </a:solidFill>
              </a:rPr>
            </a:br>
            <a:r>
              <a:rPr lang="en-US" altLang="en-US" dirty="0"/>
              <a:t>a disability</a:t>
            </a:r>
          </a:p>
          <a:p>
            <a:pPr marL="285750" lvl="1">
              <a:spcBef>
                <a:spcPts val="800"/>
              </a:spcBef>
              <a:buClr>
                <a:srgbClr val="800000"/>
              </a:buClr>
            </a:pPr>
            <a:r>
              <a:rPr lang="en-US" altLang="en-US" dirty="0"/>
              <a:t>Nature of </a:t>
            </a:r>
            <a:r>
              <a:rPr lang="en-US" altLang="en-US" dirty="0">
                <a:solidFill>
                  <a:srgbClr val="FF00FF"/>
                </a:solidFill>
              </a:rPr>
              <a:t/>
            </a:r>
            <a:br>
              <a:rPr lang="en-US" altLang="en-US" dirty="0">
                <a:solidFill>
                  <a:srgbClr val="FF00FF"/>
                </a:solidFill>
              </a:rPr>
            </a:br>
            <a:r>
              <a:rPr lang="en-US" altLang="en-US" dirty="0"/>
              <a:t>a disability</a:t>
            </a:r>
          </a:p>
          <a:p>
            <a:pPr marL="285750" lvl="1">
              <a:spcBef>
                <a:spcPts val="800"/>
              </a:spcBef>
              <a:buClr>
                <a:srgbClr val="800000"/>
              </a:buClr>
            </a:pPr>
            <a:r>
              <a:rPr lang="en-US" altLang="en-US" dirty="0"/>
              <a:t>Severity of </a:t>
            </a:r>
            <a:r>
              <a:rPr lang="en-US" altLang="en-US" dirty="0">
                <a:solidFill>
                  <a:srgbClr val="FF00FF"/>
                </a:solidFill>
              </a:rPr>
              <a:t/>
            </a:r>
            <a:br>
              <a:rPr lang="en-US" altLang="en-US" dirty="0">
                <a:solidFill>
                  <a:srgbClr val="FF00FF"/>
                </a:solidFill>
              </a:rPr>
            </a:br>
            <a:r>
              <a:rPr lang="en-US" altLang="en-US" dirty="0"/>
              <a:t>a disability</a:t>
            </a:r>
          </a:p>
        </p:txBody>
      </p:sp>
      <p:sp>
        <p:nvSpPr>
          <p:cNvPr id="13" name="copyright">
            <a:extLst>
              <a:ext uri="{FF2B5EF4-FFF2-40B4-BE49-F238E27FC236}">
                <a16:creationId xmlns:a16="http://schemas.microsoft.com/office/drawing/2014/main" xmlns="" id="{C79E7C5B-3C19-43CD-A608-3A18AD18D92F}"/>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67">
                                            <p:txEl>
                                              <p:pRg st="0" end="0"/>
                                            </p:txEl>
                                          </p:spTgt>
                                        </p:tgtEl>
                                        <p:attrNameLst>
                                          <p:attrName>style.visibility</p:attrName>
                                        </p:attrNameLst>
                                      </p:cBhvr>
                                      <p:to>
                                        <p:strVal val="visible"/>
                                      </p:to>
                                    </p:set>
                                    <p:animEffect transition="in" filter="fade">
                                      <p:cBhvr>
                                        <p:cTn id="7" dur="500"/>
                                        <p:tgtEl>
                                          <p:spTgt spid="2766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67">
                                            <p:txEl>
                                              <p:pRg st="1" end="1"/>
                                            </p:txEl>
                                          </p:spTgt>
                                        </p:tgtEl>
                                        <p:attrNameLst>
                                          <p:attrName>style.visibility</p:attrName>
                                        </p:attrNameLst>
                                      </p:cBhvr>
                                      <p:to>
                                        <p:strVal val="visible"/>
                                      </p:to>
                                    </p:set>
                                    <p:animEffect transition="in" filter="fade">
                                      <p:cBhvr>
                                        <p:cTn id="11" dur="500"/>
                                        <p:tgtEl>
                                          <p:spTgt spid="2766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7667">
                                            <p:txEl>
                                              <p:pRg st="2" end="2"/>
                                            </p:txEl>
                                          </p:spTgt>
                                        </p:tgtEl>
                                        <p:attrNameLst>
                                          <p:attrName>style.visibility</p:attrName>
                                        </p:attrNameLst>
                                      </p:cBhvr>
                                      <p:to>
                                        <p:strVal val="visible"/>
                                      </p:to>
                                    </p:set>
                                    <p:animEffect transition="in" filter="fade">
                                      <p:cBhvr>
                                        <p:cTn id="16" dur="500"/>
                                        <p:tgtEl>
                                          <p:spTgt spid="2766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7667">
                                            <p:txEl>
                                              <p:pRg st="3" end="3"/>
                                            </p:txEl>
                                          </p:spTgt>
                                        </p:tgtEl>
                                        <p:attrNameLst>
                                          <p:attrName>style.visibility</p:attrName>
                                        </p:attrNameLst>
                                      </p:cBhvr>
                                      <p:to>
                                        <p:strVal val="visible"/>
                                      </p:to>
                                    </p:set>
                                    <p:animEffect transition="in" filter="fade">
                                      <p:cBhvr>
                                        <p:cTn id="21" dur="500"/>
                                        <p:tgtEl>
                                          <p:spTgt spid="276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a:extLst>
              <a:ext uri="{FF2B5EF4-FFF2-40B4-BE49-F238E27FC236}">
                <a16:creationId xmlns:a16="http://schemas.microsoft.com/office/drawing/2014/main" xmlns="" id="{E3B2F5BE-87FF-4E63-8E82-A87AB4882C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72" b="2822"/>
          <a:stretch/>
        </p:blipFill>
        <p:spPr>
          <a:xfrm flipH="1">
            <a:off x="3126050" y="952500"/>
            <a:ext cx="6010690" cy="5905500"/>
          </a:xfrm>
          <a:prstGeom prst="rect">
            <a:avLst/>
          </a:prstGeom>
        </p:spPr>
      </p:pic>
      <p:grpSp>
        <p:nvGrpSpPr>
          <p:cNvPr id="7" name="Top Bar">
            <a:extLst>
              <a:ext uri="{FF2B5EF4-FFF2-40B4-BE49-F238E27FC236}">
                <a16:creationId xmlns:a16="http://schemas.microsoft.com/office/drawing/2014/main" xmlns="" id="{304618BD-DFD8-4037-87A0-DE42666A5EEE}"/>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F7671F79-1ACB-48A2-9BD6-B7BC48C51F2C}"/>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CC50CDCB-A330-42D4-941E-6B7870CDFBB7}"/>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2B9BC610-934F-41A4-A681-F6AC37DEEF1A}"/>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73730" name="title">
            <a:extLst>
              <a:ext uri="{FF2B5EF4-FFF2-40B4-BE49-F238E27FC236}">
                <a16:creationId xmlns:a16="http://schemas.microsoft.com/office/drawing/2014/main" xmlns="" id="{A3C4F8A0-04A9-4422-9137-FADF018C625D}"/>
              </a:ext>
            </a:extLst>
          </p:cNvPr>
          <p:cNvSpPr>
            <a:spLocks noGrp="1" noChangeArrowheads="1"/>
          </p:cNvSpPr>
          <p:nvPr>
            <p:ph type="title"/>
          </p:nvPr>
        </p:nvSpPr>
        <p:spPr/>
        <p:txBody>
          <a:bodyPr/>
          <a:lstStyle/>
          <a:p>
            <a:r>
              <a:rPr lang="en-US" altLang="en-US" dirty="0"/>
              <a:t>Job Interviews </a:t>
            </a:r>
            <a:r>
              <a:rPr lang="en-US" altLang="en-US" sz="1800" dirty="0"/>
              <a:t>(cont.)</a:t>
            </a:r>
          </a:p>
        </p:txBody>
      </p:sp>
      <p:sp>
        <p:nvSpPr>
          <p:cNvPr id="93195" name="text">
            <a:extLst>
              <a:ext uri="{FF2B5EF4-FFF2-40B4-BE49-F238E27FC236}">
                <a16:creationId xmlns:a16="http://schemas.microsoft.com/office/drawing/2014/main" xmlns="" id="{A696FD3A-8B82-48D2-A899-B0FF59E7431A}"/>
              </a:ext>
            </a:extLst>
          </p:cNvPr>
          <p:cNvSpPr>
            <a:spLocks noGrp="1" noChangeArrowheads="1"/>
          </p:cNvSpPr>
          <p:nvPr>
            <p:ph idx="1"/>
          </p:nvPr>
        </p:nvSpPr>
        <p:spPr>
          <a:xfrm>
            <a:off x="628650" y="1839118"/>
            <a:ext cx="4422775" cy="4351338"/>
          </a:xfrm>
        </p:spPr>
        <p:txBody>
          <a:bodyPr/>
          <a:lstStyle/>
          <a:p>
            <a:pPr>
              <a:spcBef>
                <a:spcPts val="800"/>
              </a:spcBef>
            </a:pPr>
            <a:r>
              <a:rPr lang="en-US" altLang="en-US" dirty="0"/>
              <a:t>Only ask about reasonable accommodation when:</a:t>
            </a:r>
          </a:p>
          <a:p>
            <a:pPr marL="571500" lvl="1" indent="-285750">
              <a:spcBef>
                <a:spcPts val="800"/>
              </a:spcBef>
              <a:buClr>
                <a:srgbClr val="800000"/>
              </a:buClr>
            </a:pPr>
            <a:r>
              <a:rPr lang="en-US" altLang="en-US" dirty="0"/>
              <a:t>Describing the </a:t>
            </a:r>
            <a:r>
              <a:rPr lang="en-US" altLang="en-US" dirty="0">
                <a:solidFill>
                  <a:srgbClr val="FF00FF"/>
                </a:solidFill>
              </a:rPr>
              <a:t/>
            </a:r>
            <a:br>
              <a:rPr lang="en-US" altLang="en-US" dirty="0">
                <a:solidFill>
                  <a:srgbClr val="FF00FF"/>
                </a:solidFill>
              </a:rPr>
            </a:br>
            <a:r>
              <a:rPr lang="en-US" altLang="en-US" dirty="0"/>
              <a:t>hiring process</a:t>
            </a:r>
          </a:p>
          <a:p>
            <a:pPr marL="571500" lvl="1" indent="-285750">
              <a:spcBef>
                <a:spcPts val="800"/>
              </a:spcBef>
              <a:buClr>
                <a:srgbClr val="800000"/>
              </a:buClr>
            </a:pPr>
            <a:r>
              <a:rPr lang="en-US" altLang="en-US" dirty="0"/>
              <a:t>Disability is </a:t>
            </a:r>
            <a:r>
              <a:rPr lang="en-US" altLang="en-US" dirty="0">
                <a:solidFill>
                  <a:srgbClr val="FF00FF"/>
                </a:solidFill>
              </a:rPr>
              <a:t/>
            </a:r>
            <a:br>
              <a:rPr lang="en-US" altLang="en-US" dirty="0">
                <a:solidFill>
                  <a:srgbClr val="FF00FF"/>
                </a:solidFill>
              </a:rPr>
            </a:br>
            <a:r>
              <a:rPr lang="en-US" altLang="en-US" dirty="0"/>
              <a:t>obvious or </a:t>
            </a:r>
            <a:r>
              <a:rPr lang="en-US" altLang="en-US" dirty="0">
                <a:solidFill>
                  <a:srgbClr val="FF00FF"/>
                </a:solidFill>
              </a:rPr>
              <a:t/>
            </a:r>
            <a:br>
              <a:rPr lang="en-US" altLang="en-US" dirty="0">
                <a:solidFill>
                  <a:srgbClr val="FF00FF"/>
                </a:solidFill>
              </a:rPr>
            </a:br>
            <a:r>
              <a:rPr lang="en-US" altLang="en-US" dirty="0"/>
              <a:t>disclosed</a:t>
            </a:r>
          </a:p>
          <a:p>
            <a:pPr marL="571500" lvl="1" indent="-285750">
              <a:spcBef>
                <a:spcPts val="800"/>
              </a:spcBef>
              <a:buClr>
                <a:srgbClr val="800000"/>
              </a:buClr>
            </a:pPr>
            <a:r>
              <a:rPr lang="en-US" altLang="en-US" dirty="0"/>
              <a:t>Describing or demonstrating </a:t>
            </a:r>
            <a:r>
              <a:rPr lang="en-US" altLang="en-US" dirty="0">
                <a:solidFill>
                  <a:srgbClr val="FF00FF"/>
                </a:solidFill>
              </a:rPr>
              <a:t/>
            </a:r>
            <a:br>
              <a:rPr lang="en-US" altLang="en-US" dirty="0">
                <a:solidFill>
                  <a:srgbClr val="FF00FF"/>
                </a:solidFill>
              </a:rPr>
            </a:br>
            <a:r>
              <a:rPr lang="en-US" altLang="en-US" dirty="0"/>
              <a:t>how the job is </a:t>
            </a:r>
            <a:r>
              <a:rPr lang="en-US" altLang="en-US" dirty="0">
                <a:solidFill>
                  <a:srgbClr val="FF00FF"/>
                </a:solidFill>
              </a:rPr>
              <a:t/>
            </a:r>
            <a:br>
              <a:rPr lang="en-US" altLang="en-US" dirty="0">
                <a:solidFill>
                  <a:srgbClr val="FF00FF"/>
                </a:solidFill>
              </a:rPr>
            </a:br>
            <a:r>
              <a:rPr lang="en-US" altLang="en-US" dirty="0"/>
              <a:t>performed</a:t>
            </a:r>
          </a:p>
        </p:txBody>
      </p:sp>
      <p:sp>
        <p:nvSpPr>
          <p:cNvPr id="12" name="copyright">
            <a:extLst>
              <a:ext uri="{FF2B5EF4-FFF2-40B4-BE49-F238E27FC236}">
                <a16:creationId xmlns:a16="http://schemas.microsoft.com/office/drawing/2014/main" xmlns="" id="{A605F1ED-5E74-4949-9FFB-4B1C70B8E812}"/>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3195">
                                            <p:txEl>
                                              <p:pRg st="1" end="1"/>
                                            </p:txEl>
                                          </p:spTgt>
                                        </p:tgtEl>
                                        <p:attrNameLst>
                                          <p:attrName>style.visibility</p:attrName>
                                        </p:attrNameLst>
                                      </p:cBhvr>
                                      <p:to>
                                        <p:strVal val="visible"/>
                                      </p:to>
                                    </p:set>
                                    <p:animEffect transition="in" filter="fade">
                                      <p:cBhvr>
                                        <p:cTn id="7" dur="500"/>
                                        <p:tgtEl>
                                          <p:spTgt spid="931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3195">
                                            <p:txEl>
                                              <p:pRg st="2" end="2"/>
                                            </p:txEl>
                                          </p:spTgt>
                                        </p:tgtEl>
                                        <p:attrNameLst>
                                          <p:attrName>style.visibility</p:attrName>
                                        </p:attrNameLst>
                                      </p:cBhvr>
                                      <p:to>
                                        <p:strVal val="visible"/>
                                      </p:to>
                                    </p:set>
                                    <p:animEffect transition="in" filter="fade">
                                      <p:cBhvr>
                                        <p:cTn id="12" dur="500"/>
                                        <p:tgtEl>
                                          <p:spTgt spid="931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195">
                                            <p:txEl>
                                              <p:pRg st="3" end="3"/>
                                            </p:txEl>
                                          </p:spTgt>
                                        </p:tgtEl>
                                        <p:attrNameLst>
                                          <p:attrName>style.visibility</p:attrName>
                                        </p:attrNameLst>
                                      </p:cBhvr>
                                      <p:to>
                                        <p:strVal val="visible"/>
                                      </p:to>
                                    </p:set>
                                    <p:animEffect transition="in" filter="fade">
                                      <p:cBhvr>
                                        <p:cTn id="17" dur="500"/>
                                        <p:tgtEl>
                                          <p:spTgt spid="93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a:extLst>
              <a:ext uri="{FF2B5EF4-FFF2-40B4-BE49-F238E27FC236}">
                <a16:creationId xmlns:a16="http://schemas.microsoft.com/office/drawing/2014/main" xmlns="" id="{D37F5E90-B9B3-4B98-B224-3E22E26949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56" t="1055" r="17150" b="6926"/>
          <a:stretch/>
        </p:blipFill>
        <p:spPr>
          <a:xfrm flipH="1">
            <a:off x="0" y="0"/>
            <a:ext cx="9144000" cy="6858000"/>
          </a:xfrm>
        </p:spPr>
      </p:pic>
      <p:sp>
        <p:nvSpPr>
          <p:cNvPr id="14" name="Rectangle 13" hidden="1">
            <a:extLst>
              <a:ext uri="{FF2B5EF4-FFF2-40B4-BE49-F238E27FC236}">
                <a16:creationId xmlns:a16="http://schemas.microsoft.com/office/drawing/2014/main" xmlns="" id="{FCA615FB-3EDF-4319-8A64-881A88D3446B}"/>
              </a:ext>
            </a:extLst>
          </p:cNvPr>
          <p:cNvSpPr/>
          <p:nvPr/>
        </p:nvSpPr>
        <p:spPr>
          <a:xfrm>
            <a:off x="4916666" y="162233"/>
            <a:ext cx="5191432" cy="6858000"/>
          </a:xfrm>
          <a:prstGeom prst="rect">
            <a:avLst/>
          </a:prstGeom>
          <a:gradFill>
            <a:gsLst>
              <a:gs pos="0">
                <a:schemeClr val="accent1">
                  <a:alpha val="11000"/>
                </a:schemeClr>
              </a:gs>
              <a:gs pos="74000">
                <a:schemeClr val="accent1">
                  <a:alpha val="58000"/>
                </a:schemeClr>
              </a:gs>
              <a:gs pos="83000">
                <a:schemeClr val="accent1">
                  <a:alpha val="73000"/>
                </a:schemeClr>
              </a:gs>
              <a:gs pos="100000">
                <a:schemeClr val="accent1">
                  <a:alpha val="8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B5765FC-4B89-4709-B315-F625DF5FCFC5}"/>
              </a:ext>
            </a:extLst>
          </p:cNvPr>
          <p:cNvSpPr/>
          <p:nvPr/>
        </p:nvSpPr>
        <p:spPr>
          <a:xfrm>
            <a:off x="0" y="4394364"/>
            <a:ext cx="9144000" cy="12180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KC">
            <a:extLst>
              <a:ext uri="{FF2B5EF4-FFF2-40B4-BE49-F238E27FC236}">
                <a16:creationId xmlns:a16="http://schemas.microsoft.com/office/drawing/2014/main" xmlns="" id="{76D04584-0E13-46AA-AD45-7085C69C554E}"/>
              </a:ext>
            </a:extLst>
          </p:cNvPr>
          <p:cNvSpPr txBox="1">
            <a:spLocks/>
          </p:cNvSpPr>
          <p:nvPr/>
        </p:nvSpPr>
        <p:spPr>
          <a:xfrm>
            <a:off x="964098" y="4547468"/>
            <a:ext cx="4294463" cy="893254"/>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Knowledge Check 4</a:t>
            </a:r>
          </a:p>
        </p:txBody>
      </p:sp>
      <p:grpSp>
        <p:nvGrpSpPr>
          <p:cNvPr id="11" name="Head">
            <a:extLst>
              <a:ext uri="{FF2B5EF4-FFF2-40B4-BE49-F238E27FC236}">
                <a16:creationId xmlns:a16="http://schemas.microsoft.com/office/drawing/2014/main" xmlns="" id="{33506C13-6EB5-47C0-8537-E6C5CC986C63}"/>
              </a:ext>
            </a:extLst>
          </p:cNvPr>
          <p:cNvGrpSpPr/>
          <p:nvPr/>
        </p:nvGrpSpPr>
        <p:grpSpPr>
          <a:xfrm>
            <a:off x="4713756" y="2056699"/>
            <a:ext cx="3634537" cy="3602142"/>
            <a:chOff x="4713756" y="2056699"/>
            <a:chExt cx="3634537" cy="3602142"/>
          </a:xfrm>
        </p:grpSpPr>
        <p:sp>
          <p:nvSpPr>
            <p:cNvPr id="12" name="Oval 11">
              <a:extLst>
                <a:ext uri="{FF2B5EF4-FFF2-40B4-BE49-F238E27FC236}">
                  <a16:creationId xmlns:a16="http://schemas.microsoft.com/office/drawing/2014/main" xmlns="" id="{67E1E345-9E5B-4A7E-970E-3C8F72A65916}"/>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xmlns="" id="{AAB180A3-38FC-41AB-AA43-7A9C1F8E01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2468710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sz="2400" kern="1200" dirty="0">
                <a:latin typeface="Century Gothic" panose="020B0502020202020204" pitchFamily="34" charset="0"/>
              </a:rPr>
              <a:t>What education, skills, and training do you have that will help you succeed in this position? </a:t>
            </a:r>
            <a:endParaRPr lang="en-US" dirty="0"/>
          </a:p>
        </p:txBody>
      </p:sp>
      <p:pic>
        <p:nvPicPr>
          <p:cNvPr id="9" name="Picture 8" descr="A picture containing person, indoor&#10;&#10;Description generated with high confidence">
            <a:extLst>
              <a:ext uri="{FF2B5EF4-FFF2-40B4-BE49-F238E27FC236}">
                <a16:creationId xmlns:a16="http://schemas.microsoft.com/office/drawing/2014/main" xmlns="" id="{FCB338C3-1405-4B7E-89B5-141BD072F197}"/>
              </a:ext>
            </a:extLst>
          </p:cNvPr>
          <p:cNvPicPr>
            <a:picLocks noChangeAspect="1"/>
          </p:cNvPicPr>
          <p:nvPr/>
        </p:nvPicPr>
        <p:blipFill rotWithShape="1">
          <a:blip r:embed="rId4">
            <a:extLst>
              <a:ext uri="{28A0092B-C50C-407E-A947-70E740481C1C}">
                <a14:useLocalDpi xmlns:a14="http://schemas.microsoft.com/office/drawing/2010/main" val="0"/>
              </a:ext>
            </a:extLst>
          </a:blip>
          <a:srcRect l="10455" r="2282"/>
          <a:stretch/>
        </p:blipFill>
        <p:spPr>
          <a:xfrm>
            <a:off x="4589932" y="0"/>
            <a:ext cx="4554068" cy="6858000"/>
          </a:xfrm>
          <a:prstGeom prst="rect">
            <a:avLst/>
          </a:prstGeom>
        </p:spPr>
      </p:pic>
      <p:sp>
        <p:nvSpPr>
          <p:cNvPr id="12" name="TextBox 11">
            <a:extLst>
              <a:ext uri="{FF2B5EF4-FFF2-40B4-BE49-F238E27FC236}">
                <a16:creationId xmlns:a16="http://schemas.microsoft.com/office/drawing/2014/main" xmlns="" id="{D005F4D9-94EA-4A7A-BBA4-385B8941F98E}"/>
              </a:ext>
            </a:extLst>
          </p:cNvPr>
          <p:cNvSpPr txBox="1"/>
          <p:nvPr/>
        </p:nvSpPr>
        <p:spPr>
          <a:xfrm>
            <a:off x="353964" y="5855109"/>
            <a:ext cx="614271"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13" name="TextBox 12">
            <a:extLst>
              <a:ext uri="{FF2B5EF4-FFF2-40B4-BE49-F238E27FC236}">
                <a16:creationId xmlns:a16="http://schemas.microsoft.com/office/drawing/2014/main" xmlns="" id="{53AECC33-7D6C-44A6-BD7E-6B2229462BCC}"/>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1086814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sz="2400" kern="1200" dirty="0">
                <a:latin typeface="Century Gothic" panose="020B0502020202020204" pitchFamily="34" charset="0"/>
              </a:rPr>
              <a:t>What education, skills, and training do you have that will help you succeed in this position? </a:t>
            </a:r>
            <a:endParaRPr lang="en-US" dirty="0"/>
          </a:p>
        </p:txBody>
      </p:sp>
      <p:pic>
        <p:nvPicPr>
          <p:cNvPr id="9" name="Picture 8" descr="A picture containing person, indoor&#10;&#10;Description generated with high confidence">
            <a:extLst>
              <a:ext uri="{FF2B5EF4-FFF2-40B4-BE49-F238E27FC236}">
                <a16:creationId xmlns:a16="http://schemas.microsoft.com/office/drawing/2014/main" xmlns="" id="{FCB338C3-1405-4B7E-89B5-141BD072F197}"/>
              </a:ext>
            </a:extLst>
          </p:cNvPr>
          <p:cNvPicPr>
            <a:picLocks noChangeAspect="1"/>
          </p:cNvPicPr>
          <p:nvPr/>
        </p:nvPicPr>
        <p:blipFill rotWithShape="1">
          <a:blip r:embed="rId4">
            <a:extLst>
              <a:ext uri="{28A0092B-C50C-407E-A947-70E740481C1C}">
                <a14:useLocalDpi xmlns:a14="http://schemas.microsoft.com/office/drawing/2010/main" val="0"/>
              </a:ext>
            </a:extLst>
          </a:blip>
          <a:srcRect l="10455" r="2282"/>
          <a:stretch/>
        </p:blipFill>
        <p:spPr>
          <a:xfrm>
            <a:off x="4589932" y="0"/>
            <a:ext cx="4554068" cy="6858000"/>
          </a:xfrm>
          <a:prstGeom prst="rect">
            <a:avLst/>
          </a:prstGeom>
        </p:spPr>
      </p:pic>
      <p:sp>
        <p:nvSpPr>
          <p:cNvPr id="12" name="TextBox 11">
            <a:extLst>
              <a:ext uri="{FF2B5EF4-FFF2-40B4-BE49-F238E27FC236}">
                <a16:creationId xmlns:a16="http://schemas.microsoft.com/office/drawing/2014/main" xmlns="" id="{D005F4D9-94EA-4A7A-BBA4-385B8941F98E}"/>
              </a:ext>
            </a:extLst>
          </p:cNvPr>
          <p:cNvSpPr txBox="1"/>
          <p:nvPr/>
        </p:nvSpPr>
        <p:spPr>
          <a:xfrm>
            <a:off x="353964" y="5855109"/>
            <a:ext cx="635110" cy="461665"/>
          </a:xfrm>
          <a:prstGeom prst="rect">
            <a:avLst/>
          </a:prstGeom>
          <a:noFill/>
        </p:spPr>
        <p:txBody>
          <a:bodyPr wrap="non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13" name="TextBox 12">
            <a:extLst>
              <a:ext uri="{FF2B5EF4-FFF2-40B4-BE49-F238E27FC236}">
                <a16:creationId xmlns:a16="http://schemas.microsoft.com/office/drawing/2014/main" xmlns="" id="{53AECC33-7D6C-44A6-BD7E-6B2229462BCC}"/>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tx2">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2876254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Is there any health reason why you may not be able to perform the duties of the job? </a:t>
            </a:r>
            <a:endParaRPr lang="en-US" dirty="0"/>
          </a:p>
        </p:txBody>
      </p:sp>
      <p:pic>
        <p:nvPicPr>
          <p:cNvPr id="3" name="Picture 2" descr="A person smiling for the camera&#10;&#10;Description generated with very high confidence">
            <a:extLst>
              <a:ext uri="{FF2B5EF4-FFF2-40B4-BE49-F238E27FC236}">
                <a16:creationId xmlns:a16="http://schemas.microsoft.com/office/drawing/2014/main" xmlns="" id="{135E3BDB-BC9B-4068-9BEA-C765498599E4}"/>
              </a:ext>
            </a:extLst>
          </p:cNvPr>
          <p:cNvPicPr>
            <a:picLocks noChangeAspect="1"/>
          </p:cNvPicPr>
          <p:nvPr/>
        </p:nvPicPr>
        <p:blipFill rotWithShape="1">
          <a:blip r:embed="rId4">
            <a:extLst>
              <a:ext uri="{28A0092B-C50C-407E-A947-70E740481C1C}">
                <a14:useLocalDpi xmlns:a14="http://schemas.microsoft.com/office/drawing/2010/main" val="0"/>
              </a:ext>
            </a:extLst>
          </a:blip>
          <a:srcRect l="12445"/>
          <a:stretch/>
        </p:blipFill>
        <p:spPr>
          <a:xfrm>
            <a:off x="4589929" y="0"/>
            <a:ext cx="4554071" cy="6857999"/>
          </a:xfrm>
          <a:prstGeom prst="rect">
            <a:avLst/>
          </a:prstGeom>
        </p:spPr>
      </p:pic>
      <p:sp>
        <p:nvSpPr>
          <p:cNvPr id="8" name="TextBox 7">
            <a:extLst>
              <a:ext uri="{FF2B5EF4-FFF2-40B4-BE49-F238E27FC236}">
                <a16:creationId xmlns:a16="http://schemas.microsoft.com/office/drawing/2014/main" xmlns="" id="{72926182-2F81-44EC-A71C-7D3EDDDFECEF}"/>
              </a:ext>
            </a:extLst>
          </p:cNvPr>
          <p:cNvSpPr txBox="1"/>
          <p:nvPr/>
        </p:nvSpPr>
        <p:spPr>
          <a:xfrm>
            <a:off x="353964" y="5855109"/>
            <a:ext cx="614271"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10" name="TextBox 9">
            <a:extLst>
              <a:ext uri="{FF2B5EF4-FFF2-40B4-BE49-F238E27FC236}">
                <a16:creationId xmlns:a16="http://schemas.microsoft.com/office/drawing/2014/main" xmlns="" id="{A9FF59E4-39A1-4EDB-9925-AB4453D4DC0E}"/>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2384698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Is there any health reason why you may not be able to perform the duties of the job? </a:t>
            </a:r>
            <a:endParaRPr lang="en-US" dirty="0"/>
          </a:p>
        </p:txBody>
      </p:sp>
      <p:pic>
        <p:nvPicPr>
          <p:cNvPr id="3" name="Picture 2" descr="A person smiling for the camera&#10;&#10;Description generated with very high confidence">
            <a:extLst>
              <a:ext uri="{FF2B5EF4-FFF2-40B4-BE49-F238E27FC236}">
                <a16:creationId xmlns:a16="http://schemas.microsoft.com/office/drawing/2014/main" xmlns="" id="{135E3BDB-BC9B-4068-9BEA-C765498599E4}"/>
              </a:ext>
            </a:extLst>
          </p:cNvPr>
          <p:cNvPicPr>
            <a:picLocks noChangeAspect="1"/>
          </p:cNvPicPr>
          <p:nvPr/>
        </p:nvPicPr>
        <p:blipFill rotWithShape="1">
          <a:blip r:embed="rId4">
            <a:extLst>
              <a:ext uri="{28A0092B-C50C-407E-A947-70E740481C1C}">
                <a14:useLocalDpi xmlns:a14="http://schemas.microsoft.com/office/drawing/2010/main" val="0"/>
              </a:ext>
            </a:extLst>
          </a:blip>
          <a:srcRect l="12445"/>
          <a:stretch/>
        </p:blipFill>
        <p:spPr>
          <a:xfrm>
            <a:off x="4589929" y="0"/>
            <a:ext cx="4554071" cy="6857999"/>
          </a:xfrm>
          <a:prstGeom prst="rect">
            <a:avLst/>
          </a:prstGeom>
        </p:spPr>
      </p:pic>
      <p:sp>
        <p:nvSpPr>
          <p:cNvPr id="8" name="TextBox 7">
            <a:extLst>
              <a:ext uri="{FF2B5EF4-FFF2-40B4-BE49-F238E27FC236}">
                <a16:creationId xmlns:a16="http://schemas.microsoft.com/office/drawing/2014/main" xmlns="" id="{72926182-2F81-44EC-A71C-7D3EDDDFECEF}"/>
              </a:ext>
            </a:extLst>
          </p:cNvPr>
          <p:cNvSpPr txBox="1"/>
          <p:nvPr/>
        </p:nvSpPr>
        <p:spPr>
          <a:xfrm>
            <a:off x="353964" y="5855109"/>
            <a:ext cx="614271" cy="461665"/>
          </a:xfrm>
          <a:prstGeom prst="rect">
            <a:avLst/>
          </a:prstGeom>
          <a:noFill/>
        </p:spPr>
        <p:txBody>
          <a:bodyPr wrap="none" rtlCol="0">
            <a:spAutoFit/>
          </a:bodyPr>
          <a:lstStyle/>
          <a:p>
            <a:r>
              <a:rPr lang="en-US" dirty="0">
                <a:solidFill>
                  <a:schemeClr val="tx2">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10" name="TextBox 9">
            <a:extLst>
              <a:ext uri="{FF2B5EF4-FFF2-40B4-BE49-F238E27FC236}">
                <a16:creationId xmlns:a16="http://schemas.microsoft.com/office/drawing/2014/main" xmlns="" id="{A9FF59E4-39A1-4EDB-9925-AB4453D4DC0E}"/>
              </a:ext>
            </a:extLst>
          </p:cNvPr>
          <p:cNvSpPr txBox="1"/>
          <p:nvPr/>
        </p:nvSpPr>
        <p:spPr>
          <a:xfrm>
            <a:off x="1422289" y="5855109"/>
            <a:ext cx="1289135" cy="461665"/>
          </a:xfrm>
          <a:prstGeom prst="rect">
            <a:avLst/>
          </a:prstGeom>
          <a:noFill/>
        </p:spPr>
        <p:txBody>
          <a:bodyPr wrap="non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2010159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Will you need to take leave for medical or disability-related reasons? </a:t>
            </a:r>
            <a:endParaRPr lang="en-US" dirty="0"/>
          </a:p>
        </p:txBody>
      </p:sp>
      <p:pic>
        <p:nvPicPr>
          <p:cNvPr id="5" name="Picture 4" descr="A person smiling for the camera&#10;&#10;Description generated with very high confidence">
            <a:extLst>
              <a:ext uri="{FF2B5EF4-FFF2-40B4-BE49-F238E27FC236}">
                <a16:creationId xmlns:a16="http://schemas.microsoft.com/office/drawing/2014/main" xmlns="" id="{8CC4DF53-9399-462A-9A72-40A8ACB8D500}"/>
              </a:ext>
            </a:extLst>
          </p:cNvPr>
          <p:cNvPicPr>
            <a:picLocks noChangeAspect="1"/>
          </p:cNvPicPr>
          <p:nvPr/>
        </p:nvPicPr>
        <p:blipFill rotWithShape="1">
          <a:blip r:embed="rId4">
            <a:extLst>
              <a:ext uri="{28A0092B-C50C-407E-A947-70E740481C1C}">
                <a14:useLocalDpi xmlns:a14="http://schemas.microsoft.com/office/drawing/2010/main" val="0"/>
              </a:ext>
            </a:extLst>
          </a:blip>
          <a:srcRect l="13240"/>
          <a:stretch/>
        </p:blipFill>
        <p:spPr>
          <a:xfrm>
            <a:off x="4589929" y="0"/>
            <a:ext cx="4554068" cy="6857999"/>
          </a:xfrm>
          <a:prstGeom prst="rect">
            <a:avLst/>
          </a:prstGeom>
        </p:spPr>
      </p:pic>
      <p:sp>
        <p:nvSpPr>
          <p:cNvPr id="8" name="TextBox 7">
            <a:extLst>
              <a:ext uri="{FF2B5EF4-FFF2-40B4-BE49-F238E27FC236}">
                <a16:creationId xmlns:a16="http://schemas.microsoft.com/office/drawing/2014/main" xmlns="" id="{42F8ABD7-8734-4BED-93F6-69506A248B33}"/>
              </a:ext>
            </a:extLst>
          </p:cNvPr>
          <p:cNvSpPr txBox="1"/>
          <p:nvPr/>
        </p:nvSpPr>
        <p:spPr>
          <a:xfrm>
            <a:off x="353964" y="5855109"/>
            <a:ext cx="614271"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9" name="TextBox 8">
            <a:extLst>
              <a:ext uri="{FF2B5EF4-FFF2-40B4-BE49-F238E27FC236}">
                <a16:creationId xmlns:a16="http://schemas.microsoft.com/office/drawing/2014/main" xmlns="" id="{63A95D34-4B29-4F6C-80D3-2D0A4328BC8B}"/>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3387598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Will you need to take leave for medical or disability-related reasons? </a:t>
            </a:r>
            <a:endParaRPr lang="en-US" dirty="0"/>
          </a:p>
        </p:txBody>
      </p:sp>
      <p:pic>
        <p:nvPicPr>
          <p:cNvPr id="5" name="Picture 4" descr="A person smiling for the camera&#10;&#10;Description generated with very high confidence">
            <a:extLst>
              <a:ext uri="{FF2B5EF4-FFF2-40B4-BE49-F238E27FC236}">
                <a16:creationId xmlns:a16="http://schemas.microsoft.com/office/drawing/2014/main" xmlns="" id="{8CC4DF53-9399-462A-9A72-40A8ACB8D500}"/>
              </a:ext>
            </a:extLst>
          </p:cNvPr>
          <p:cNvPicPr>
            <a:picLocks noChangeAspect="1"/>
          </p:cNvPicPr>
          <p:nvPr/>
        </p:nvPicPr>
        <p:blipFill rotWithShape="1">
          <a:blip r:embed="rId4">
            <a:extLst>
              <a:ext uri="{28A0092B-C50C-407E-A947-70E740481C1C}">
                <a14:useLocalDpi xmlns:a14="http://schemas.microsoft.com/office/drawing/2010/main" val="0"/>
              </a:ext>
            </a:extLst>
          </a:blip>
          <a:srcRect l="13240"/>
          <a:stretch/>
        </p:blipFill>
        <p:spPr>
          <a:xfrm>
            <a:off x="4589929" y="0"/>
            <a:ext cx="4554068" cy="6857999"/>
          </a:xfrm>
          <a:prstGeom prst="rect">
            <a:avLst/>
          </a:prstGeom>
        </p:spPr>
      </p:pic>
      <p:sp>
        <p:nvSpPr>
          <p:cNvPr id="8" name="TextBox 7">
            <a:extLst>
              <a:ext uri="{FF2B5EF4-FFF2-40B4-BE49-F238E27FC236}">
                <a16:creationId xmlns:a16="http://schemas.microsoft.com/office/drawing/2014/main" xmlns="" id="{42F8ABD7-8734-4BED-93F6-69506A248B33}"/>
              </a:ext>
            </a:extLst>
          </p:cNvPr>
          <p:cNvSpPr txBox="1"/>
          <p:nvPr/>
        </p:nvSpPr>
        <p:spPr>
          <a:xfrm>
            <a:off x="353964" y="5855109"/>
            <a:ext cx="614271" cy="461665"/>
          </a:xfrm>
          <a:prstGeom prst="rect">
            <a:avLst/>
          </a:prstGeom>
          <a:noFill/>
        </p:spPr>
        <p:txBody>
          <a:bodyPr wrap="none" rtlCol="0">
            <a:spAutoFit/>
          </a:bodyPr>
          <a:lstStyle/>
          <a:p>
            <a:r>
              <a:rPr lang="en-US" dirty="0">
                <a:solidFill>
                  <a:schemeClr val="tx2">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9" name="TextBox 8">
            <a:extLst>
              <a:ext uri="{FF2B5EF4-FFF2-40B4-BE49-F238E27FC236}">
                <a16:creationId xmlns:a16="http://schemas.microsoft.com/office/drawing/2014/main" xmlns="" id="{63A95D34-4B29-4F6C-80D3-2D0A4328BC8B}"/>
              </a:ext>
            </a:extLst>
          </p:cNvPr>
          <p:cNvSpPr txBox="1"/>
          <p:nvPr/>
        </p:nvSpPr>
        <p:spPr>
          <a:xfrm>
            <a:off x="1422289" y="5855109"/>
            <a:ext cx="1289135" cy="461665"/>
          </a:xfrm>
          <a:prstGeom prst="rect">
            <a:avLst/>
          </a:prstGeom>
          <a:noFill/>
        </p:spPr>
        <p:txBody>
          <a:bodyPr wrap="non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74365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descr="A person sitting on a table&#10;&#10;Description generated with high confidence">
            <a:extLst>
              <a:ext uri="{FF2B5EF4-FFF2-40B4-BE49-F238E27FC236}">
                <a16:creationId xmlns:a16="http://schemas.microsoft.com/office/drawing/2014/main" xmlns="" id="{2C853961-97E1-40EF-95FC-007832FA961A}"/>
              </a:ext>
            </a:extLst>
          </p:cNvPr>
          <p:cNvPicPr>
            <a:picLocks noChangeAspect="1"/>
          </p:cNvPicPr>
          <p:nvPr/>
        </p:nvPicPr>
        <p:blipFill rotWithShape="1">
          <a:blip r:embed="rId4">
            <a:extLst>
              <a:ext uri="{28A0092B-C50C-407E-A947-70E740481C1C}">
                <a14:useLocalDpi xmlns:a14="http://schemas.microsoft.com/office/drawing/2010/main" val="0"/>
              </a:ext>
            </a:extLst>
          </a:blip>
          <a:srcRect t="20722" b="8931"/>
          <a:stretch/>
        </p:blipFill>
        <p:spPr>
          <a:xfrm>
            <a:off x="-22160" y="1421084"/>
            <a:ext cx="9166159" cy="4824441"/>
          </a:xfrm>
          <a:prstGeom prst="rect">
            <a:avLst/>
          </a:prstGeom>
        </p:spPr>
      </p:pic>
      <p:sp>
        <p:nvSpPr>
          <p:cNvPr id="6" name="question">
            <a:extLst>
              <a:ext uri="{FF2B5EF4-FFF2-40B4-BE49-F238E27FC236}">
                <a16:creationId xmlns:a16="http://schemas.microsoft.com/office/drawing/2014/main" xmlns="" id="{1DC0DE48-17ED-4BDC-9925-5F2F0F11996D}"/>
              </a:ext>
            </a:extLst>
          </p:cNvPr>
          <p:cNvSpPr>
            <a:spLocks noGrp="1"/>
          </p:cNvSpPr>
          <p:nvPr>
            <p:ph type="title"/>
          </p:nvPr>
        </p:nvSpPr>
        <p:spPr/>
        <p:txBody>
          <a:bodyPr>
            <a:normAutofit/>
          </a:bodyPr>
          <a:lstStyle/>
          <a:p>
            <a:r>
              <a:rPr lang="en-US" altLang="en-US" dirty="0"/>
              <a:t>In order to be recognized as a disability under the ADA, </a:t>
            </a:r>
            <a:br>
              <a:rPr lang="en-US" altLang="en-US" dirty="0"/>
            </a:br>
            <a:r>
              <a:rPr lang="en-US" altLang="en-US" dirty="0"/>
              <a:t>the disability must be obvious. </a:t>
            </a:r>
            <a:endParaRPr lang="en-US" dirty="0"/>
          </a:p>
        </p:txBody>
      </p:sp>
      <p:sp>
        <p:nvSpPr>
          <p:cNvPr id="8" name="Text Placeholder 7">
            <a:extLst>
              <a:ext uri="{FF2B5EF4-FFF2-40B4-BE49-F238E27FC236}">
                <a16:creationId xmlns:a16="http://schemas.microsoft.com/office/drawing/2014/main" xmlns="" id="{23ABDC1C-B8EB-4A58-B598-460C95AD3E86}"/>
              </a:ext>
            </a:extLst>
          </p:cNvPr>
          <p:cNvSpPr>
            <a:spLocks noGrp="1"/>
          </p:cNvSpPr>
          <p:nvPr>
            <p:ph type="body" sz="quarter" idx="30"/>
          </p:nvPr>
        </p:nvSpPr>
        <p:spPr/>
        <p:txBody>
          <a:bodyPr/>
          <a:lstStyle/>
          <a:p>
            <a:r>
              <a:rPr lang="en-US" b="1" dirty="0"/>
              <a:t>True</a:t>
            </a:r>
          </a:p>
          <a:p>
            <a:r>
              <a:rPr lang="en-US" b="1" dirty="0"/>
              <a:t>False</a:t>
            </a:r>
          </a:p>
        </p:txBody>
      </p:sp>
    </p:spTree>
    <p:custDataLst>
      <p:tags r:id="rId1"/>
    </p:custDataLst>
    <p:extLst>
      <p:ext uri="{BB962C8B-B14F-4D97-AF65-F5344CB8AC3E}">
        <p14:creationId xmlns:p14="http://schemas.microsoft.com/office/powerpoint/2010/main" val="673622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I see you only worked </a:t>
            </a:r>
            <a:br>
              <a:rPr lang="en-US" kern="1200" dirty="0">
                <a:latin typeface="Century Gothic" panose="020B0502020202020204" pitchFamily="34" charset="0"/>
              </a:rPr>
            </a:br>
            <a:r>
              <a:rPr lang="en-US" kern="1200" dirty="0">
                <a:latin typeface="Century Gothic" panose="020B0502020202020204" pitchFamily="34" charset="0"/>
              </a:rPr>
              <a:t>5 months in your last job. Can you tell me why </a:t>
            </a:r>
            <a:br>
              <a:rPr lang="en-US" kern="1200" dirty="0">
                <a:latin typeface="Century Gothic" panose="020B0502020202020204" pitchFamily="34" charset="0"/>
              </a:rPr>
            </a:br>
            <a:r>
              <a:rPr lang="en-US" kern="1200" dirty="0">
                <a:latin typeface="Century Gothic" panose="020B0502020202020204" pitchFamily="34" charset="0"/>
              </a:rPr>
              <a:t>you left? </a:t>
            </a:r>
            <a:endParaRPr lang="en-US" dirty="0"/>
          </a:p>
        </p:txBody>
      </p:sp>
      <p:pic>
        <p:nvPicPr>
          <p:cNvPr id="3" name="Picture 2" descr="A person sitting at a table&#10;&#10;Description generated with very high confidence">
            <a:extLst>
              <a:ext uri="{FF2B5EF4-FFF2-40B4-BE49-F238E27FC236}">
                <a16:creationId xmlns:a16="http://schemas.microsoft.com/office/drawing/2014/main" xmlns="" id="{03317A68-D4A2-4777-9E18-F89D7F64DB8E}"/>
              </a:ext>
            </a:extLst>
          </p:cNvPr>
          <p:cNvPicPr>
            <a:picLocks noChangeAspect="1"/>
          </p:cNvPicPr>
          <p:nvPr/>
        </p:nvPicPr>
        <p:blipFill rotWithShape="1">
          <a:blip r:embed="rId4">
            <a:extLst>
              <a:ext uri="{28A0092B-C50C-407E-A947-70E740481C1C}">
                <a14:useLocalDpi xmlns:a14="http://schemas.microsoft.com/office/drawing/2010/main" val="0"/>
              </a:ext>
            </a:extLst>
          </a:blip>
          <a:srcRect l="10973"/>
          <a:stretch/>
        </p:blipFill>
        <p:spPr>
          <a:xfrm>
            <a:off x="4589929" y="0"/>
            <a:ext cx="4554068" cy="6858000"/>
          </a:xfrm>
          <a:prstGeom prst="rect">
            <a:avLst/>
          </a:prstGeom>
        </p:spPr>
      </p:pic>
      <p:sp>
        <p:nvSpPr>
          <p:cNvPr id="8" name="TextBox 7">
            <a:extLst>
              <a:ext uri="{FF2B5EF4-FFF2-40B4-BE49-F238E27FC236}">
                <a16:creationId xmlns:a16="http://schemas.microsoft.com/office/drawing/2014/main" xmlns="" id="{0454C492-4131-40DF-BA24-183AE635BAA3}"/>
              </a:ext>
            </a:extLst>
          </p:cNvPr>
          <p:cNvSpPr txBox="1"/>
          <p:nvPr/>
        </p:nvSpPr>
        <p:spPr>
          <a:xfrm>
            <a:off x="353964" y="5855109"/>
            <a:ext cx="614271"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9" name="TextBox 8">
            <a:extLst>
              <a:ext uri="{FF2B5EF4-FFF2-40B4-BE49-F238E27FC236}">
                <a16:creationId xmlns:a16="http://schemas.microsoft.com/office/drawing/2014/main" xmlns="" id="{4D1B649C-D61C-40CE-8198-B3F33E05D1EF}"/>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3523573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I see you only worked </a:t>
            </a:r>
            <a:br>
              <a:rPr lang="en-US" kern="1200" dirty="0">
                <a:latin typeface="Century Gothic" panose="020B0502020202020204" pitchFamily="34" charset="0"/>
              </a:rPr>
            </a:br>
            <a:r>
              <a:rPr lang="en-US" kern="1200" dirty="0">
                <a:latin typeface="Century Gothic" panose="020B0502020202020204" pitchFamily="34" charset="0"/>
              </a:rPr>
              <a:t>5 months in your last job. Can you tell me why </a:t>
            </a:r>
            <a:br>
              <a:rPr lang="en-US" kern="1200" dirty="0">
                <a:latin typeface="Century Gothic" panose="020B0502020202020204" pitchFamily="34" charset="0"/>
              </a:rPr>
            </a:br>
            <a:r>
              <a:rPr lang="en-US" kern="1200" dirty="0">
                <a:latin typeface="Century Gothic" panose="020B0502020202020204" pitchFamily="34" charset="0"/>
              </a:rPr>
              <a:t>you left? </a:t>
            </a:r>
            <a:endParaRPr lang="en-US" dirty="0"/>
          </a:p>
        </p:txBody>
      </p:sp>
      <p:pic>
        <p:nvPicPr>
          <p:cNvPr id="3" name="Picture 2" descr="A person sitting at a table&#10;&#10;Description generated with very high confidence">
            <a:extLst>
              <a:ext uri="{FF2B5EF4-FFF2-40B4-BE49-F238E27FC236}">
                <a16:creationId xmlns:a16="http://schemas.microsoft.com/office/drawing/2014/main" xmlns="" id="{03317A68-D4A2-4777-9E18-F89D7F64DB8E}"/>
              </a:ext>
            </a:extLst>
          </p:cNvPr>
          <p:cNvPicPr>
            <a:picLocks noChangeAspect="1"/>
          </p:cNvPicPr>
          <p:nvPr/>
        </p:nvPicPr>
        <p:blipFill rotWithShape="1">
          <a:blip r:embed="rId4">
            <a:extLst>
              <a:ext uri="{28A0092B-C50C-407E-A947-70E740481C1C}">
                <a14:useLocalDpi xmlns:a14="http://schemas.microsoft.com/office/drawing/2010/main" val="0"/>
              </a:ext>
            </a:extLst>
          </a:blip>
          <a:srcRect l="10973"/>
          <a:stretch/>
        </p:blipFill>
        <p:spPr>
          <a:xfrm>
            <a:off x="4589929" y="0"/>
            <a:ext cx="4554068" cy="6858000"/>
          </a:xfrm>
          <a:prstGeom prst="rect">
            <a:avLst/>
          </a:prstGeom>
        </p:spPr>
      </p:pic>
      <p:sp>
        <p:nvSpPr>
          <p:cNvPr id="8" name="TextBox 7">
            <a:extLst>
              <a:ext uri="{FF2B5EF4-FFF2-40B4-BE49-F238E27FC236}">
                <a16:creationId xmlns:a16="http://schemas.microsoft.com/office/drawing/2014/main" xmlns="" id="{0454C492-4131-40DF-BA24-183AE635BAA3}"/>
              </a:ext>
            </a:extLst>
          </p:cNvPr>
          <p:cNvSpPr txBox="1"/>
          <p:nvPr/>
        </p:nvSpPr>
        <p:spPr>
          <a:xfrm>
            <a:off x="353964" y="5855109"/>
            <a:ext cx="635110" cy="461665"/>
          </a:xfrm>
          <a:prstGeom prst="rect">
            <a:avLst/>
          </a:prstGeom>
          <a:noFill/>
        </p:spPr>
        <p:txBody>
          <a:bodyPr wrap="non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9" name="TextBox 8">
            <a:extLst>
              <a:ext uri="{FF2B5EF4-FFF2-40B4-BE49-F238E27FC236}">
                <a16:creationId xmlns:a16="http://schemas.microsoft.com/office/drawing/2014/main" xmlns="" id="{4D1B649C-D61C-40CE-8198-B3F33E05D1EF}"/>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tx2">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1645350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How many days were </a:t>
            </a:r>
            <a:br>
              <a:rPr lang="en-US" kern="1200" dirty="0">
                <a:latin typeface="Century Gothic" panose="020B0502020202020204" pitchFamily="34" charset="0"/>
              </a:rPr>
            </a:br>
            <a:r>
              <a:rPr lang="en-US" kern="1200" dirty="0">
                <a:latin typeface="Century Gothic" panose="020B0502020202020204" pitchFamily="34" charset="0"/>
              </a:rPr>
              <a:t>you out sick from your </a:t>
            </a:r>
            <a:br>
              <a:rPr lang="en-US" kern="1200" dirty="0">
                <a:latin typeface="Century Gothic" panose="020B0502020202020204" pitchFamily="34" charset="0"/>
              </a:rPr>
            </a:br>
            <a:r>
              <a:rPr lang="en-US" kern="1200" dirty="0">
                <a:latin typeface="Century Gothic" panose="020B0502020202020204" pitchFamily="34" charset="0"/>
              </a:rPr>
              <a:t>last job? </a:t>
            </a:r>
            <a:endParaRPr lang="en-US" dirty="0"/>
          </a:p>
        </p:txBody>
      </p:sp>
      <p:pic>
        <p:nvPicPr>
          <p:cNvPr id="5" name="Picture 4" descr="A person sitting on a chair&#10;&#10;Description generated with very high confidence">
            <a:extLst>
              <a:ext uri="{FF2B5EF4-FFF2-40B4-BE49-F238E27FC236}">
                <a16:creationId xmlns:a16="http://schemas.microsoft.com/office/drawing/2014/main" xmlns="" id="{5A92151D-2CA3-47A7-839F-B4E5B5A5A904}"/>
              </a:ext>
            </a:extLst>
          </p:cNvPr>
          <p:cNvPicPr>
            <a:picLocks noChangeAspect="1"/>
          </p:cNvPicPr>
          <p:nvPr/>
        </p:nvPicPr>
        <p:blipFill rotWithShape="1">
          <a:blip r:embed="rId4">
            <a:extLst>
              <a:ext uri="{28A0092B-C50C-407E-A947-70E740481C1C}">
                <a14:useLocalDpi xmlns:a14="http://schemas.microsoft.com/office/drawing/2010/main" val="0"/>
              </a:ext>
            </a:extLst>
          </a:blip>
          <a:srcRect l="12068"/>
          <a:stretch/>
        </p:blipFill>
        <p:spPr>
          <a:xfrm>
            <a:off x="4589929" y="0"/>
            <a:ext cx="4554068" cy="6858000"/>
          </a:xfrm>
          <a:prstGeom prst="rect">
            <a:avLst/>
          </a:prstGeom>
        </p:spPr>
      </p:pic>
      <p:sp>
        <p:nvSpPr>
          <p:cNvPr id="6" name="TextBox 5">
            <a:extLst>
              <a:ext uri="{FF2B5EF4-FFF2-40B4-BE49-F238E27FC236}">
                <a16:creationId xmlns:a16="http://schemas.microsoft.com/office/drawing/2014/main" xmlns="" id="{9043DD84-ACE6-4764-8262-63696533901F}"/>
              </a:ext>
            </a:extLst>
          </p:cNvPr>
          <p:cNvSpPr txBox="1"/>
          <p:nvPr/>
        </p:nvSpPr>
        <p:spPr>
          <a:xfrm>
            <a:off x="353964" y="5855109"/>
            <a:ext cx="614271"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7" name="TextBox 6">
            <a:extLst>
              <a:ext uri="{FF2B5EF4-FFF2-40B4-BE49-F238E27FC236}">
                <a16:creationId xmlns:a16="http://schemas.microsoft.com/office/drawing/2014/main" xmlns="" id="{047E67DD-DE43-4D43-8E98-C699172BA099}"/>
              </a:ext>
            </a:extLst>
          </p:cNvPr>
          <p:cNvSpPr txBox="1"/>
          <p:nvPr/>
        </p:nvSpPr>
        <p:spPr>
          <a:xfrm>
            <a:off x="1422289" y="5855109"/>
            <a:ext cx="1221809" cy="461665"/>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4165453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D23FFF-1B7A-4E0E-AD9E-8297B25D3761}"/>
              </a:ext>
            </a:extLst>
          </p:cNvPr>
          <p:cNvSpPr>
            <a:spLocks noGrp="1"/>
          </p:cNvSpPr>
          <p:nvPr>
            <p:ph type="title"/>
          </p:nvPr>
        </p:nvSpPr>
        <p:spPr/>
        <p:txBody>
          <a:bodyPr/>
          <a:lstStyle/>
          <a:p>
            <a:r>
              <a:rPr lang="en-US" kern="1200" dirty="0">
                <a:latin typeface="Century Gothic" panose="020B0502020202020204" pitchFamily="34" charset="0"/>
              </a:rPr>
              <a:t>How many days were </a:t>
            </a:r>
            <a:br>
              <a:rPr lang="en-US" kern="1200" dirty="0">
                <a:latin typeface="Century Gothic" panose="020B0502020202020204" pitchFamily="34" charset="0"/>
              </a:rPr>
            </a:br>
            <a:r>
              <a:rPr lang="en-US" kern="1200" dirty="0">
                <a:latin typeface="Century Gothic" panose="020B0502020202020204" pitchFamily="34" charset="0"/>
              </a:rPr>
              <a:t>you out sick from your </a:t>
            </a:r>
            <a:br>
              <a:rPr lang="en-US" kern="1200" dirty="0">
                <a:latin typeface="Century Gothic" panose="020B0502020202020204" pitchFamily="34" charset="0"/>
              </a:rPr>
            </a:br>
            <a:r>
              <a:rPr lang="en-US" kern="1200" dirty="0">
                <a:latin typeface="Century Gothic" panose="020B0502020202020204" pitchFamily="34" charset="0"/>
              </a:rPr>
              <a:t>last job? </a:t>
            </a:r>
            <a:endParaRPr lang="en-US" dirty="0"/>
          </a:p>
        </p:txBody>
      </p:sp>
      <p:pic>
        <p:nvPicPr>
          <p:cNvPr id="5" name="Picture 4" descr="A person sitting on a chair&#10;&#10;Description generated with very high confidence">
            <a:extLst>
              <a:ext uri="{FF2B5EF4-FFF2-40B4-BE49-F238E27FC236}">
                <a16:creationId xmlns:a16="http://schemas.microsoft.com/office/drawing/2014/main" xmlns="" id="{5A92151D-2CA3-47A7-839F-B4E5B5A5A904}"/>
              </a:ext>
            </a:extLst>
          </p:cNvPr>
          <p:cNvPicPr>
            <a:picLocks noChangeAspect="1"/>
          </p:cNvPicPr>
          <p:nvPr/>
        </p:nvPicPr>
        <p:blipFill rotWithShape="1">
          <a:blip r:embed="rId4">
            <a:extLst>
              <a:ext uri="{28A0092B-C50C-407E-A947-70E740481C1C}">
                <a14:useLocalDpi xmlns:a14="http://schemas.microsoft.com/office/drawing/2010/main" val="0"/>
              </a:ext>
            </a:extLst>
          </a:blip>
          <a:srcRect l="12068"/>
          <a:stretch/>
        </p:blipFill>
        <p:spPr>
          <a:xfrm>
            <a:off x="4589929" y="0"/>
            <a:ext cx="4554068" cy="6858000"/>
          </a:xfrm>
          <a:prstGeom prst="rect">
            <a:avLst/>
          </a:prstGeom>
        </p:spPr>
      </p:pic>
      <p:sp>
        <p:nvSpPr>
          <p:cNvPr id="6" name="TextBox 5">
            <a:extLst>
              <a:ext uri="{FF2B5EF4-FFF2-40B4-BE49-F238E27FC236}">
                <a16:creationId xmlns:a16="http://schemas.microsoft.com/office/drawing/2014/main" xmlns="" id="{9043DD84-ACE6-4764-8262-63696533901F}"/>
              </a:ext>
            </a:extLst>
          </p:cNvPr>
          <p:cNvSpPr txBox="1"/>
          <p:nvPr/>
        </p:nvSpPr>
        <p:spPr>
          <a:xfrm>
            <a:off x="353964" y="5855109"/>
            <a:ext cx="614271" cy="461665"/>
          </a:xfrm>
          <a:prstGeom prst="rect">
            <a:avLst/>
          </a:prstGeom>
          <a:noFill/>
        </p:spPr>
        <p:txBody>
          <a:bodyPr wrap="none" rtlCol="0">
            <a:spAutoFit/>
          </a:bodyPr>
          <a:lstStyle/>
          <a:p>
            <a:r>
              <a:rPr lang="en-US" dirty="0">
                <a:solidFill>
                  <a:schemeClr val="tx2">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OK</a:t>
            </a:r>
          </a:p>
        </p:txBody>
      </p:sp>
      <p:sp>
        <p:nvSpPr>
          <p:cNvPr id="7" name="TextBox 6">
            <a:extLst>
              <a:ext uri="{FF2B5EF4-FFF2-40B4-BE49-F238E27FC236}">
                <a16:creationId xmlns:a16="http://schemas.microsoft.com/office/drawing/2014/main" xmlns="" id="{047E67DD-DE43-4D43-8E98-C699172BA099}"/>
              </a:ext>
            </a:extLst>
          </p:cNvPr>
          <p:cNvSpPr txBox="1"/>
          <p:nvPr/>
        </p:nvSpPr>
        <p:spPr>
          <a:xfrm>
            <a:off x="1422289" y="5855109"/>
            <a:ext cx="1289135" cy="461665"/>
          </a:xfrm>
          <a:prstGeom prst="rect">
            <a:avLst/>
          </a:prstGeom>
          <a:noFill/>
        </p:spPr>
        <p:txBody>
          <a:bodyPr wrap="non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Not OK</a:t>
            </a:r>
          </a:p>
        </p:txBody>
      </p:sp>
    </p:spTree>
    <p:custDataLst>
      <p:tags r:id="rId1"/>
    </p:custDataLst>
    <p:extLst>
      <p:ext uri="{BB962C8B-B14F-4D97-AF65-F5344CB8AC3E}">
        <p14:creationId xmlns:p14="http://schemas.microsoft.com/office/powerpoint/2010/main" val="510284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a:extLst>
              <a:ext uri="{FF2B5EF4-FFF2-40B4-BE49-F238E27FC236}">
                <a16:creationId xmlns:a16="http://schemas.microsoft.com/office/drawing/2014/main" xmlns="" id="{D37F5E90-B9B3-4B98-B224-3E22E26949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56" t="1055" r="17150" b="6926"/>
          <a:stretch/>
        </p:blipFill>
        <p:spPr>
          <a:xfrm flipH="1">
            <a:off x="0" y="0"/>
            <a:ext cx="9144000" cy="6858000"/>
          </a:xfrm>
        </p:spPr>
      </p:pic>
      <p:sp>
        <p:nvSpPr>
          <p:cNvPr id="2" name="Rectangle 1">
            <a:extLst>
              <a:ext uri="{FF2B5EF4-FFF2-40B4-BE49-F238E27FC236}">
                <a16:creationId xmlns:a16="http://schemas.microsoft.com/office/drawing/2014/main" xmlns="" id="{FC3F4634-1447-4DD7-9B43-3C70F36C5703}"/>
              </a:ext>
            </a:extLst>
          </p:cNvPr>
          <p:cNvSpPr/>
          <p:nvPr/>
        </p:nvSpPr>
        <p:spPr>
          <a:xfrm>
            <a:off x="0" y="4325815"/>
            <a:ext cx="9144000" cy="2532186"/>
          </a:xfrm>
          <a:prstGeom prst="rect">
            <a:avLst/>
          </a:prstGeom>
          <a:gradFill>
            <a:gsLst>
              <a:gs pos="0">
                <a:schemeClr val="bg1">
                  <a:alpha val="0"/>
                </a:schemeClr>
              </a:gs>
              <a:gs pos="73000">
                <a:schemeClr val="bg1">
                  <a:alpha val="43000"/>
                </a:schemeClr>
              </a:gs>
              <a:gs pos="83000">
                <a:schemeClr val="bg1">
                  <a:alpha val="51000"/>
                </a:schemeClr>
              </a:gs>
              <a:gs pos="100000">
                <a:schemeClr val="bg1">
                  <a:alpha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KC">
            <a:extLst>
              <a:ext uri="{FF2B5EF4-FFF2-40B4-BE49-F238E27FC236}">
                <a16:creationId xmlns:a16="http://schemas.microsoft.com/office/drawing/2014/main" xmlns="" id="{76D04584-0E13-46AA-AD45-7085C69C554E}"/>
              </a:ext>
            </a:extLst>
          </p:cNvPr>
          <p:cNvSpPr txBox="1">
            <a:spLocks/>
          </p:cNvSpPr>
          <p:nvPr/>
        </p:nvSpPr>
        <p:spPr>
          <a:xfrm>
            <a:off x="0" y="5560142"/>
            <a:ext cx="9144000" cy="1297858"/>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r>
              <a:rPr lang="en-US" sz="2800" dirty="0">
                <a:solidFill>
                  <a:schemeClr val="tx1"/>
                </a:solidFill>
                <a:latin typeface="Century Gothic" panose="020B0502020202020204" pitchFamily="34" charset="0"/>
              </a:rPr>
              <a:t>Let’s now talk about what to do </a:t>
            </a:r>
            <a:br>
              <a:rPr lang="en-US" sz="2800" dirty="0">
                <a:solidFill>
                  <a:schemeClr val="tx1"/>
                </a:solidFill>
                <a:latin typeface="Century Gothic" panose="020B0502020202020204" pitchFamily="34" charset="0"/>
              </a:rPr>
            </a:br>
            <a:r>
              <a:rPr lang="en-US" sz="2800" dirty="0">
                <a:solidFill>
                  <a:schemeClr val="tx1"/>
                </a:solidFill>
                <a:latin typeface="Century Gothic" panose="020B0502020202020204" pitchFamily="34" charset="0"/>
              </a:rPr>
              <a:t>after you’ve made a job offer.</a:t>
            </a:r>
          </a:p>
        </p:txBody>
      </p:sp>
    </p:spTree>
    <p:custDataLst>
      <p:tags r:id="rId1"/>
    </p:custDataLst>
    <p:extLst>
      <p:ext uri="{BB962C8B-B14F-4D97-AF65-F5344CB8AC3E}">
        <p14:creationId xmlns:p14="http://schemas.microsoft.com/office/powerpoint/2010/main" val="1278076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descr="A picture containing person, outdoor, building&#10;&#10;Description generated with high confidence">
            <a:extLst>
              <a:ext uri="{FF2B5EF4-FFF2-40B4-BE49-F238E27FC236}">
                <a16:creationId xmlns:a16="http://schemas.microsoft.com/office/drawing/2014/main" xmlns="" id="{D9F4B638-4B4C-4D89-BED7-F72E18BC8143}"/>
              </a:ext>
            </a:extLst>
          </p:cNvPr>
          <p:cNvPicPr>
            <a:picLocks noChangeAspect="1"/>
          </p:cNvPicPr>
          <p:nvPr/>
        </p:nvPicPr>
        <p:blipFill rotWithShape="1">
          <a:blip r:embed="rId4">
            <a:extLst>
              <a:ext uri="{28A0092B-C50C-407E-A947-70E740481C1C}">
                <a14:useLocalDpi xmlns:a14="http://schemas.microsoft.com/office/drawing/2010/main" val="0"/>
              </a:ext>
            </a:extLst>
          </a:blip>
          <a:srcRect r="8814"/>
          <a:stretch/>
        </p:blipFill>
        <p:spPr>
          <a:xfrm>
            <a:off x="0" y="1489272"/>
            <a:ext cx="9160933" cy="5368728"/>
          </a:xfrm>
          <a:prstGeom prst="rect">
            <a:avLst/>
          </a:prstGeom>
        </p:spPr>
      </p:pic>
      <p:grpSp>
        <p:nvGrpSpPr>
          <p:cNvPr id="9" name="Top Bar">
            <a:extLst>
              <a:ext uri="{FF2B5EF4-FFF2-40B4-BE49-F238E27FC236}">
                <a16:creationId xmlns:a16="http://schemas.microsoft.com/office/drawing/2014/main" xmlns="" id="{ADB03D3F-D176-45E0-9754-DFE5FDE9580C}"/>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735548F3-1204-4748-89FB-0855FB52409B}"/>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68683C04-A45E-44C9-9136-676CB6511EF2}"/>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D254C704-6296-4256-9D0B-2A6F317DFCFC}"/>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75778" name="title">
            <a:extLst>
              <a:ext uri="{FF2B5EF4-FFF2-40B4-BE49-F238E27FC236}">
                <a16:creationId xmlns:a16="http://schemas.microsoft.com/office/drawing/2014/main" xmlns="" id="{3B658218-5477-4E46-8B0B-D8970EE13D04}"/>
              </a:ext>
            </a:extLst>
          </p:cNvPr>
          <p:cNvSpPr>
            <a:spLocks noGrp="1" noChangeArrowheads="1"/>
          </p:cNvSpPr>
          <p:nvPr>
            <p:ph type="title"/>
          </p:nvPr>
        </p:nvSpPr>
        <p:spPr/>
        <p:txBody>
          <a:bodyPr/>
          <a:lstStyle/>
          <a:p>
            <a:r>
              <a:rPr lang="en-US" altLang="en-US"/>
              <a:t>After the Job Offer</a:t>
            </a:r>
            <a:endParaRPr lang="en-US" altLang="en-US" dirty="0"/>
          </a:p>
        </p:txBody>
      </p:sp>
      <p:sp>
        <p:nvSpPr>
          <p:cNvPr id="30730" name="text">
            <a:extLst>
              <a:ext uri="{FF2B5EF4-FFF2-40B4-BE49-F238E27FC236}">
                <a16:creationId xmlns:a16="http://schemas.microsoft.com/office/drawing/2014/main" xmlns="" id="{361C6F6C-6675-4766-B96B-E724A105BDD0}"/>
              </a:ext>
            </a:extLst>
          </p:cNvPr>
          <p:cNvSpPr>
            <a:spLocks noGrp="1" noChangeArrowheads="1"/>
          </p:cNvSpPr>
          <p:nvPr>
            <p:ph idx="1"/>
          </p:nvPr>
        </p:nvSpPr>
        <p:spPr>
          <a:xfrm>
            <a:off x="628652" y="1839118"/>
            <a:ext cx="3774906" cy="4351338"/>
          </a:xfrm>
        </p:spPr>
        <p:txBody>
          <a:bodyPr/>
          <a:lstStyle/>
          <a:p>
            <a:pPr marL="285750" lvl="1">
              <a:spcBef>
                <a:spcPts val="800"/>
              </a:spcBef>
              <a:buClr>
                <a:srgbClr val="800000"/>
              </a:buClr>
            </a:pPr>
            <a:r>
              <a:rPr lang="en-US" altLang="en-US" dirty="0" err="1"/>
              <a:t>Postoffer</a:t>
            </a:r>
            <a:r>
              <a:rPr lang="en-US" altLang="en-US" dirty="0"/>
              <a:t> inquiries about accommodation </a:t>
            </a:r>
            <a:r>
              <a:rPr lang="en-US" altLang="en-US" dirty="0">
                <a:solidFill>
                  <a:srgbClr val="FF00FF"/>
                </a:solidFill>
              </a:rPr>
              <a:t/>
            </a:r>
            <a:br>
              <a:rPr lang="en-US" altLang="en-US" dirty="0">
                <a:solidFill>
                  <a:srgbClr val="FF00FF"/>
                </a:solidFill>
              </a:rPr>
            </a:br>
            <a:r>
              <a:rPr lang="en-US" altLang="en-US" dirty="0"/>
              <a:t>are allowed</a:t>
            </a:r>
          </a:p>
          <a:p>
            <a:pPr marL="285750" lvl="1">
              <a:spcBef>
                <a:spcPts val="800"/>
              </a:spcBef>
              <a:buClr>
                <a:srgbClr val="800000"/>
              </a:buClr>
            </a:pPr>
            <a:r>
              <a:rPr lang="en-US" altLang="en-US" dirty="0"/>
              <a:t>Preemployment physicals may be allowed</a:t>
            </a:r>
          </a:p>
          <a:p>
            <a:pPr marL="285750" lvl="1">
              <a:spcBef>
                <a:spcPts val="800"/>
              </a:spcBef>
              <a:buClr>
                <a:srgbClr val="800000"/>
              </a:buClr>
            </a:pPr>
            <a:r>
              <a:rPr lang="en-US" altLang="en-US" dirty="0"/>
              <a:t>Medical exams may </a:t>
            </a:r>
            <a:r>
              <a:rPr lang="en-US" altLang="en-US" dirty="0">
                <a:solidFill>
                  <a:srgbClr val="FF00FF"/>
                </a:solidFill>
              </a:rPr>
              <a:t/>
            </a:r>
            <a:br>
              <a:rPr lang="en-US" altLang="en-US" dirty="0">
                <a:solidFill>
                  <a:srgbClr val="FF00FF"/>
                </a:solidFill>
              </a:rPr>
            </a:br>
            <a:r>
              <a:rPr lang="en-US" altLang="en-US" dirty="0"/>
              <a:t>be requested</a:t>
            </a:r>
          </a:p>
          <a:p>
            <a:pPr marL="285750" lvl="1">
              <a:spcBef>
                <a:spcPts val="800"/>
              </a:spcBef>
              <a:buClr>
                <a:srgbClr val="800000"/>
              </a:buClr>
            </a:pPr>
            <a:r>
              <a:rPr lang="en-US" altLang="en-US" dirty="0"/>
              <a:t>GINA restrictions </a:t>
            </a:r>
            <a:r>
              <a:rPr lang="en-US" altLang="en-US" dirty="0">
                <a:solidFill>
                  <a:srgbClr val="FF00FF"/>
                </a:solidFill>
              </a:rPr>
              <a:t/>
            </a:r>
            <a:br>
              <a:rPr lang="en-US" altLang="en-US" dirty="0">
                <a:solidFill>
                  <a:srgbClr val="FF00FF"/>
                </a:solidFill>
              </a:rPr>
            </a:br>
            <a:r>
              <a:rPr lang="en-US" altLang="en-US" dirty="0"/>
              <a:t>apply</a:t>
            </a:r>
          </a:p>
        </p:txBody>
      </p:sp>
      <p:sp>
        <p:nvSpPr>
          <p:cNvPr id="13" name="copyright">
            <a:extLst>
              <a:ext uri="{FF2B5EF4-FFF2-40B4-BE49-F238E27FC236}">
                <a16:creationId xmlns:a16="http://schemas.microsoft.com/office/drawing/2014/main" xmlns="" id="{26AFC4AA-BC81-419B-BCB1-8C28E2E3BBD3}"/>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30">
                                            <p:txEl>
                                              <p:pRg st="0" end="0"/>
                                            </p:txEl>
                                          </p:spTgt>
                                        </p:tgtEl>
                                        <p:attrNameLst>
                                          <p:attrName>style.visibility</p:attrName>
                                        </p:attrNameLst>
                                      </p:cBhvr>
                                      <p:to>
                                        <p:strVal val="visible"/>
                                      </p:to>
                                    </p:set>
                                    <p:animEffect transition="in" filter="fade">
                                      <p:cBhvr>
                                        <p:cTn id="7" dur="500"/>
                                        <p:tgtEl>
                                          <p:spTgt spid="307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30">
                                            <p:txEl>
                                              <p:pRg st="1" end="1"/>
                                            </p:txEl>
                                          </p:spTgt>
                                        </p:tgtEl>
                                        <p:attrNameLst>
                                          <p:attrName>style.visibility</p:attrName>
                                        </p:attrNameLst>
                                      </p:cBhvr>
                                      <p:to>
                                        <p:strVal val="visible"/>
                                      </p:to>
                                    </p:set>
                                    <p:animEffect transition="in" filter="fade">
                                      <p:cBhvr>
                                        <p:cTn id="12" dur="500"/>
                                        <p:tgtEl>
                                          <p:spTgt spid="307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30">
                                            <p:txEl>
                                              <p:pRg st="2" end="2"/>
                                            </p:txEl>
                                          </p:spTgt>
                                        </p:tgtEl>
                                        <p:attrNameLst>
                                          <p:attrName>style.visibility</p:attrName>
                                        </p:attrNameLst>
                                      </p:cBhvr>
                                      <p:to>
                                        <p:strVal val="visible"/>
                                      </p:to>
                                    </p:set>
                                    <p:animEffect transition="in" filter="fade">
                                      <p:cBhvr>
                                        <p:cTn id="17" dur="500"/>
                                        <p:tgtEl>
                                          <p:spTgt spid="307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30">
                                            <p:txEl>
                                              <p:pRg st="3" end="3"/>
                                            </p:txEl>
                                          </p:spTgt>
                                        </p:tgtEl>
                                        <p:attrNameLst>
                                          <p:attrName>style.visibility</p:attrName>
                                        </p:attrNameLst>
                                      </p:cBhvr>
                                      <p:to>
                                        <p:strVal val="visible"/>
                                      </p:to>
                                    </p:set>
                                    <p:animEffect transition="in" filter="fade">
                                      <p:cBhvr>
                                        <p:cTn id="22" dur="500"/>
                                        <p:tgtEl>
                                          <p:spTgt spid="307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xmlns="" id="{6268A378-68A2-4C88-929E-7F527786A6EB}"/>
              </a:ext>
            </a:extLst>
          </p:cNvPr>
          <p:cNvPicPr>
            <a:picLocks noChangeAspect="1"/>
          </p:cNvPicPr>
          <p:nvPr/>
        </p:nvPicPr>
        <p:blipFill rotWithShape="1">
          <a:blip r:embed="rId4">
            <a:extLst>
              <a:ext uri="{28A0092B-C50C-407E-A947-70E740481C1C}">
                <a14:useLocalDpi xmlns:a14="http://schemas.microsoft.com/office/drawing/2010/main" val="0"/>
              </a:ext>
            </a:extLst>
          </a:blip>
          <a:srcRect l="24384" t="11486" b="24383"/>
          <a:stretch/>
        </p:blipFill>
        <p:spPr>
          <a:xfrm>
            <a:off x="1186995" y="1447800"/>
            <a:ext cx="7973938" cy="5410200"/>
          </a:xfrm>
          <a:prstGeom prst="rect">
            <a:avLst/>
          </a:prstGeom>
        </p:spPr>
      </p:pic>
      <p:grpSp>
        <p:nvGrpSpPr>
          <p:cNvPr id="7" name="Top Bar">
            <a:extLst>
              <a:ext uri="{FF2B5EF4-FFF2-40B4-BE49-F238E27FC236}">
                <a16:creationId xmlns:a16="http://schemas.microsoft.com/office/drawing/2014/main" xmlns="" id="{136D0A20-52DE-47DE-9CAF-52D6ECB1E873}"/>
              </a:ext>
            </a:extLst>
          </p:cNvPr>
          <p:cNvGrpSpPr/>
          <p:nvPr/>
        </p:nvGrpSpPr>
        <p:grpSpPr>
          <a:xfrm>
            <a:off x="7260" y="10633"/>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8" name="Base Graphic2">
              <a:extLst>
                <a:ext uri="{FF2B5EF4-FFF2-40B4-BE49-F238E27FC236}">
                  <a16:creationId xmlns:a16="http://schemas.microsoft.com/office/drawing/2014/main" xmlns="" id="{196A9F71-5EED-411F-922C-39304B8AE14B}"/>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9" name="Gradation box">
              <a:extLst>
                <a:ext uri="{FF2B5EF4-FFF2-40B4-BE49-F238E27FC236}">
                  <a16:creationId xmlns:a16="http://schemas.microsoft.com/office/drawing/2014/main" xmlns="" id="{A17073DA-7BCC-4E4E-A162-7F6857168946}"/>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0" name="White Gradient Box">
              <a:extLst>
                <a:ext uri="{FF2B5EF4-FFF2-40B4-BE49-F238E27FC236}">
                  <a16:creationId xmlns:a16="http://schemas.microsoft.com/office/drawing/2014/main" xmlns="" id="{6174AC69-1BB2-4262-8C2D-6EBF687D788E}"/>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77826" name="Title">
            <a:extLst>
              <a:ext uri="{FF2B5EF4-FFF2-40B4-BE49-F238E27FC236}">
                <a16:creationId xmlns:a16="http://schemas.microsoft.com/office/drawing/2014/main" xmlns="" id="{8C66C474-B70C-4D96-8B77-46DA4328325C}"/>
              </a:ext>
            </a:extLst>
          </p:cNvPr>
          <p:cNvSpPr>
            <a:spLocks noGrp="1"/>
          </p:cNvSpPr>
          <p:nvPr>
            <p:ph type="title"/>
          </p:nvPr>
        </p:nvSpPr>
        <p:spPr/>
        <p:txBody>
          <a:bodyPr/>
          <a:lstStyle/>
          <a:p>
            <a:r>
              <a:rPr lang="en-US" altLang="en-US"/>
              <a:t>GINA Notice</a:t>
            </a:r>
          </a:p>
        </p:txBody>
      </p:sp>
      <p:sp>
        <p:nvSpPr>
          <p:cNvPr id="6" name="text">
            <a:extLst>
              <a:ext uri="{FF2B5EF4-FFF2-40B4-BE49-F238E27FC236}">
                <a16:creationId xmlns:a16="http://schemas.microsoft.com/office/drawing/2014/main" xmlns="" id="{5FFA09B2-56E0-49F3-9411-D9FA83F2B668}"/>
              </a:ext>
            </a:extLst>
          </p:cNvPr>
          <p:cNvSpPr>
            <a:spLocks noGrp="1"/>
          </p:cNvSpPr>
          <p:nvPr>
            <p:ph idx="1"/>
          </p:nvPr>
        </p:nvSpPr>
        <p:spPr>
          <a:xfrm>
            <a:off x="628651" y="1839118"/>
            <a:ext cx="4135854" cy="4351338"/>
          </a:xfrm>
        </p:spPr>
        <p:txBody>
          <a:bodyPr/>
          <a:lstStyle/>
          <a:p>
            <a:r>
              <a:rPr lang="en-US" sz="2400" dirty="0"/>
              <a:t>Employers requesting medical information from an individual or healthcare provider must direct the individual or provider </a:t>
            </a:r>
            <a:r>
              <a:rPr lang="en-US" sz="2400" dirty="0">
                <a:solidFill>
                  <a:srgbClr val="FF00FF"/>
                </a:solidFill>
              </a:rPr>
              <a:t/>
            </a:r>
            <a:br>
              <a:rPr lang="en-US" sz="2400" dirty="0">
                <a:solidFill>
                  <a:srgbClr val="FF00FF"/>
                </a:solidFill>
              </a:rPr>
            </a:br>
            <a:r>
              <a:rPr lang="en-US" sz="2400" i="1" dirty="0"/>
              <a:t>not to provide genetic information. </a:t>
            </a:r>
          </a:p>
          <a:p>
            <a:endParaRPr lang="en-US" dirty="0"/>
          </a:p>
        </p:txBody>
      </p:sp>
      <p:sp>
        <p:nvSpPr>
          <p:cNvPr id="11" name="copyright">
            <a:extLst>
              <a:ext uri="{FF2B5EF4-FFF2-40B4-BE49-F238E27FC236}">
                <a16:creationId xmlns:a16="http://schemas.microsoft.com/office/drawing/2014/main" xmlns="" id="{2DFE4274-A5DE-407E-91C2-03E3BEB4B40C}"/>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ackground">
            <a:extLst>
              <a:ext uri="{FF2B5EF4-FFF2-40B4-BE49-F238E27FC236}">
                <a16:creationId xmlns:a16="http://schemas.microsoft.com/office/drawing/2014/main" xmlns="" id="{B34D786F-CDD4-4FC1-B9DC-4510BFE93758}"/>
              </a:ext>
            </a:extLst>
          </p:cNvPr>
          <p:cNvSpPr/>
          <p:nvPr/>
        </p:nvSpPr>
        <p:spPr>
          <a:xfrm>
            <a:off x="-13436" y="1422700"/>
            <a:ext cx="4372303" cy="5492352"/>
          </a:xfrm>
          <a:prstGeom prst="rect">
            <a:avLst/>
          </a:prstGeom>
          <a:blipFill dpi="0" rotWithShape="1">
            <a:blip r:embed="rId6">
              <a:alphaModFix amt="49000"/>
              <a:extLst>
                <a:ext uri="{BEBA8EAE-BF5A-486C-A8C5-ECC9F3942E4B}">
                  <a14:imgProps xmlns:a14="http://schemas.microsoft.com/office/drawing/2010/main">
                    <a14:imgLayer r:embed="rId7">
                      <a14:imgEffect>
                        <a14:brightnessContrast bright="25000"/>
                      </a14:imgEffect>
                    </a14:imgLayer>
                  </a14:imgProps>
                </a:ext>
              </a:extLst>
            </a:blip>
            <a:srcRect/>
            <a:stretch>
              <a:fillRect l="2" t="-28913" r="-289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823" name="Base pic" descr="woman man talk meeting crop blimrf-00004863-001">
            <a:extLst>
              <a:ext uri="{FF2B5EF4-FFF2-40B4-BE49-F238E27FC236}">
                <a16:creationId xmlns:a16="http://schemas.microsoft.com/office/drawing/2014/main" xmlns="" id="{F38AE2B6-37D6-46C5-A611-D06C0EE71A16}"/>
              </a:ext>
            </a:extLst>
          </p:cNvPr>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r="1855"/>
          <a:stretch/>
        </p:blipFill>
        <p:spPr bwMode="auto">
          <a:xfrm>
            <a:off x="3801979" y="1383576"/>
            <a:ext cx="5358955" cy="5474423"/>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Pic 2" descr="medical records file folder">
            <a:extLst>
              <a:ext uri="{FF2B5EF4-FFF2-40B4-BE49-F238E27FC236}">
                <a16:creationId xmlns:a16="http://schemas.microsoft.com/office/drawing/2014/main" xmlns="" id="{E0C92AFE-06F9-40A6-97E1-B92652E6B487}"/>
              </a:ext>
            </a:extLst>
          </p:cNvPr>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49" t="9417" r="-1"/>
          <a:stretch/>
        </p:blipFill>
        <p:spPr bwMode="auto">
          <a:xfrm>
            <a:off x="3771901" y="1357885"/>
            <a:ext cx="5389032" cy="55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Top Bar">
            <a:extLst>
              <a:ext uri="{FF2B5EF4-FFF2-40B4-BE49-F238E27FC236}">
                <a16:creationId xmlns:a16="http://schemas.microsoft.com/office/drawing/2014/main" xmlns="" id="{B514A122-FCC8-4E80-937E-92C0389D3DC1}"/>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7FD48665-F9F0-44D9-A4CC-8E2F42650564}"/>
                </a:ext>
              </a:extLst>
            </p:cNvPr>
            <p:cNvPicPr>
              <a:picLocks noChangeAspect="1"/>
            </p:cNvPicPr>
            <p:nvPr userDrawn="1"/>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0D1EB001-0556-4A84-BF99-BFC9166A2EF8}"/>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E51FA56E-2506-464F-A7AB-DC4960A0904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79876" name="title">
            <a:extLst>
              <a:ext uri="{FF2B5EF4-FFF2-40B4-BE49-F238E27FC236}">
                <a16:creationId xmlns:a16="http://schemas.microsoft.com/office/drawing/2014/main" xmlns="" id="{249710BF-8A3F-41F1-89CB-FF4E4D8D0559}"/>
              </a:ext>
            </a:extLst>
          </p:cNvPr>
          <p:cNvSpPr>
            <a:spLocks noGrp="1" noChangeArrowheads="1"/>
          </p:cNvSpPr>
          <p:nvPr>
            <p:ph type="title"/>
          </p:nvPr>
        </p:nvSpPr>
        <p:spPr/>
        <p:txBody>
          <a:bodyPr/>
          <a:lstStyle/>
          <a:p>
            <a:r>
              <a:rPr lang="en-US" altLang="en-US"/>
              <a:t>Talking Accommodation</a:t>
            </a:r>
            <a:endParaRPr lang="en-US" altLang="en-US" dirty="0"/>
          </a:p>
        </p:txBody>
      </p:sp>
      <p:sp>
        <p:nvSpPr>
          <p:cNvPr id="33804" name="text">
            <a:extLst>
              <a:ext uri="{FF2B5EF4-FFF2-40B4-BE49-F238E27FC236}">
                <a16:creationId xmlns:a16="http://schemas.microsoft.com/office/drawing/2014/main" xmlns="" id="{71981A6A-35E5-4625-B355-1F77DACA398F}"/>
              </a:ext>
            </a:extLst>
          </p:cNvPr>
          <p:cNvSpPr>
            <a:spLocks noGrp="1" noChangeArrowheads="1"/>
          </p:cNvSpPr>
          <p:nvPr>
            <p:ph idx="1"/>
          </p:nvPr>
        </p:nvSpPr>
        <p:spPr>
          <a:xfrm>
            <a:off x="628650" y="1839118"/>
            <a:ext cx="3173329" cy="4351338"/>
          </a:xfrm>
        </p:spPr>
        <p:txBody>
          <a:bodyPr/>
          <a:lstStyle/>
          <a:p>
            <a:pPr marL="287338" lvl="1" indent="-234950">
              <a:spcBef>
                <a:spcPts val="800"/>
              </a:spcBef>
              <a:buClr>
                <a:srgbClr val="800000"/>
              </a:buClr>
            </a:pPr>
            <a:r>
              <a:rPr lang="en-US" altLang="en-US" dirty="0"/>
              <a:t>Identify nonobvious disabilities</a:t>
            </a:r>
          </a:p>
          <a:p>
            <a:pPr marL="287338" lvl="1" indent="-234950">
              <a:spcBef>
                <a:spcPts val="800"/>
              </a:spcBef>
              <a:buClr>
                <a:srgbClr val="800000"/>
              </a:buClr>
            </a:pPr>
            <a:r>
              <a:rPr lang="en-US" altLang="en-US" dirty="0"/>
              <a:t>Discuss accommodations</a:t>
            </a:r>
          </a:p>
          <a:p>
            <a:pPr marL="287338" lvl="1" indent="-234950">
              <a:spcBef>
                <a:spcPts val="800"/>
              </a:spcBef>
              <a:buClr>
                <a:srgbClr val="800000"/>
              </a:buClr>
            </a:pPr>
            <a:r>
              <a:rPr lang="en-US" altLang="en-US" dirty="0"/>
              <a:t>Provide necessary medical information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04">
                                            <p:txEl>
                                              <p:pRg st="0" end="0"/>
                                            </p:txEl>
                                          </p:spTgt>
                                        </p:tgtEl>
                                        <p:attrNameLst>
                                          <p:attrName>style.visibility</p:attrName>
                                        </p:attrNameLst>
                                      </p:cBhvr>
                                      <p:to>
                                        <p:strVal val="visible"/>
                                      </p:to>
                                    </p:set>
                                    <p:animEffect transition="in" filter="fade">
                                      <p:cBhvr>
                                        <p:cTn id="7" dur="500"/>
                                        <p:tgtEl>
                                          <p:spTgt spid="33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804">
                                            <p:txEl>
                                              <p:pRg st="1" end="1"/>
                                            </p:txEl>
                                          </p:spTgt>
                                        </p:tgtEl>
                                        <p:attrNameLst>
                                          <p:attrName>style.visibility</p:attrName>
                                        </p:attrNameLst>
                                      </p:cBhvr>
                                      <p:to>
                                        <p:strVal val="visible"/>
                                      </p:to>
                                    </p:set>
                                    <p:animEffect transition="in" filter="fade">
                                      <p:cBhvr>
                                        <p:cTn id="12" dur="500"/>
                                        <p:tgtEl>
                                          <p:spTgt spid="338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804">
                                            <p:txEl>
                                              <p:pRg st="2" end="2"/>
                                            </p:txEl>
                                          </p:spTgt>
                                        </p:tgtEl>
                                        <p:attrNameLst>
                                          <p:attrName>style.visibility</p:attrName>
                                        </p:attrNameLst>
                                      </p:cBhvr>
                                      <p:to>
                                        <p:strVal val="visible"/>
                                      </p:to>
                                    </p:set>
                                    <p:animEffect transition="in" filter="fade">
                                      <p:cBhvr>
                                        <p:cTn id="17" dur="500"/>
                                        <p:tgtEl>
                                          <p:spTgt spid="3380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3821"/>
                                        </p:tgtEl>
                                        <p:attrNameLst>
                                          <p:attrName>style.visibility</p:attrName>
                                        </p:attrNameLst>
                                      </p:cBhvr>
                                      <p:to>
                                        <p:strVal val="visible"/>
                                      </p:to>
                                    </p:set>
                                    <p:animEffect transition="in" filter="fade">
                                      <p:cBhvr>
                                        <p:cTn id="20" dur="750"/>
                                        <p:tgtEl>
                                          <p:spTgt spid="33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4"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a:extLst>
              <a:ext uri="{FF2B5EF4-FFF2-40B4-BE49-F238E27FC236}">
                <a16:creationId xmlns:a16="http://schemas.microsoft.com/office/drawing/2014/main" xmlns="" id="{49AC2E4E-870B-4B94-90FC-CA8E520D1F3A}"/>
              </a:ext>
            </a:extLst>
          </p:cNvPr>
          <p:cNvPicPr>
            <a:picLocks noChangeAspect="1"/>
          </p:cNvPicPr>
          <p:nvPr/>
        </p:nvPicPr>
        <p:blipFill rotWithShape="1">
          <a:blip r:embed="rId4">
            <a:extLst>
              <a:ext uri="{28A0092B-C50C-407E-A947-70E740481C1C}">
                <a14:useLocalDpi xmlns:a14="http://schemas.microsoft.com/office/drawing/2010/main" val="0"/>
              </a:ext>
            </a:extLst>
          </a:blip>
          <a:srcRect r="9760"/>
          <a:stretch/>
        </p:blipFill>
        <p:spPr>
          <a:xfrm>
            <a:off x="7259" y="1467220"/>
            <a:ext cx="9153673" cy="5390780"/>
          </a:xfrm>
          <a:prstGeom prst="rect">
            <a:avLst/>
          </a:prstGeom>
        </p:spPr>
      </p:pic>
      <p:grpSp>
        <p:nvGrpSpPr>
          <p:cNvPr id="8" name="Top Bar">
            <a:extLst>
              <a:ext uri="{FF2B5EF4-FFF2-40B4-BE49-F238E27FC236}">
                <a16:creationId xmlns:a16="http://schemas.microsoft.com/office/drawing/2014/main" xmlns="" id="{F3AEBDD8-7922-4035-B291-DF577E8BE93D}"/>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9" name="Base Graphic2">
              <a:extLst>
                <a:ext uri="{FF2B5EF4-FFF2-40B4-BE49-F238E27FC236}">
                  <a16:creationId xmlns:a16="http://schemas.microsoft.com/office/drawing/2014/main" xmlns="" id="{822EE2F3-5000-483D-87F1-519F6E9A380C}"/>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0" name="Gradation box">
              <a:extLst>
                <a:ext uri="{FF2B5EF4-FFF2-40B4-BE49-F238E27FC236}">
                  <a16:creationId xmlns:a16="http://schemas.microsoft.com/office/drawing/2014/main" xmlns="" id="{C12B97F4-0C55-464C-A0CF-43CF2D1B7C3D}"/>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1" name="White Gradient Box">
              <a:extLst>
                <a:ext uri="{FF2B5EF4-FFF2-40B4-BE49-F238E27FC236}">
                  <a16:creationId xmlns:a16="http://schemas.microsoft.com/office/drawing/2014/main" xmlns="" id="{A3707A7D-9C70-4982-980C-438AE8C38459}"/>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81922" name="title">
            <a:extLst>
              <a:ext uri="{FF2B5EF4-FFF2-40B4-BE49-F238E27FC236}">
                <a16:creationId xmlns:a16="http://schemas.microsoft.com/office/drawing/2014/main" xmlns="" id="{C7377CB2-D61C-4DEF-9792-841116CD4D7B}"/>
              </a:ext>
            </a:extLst>
          </p:cNvPr>
          <p:cNvSpPr>
            <a:spLocks noGrp="1" noChangeArrowheads="1"/>
          </p:cNvSpPr>
          <p:nvPr>
            <p:ph type="title"/>
          </p:nvPr>
        </p:nvSpPr>
        <p:spPr/>
        <p:txBody>
          <a:bodyPr/>
          <a:lstStyle/>
          <a:p>
            <a:r>
              <a:rPr lang="en-US" altLang="en-US" dirty="0"/>
              <a:t>Talking Accommodation </a:t>
            </a:r>
            <a:r>
              <a:rPr lang="en-US" altLang="en-US" sz="1800" dirty="0"/>
              <a:t>(cont.)</a:t>
            </a:r>
          </a:p>
        </p:txBody>
      </p:sp>
      <p:sp>
        <p:nvSpPr>
          <p:cNvPr id="87049" name="text">
            <a:extLst>
              <a:ext uri="{FF2B5EF4-FFF2-40B4-BE49-F238E27FC236}">
                <a16:creationId xmlns:a16="http://schemas.microsoft.com/office/drawing/2014/main" xmlns="" id="{103EADE9-353D-40A0-8BF1-9D7FC1C3FE4C}"/>
              </a:ext>
            </a:extLst>
          </p:cNvPr>
          <p:cNvSpPr>
            <a:spLocks noGrp="1" noChangeArrowheads="1"/>
          </p:cNvSpPr>
          <p:nvPr>
            <p:ph idx="1"/>
          </p:nvPr>
        </p:nvSpPr>
        <p:spPr>
          <a:xfrm>
            <a:off x="628651" y="1839118"/>
            <a:ext cx="3184224" cy="4351338"/>
          </a:xfrm>
        </p:spPr>
        <p:txBody>
          <a:bodyPr/>
          <a:lstStyle/>
          <a:p>
            <a:pPr marL="52388" lvl="1" indent="0">
              <a:spcBef>
                <a:spcPts val="1200"/>
              </a:spcBef>
              <a:buClr>
                <a:srgbClr val="800000"/>
              </a:buClr>
              <a:buNone/>
            </a:pPr>
            <a:r>
              <a:rPr lang="en-US" altLang="en-US" dirty="0"/>
              <a:t>Employees are </a:t>
            </a:r>
            <a:r>
              <a:rPr lang="en-US" altLang="en-US" dirty="0">
                <a:solidFill>
                  <a:srgbClr val="FF00FF"/>
                </a:solidFill>
              </a:rPr>
              <a:t/>
            </a:r>
            <a:br>
              <a:rPr lang="en-US" altLang="en-US" dirty="0">
                <a:solidFill>
                  <a:srgbClr val="FF00FF"/>
                </a:solidFill>
              </a:rPr>
            </a:br>
            <a:r>
              <a:rPr lang="en-US" altLang="en-US" dirty="0"/>
              <a:t>not guaranteed their choice of accommodation</a:t>
            </a:r>
          </a:p>
          <a:p>
            <a:pPr marL="52388" lvl="1" indent="0">
              <a:spcBef>
                <a:spcPts val="1200"/>
              </a:spcBef>
              <a:buClr>
                <a:srgbClr val="800000"/>
              </a:buClr>
              <a:buNone/>
            </a:pPr>
            <a:r>
              <a:rPr lang="en-US" altLang="en-US" dirty="0"/>
              <a:t>Employer may choose alternate accommodation</a:t>
            </a:r>
          </a:p>
        </p:txBody>
      </p:sp>
      <p:sp>
        <p:nvSpPr>
          <p:cNvPr id="13" name="copyright">
            <a:extLst>
              <a:ext uri="{FF2B5EF4-FFF2-40B4-BE49-F238E27FC236}">
                <a16:creationId xmlns:a16="http://schemas.microsoft.com/office/drawing/2014/main" xmlns="" id="{122AC8EB-7718-4FBC-BF21-7783FBE329A5}"/>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9">
                                            <p:txEl>
                                              <p:pRg st="0" end="0"/>
                                            </p:txEl>
                                          </p:spTgt>
                                        </p:tgtEl>
                                        <p:attrNameLst>
                                          <p:attrName>style.visibility</p:attrName>
                                        </p:attrNameLst>
                                      </p:cBhvr>
                                      <p:to>
                                        <p:strVal val="visible"/>
                                      </p:to>
                                    </p:set>
                                    <p:animEffect transition="in" filter="fade">
                                      <p:cBhvr>
                                        <p:cTn id="7" dur="500"/>
                                        <p:tgtEl>
                                          <p:spTgt spid="87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049">
                                            <p:txEl>
                                              <p:pRg st="1" end="1"/>
                                            </p:txEl>
                                          </p:spTgt>
                                        </p:tgtEl>
                                        <p:attrNameLst>
                                          <p:attrName>style.visibility</p:attrName>
                                        </p:attrNameLst>
                                      </p:cBhvr>
                                      <p:to>
                                        <p:strVal val="visible"/>
                                      </p:to>
                                    </p:set>
                                    <p:animEffect transition="in" filter="fade">
                                      <p:cBhvr>
                                        <p:cTn id="12" dur="500"/>
                                        <p:tgtEl>
                                          <p:spTgt spid="870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a:extLst>
              <a:ext uri="{FF2B5EF4-FFF2-40B4-BE49-F238E27FC236}">
                <a16:creationId xmlns:a16="http://schemas.microsoft.com/office/drawing/2014/main" xmlns="" id="{6261E969-5DFE-4B9B-9430-4857786A78F4}"/>
              </a:ext>
            </a:extLst>
          </p:cNvPr>
          <p:cNvSpPr/>
          <p:nvPr/>
        </p:nvSpPr>
        <p:spPr>
          <a:xfrm>
            <a:off x="-13436" y="1422700"/>
            <a:ext cx="4372303" cy="5492352"/>
          </a:xfrm>
          <a:prstGeom prst="rect">
            <a:avLst/>
          </a:prstGeom>
          <a:blipFill dpi="0" rotWithShape="1">
            <a:blip r:embed="rId5">
              <a:alphaModFix amt="49000"/>
              <a:extLst>
                <a:ext uri="{BEBA8EAE-BF5A-486C-A8C5-ECC9F3942E4B}">
                  <a14:imgProps xmlns:a14="http://schemas.microsoft.com/office/drawing/2010/main">
                    <a14:imgLayer r:embed="rId6">
                      <a14:imgEffect>
                        <a14:brightnessContrast bright="25000"/>
                      </a14:imgEffect>
                    </a14:imgLayer>
                  </a14:imgProps>
                </a:ext>
              </a:extLst>
            </a:blip>
            <a:srcRect/>
            <a:stretch>
              <a:fillRect l="2" t="-28913" r="-289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973" name="Picture">
            <a:extLst>
              <a:ext uri="{FF2B5EF4-FFF2-40B4-BE49-F238E27FC236}">
                <a16:creationId xmlns:a16="http://schemas.microsoft.com/office/drawing/2014/main" xmlns="" id="{53451781-9615-4E7B-A056-BDBFF8C46070}"/>
              </a:ext>
            </a:extLst>
          </p:cNvPr>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t="1" b="1001"/>
          <a:stretch/>
        </p:blipFill>
        <p:spPr bwMode="auto">
          <a:xfrm>
            <a:off x="3447738" y="1422698"/>
            <a:ext cx="5856683" cy="5492352"/>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Top Bar">
            <a:extLst>
              <a:ext uri="{FF2B5EF4-FFF2-40B4-BE49-F238E27FC236}">
                <a16:creationId xmlns:a16="http://schemas.microsoft.com/office/drawing/2014/main" xmlns="" id="{1E5C1B7D-3BE5-465D-A20F-62D66528988C}"/>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84157ED7-7C23-4ABB-BABD-6C483525F9F2}"/>
                </a:ext>
              </a:extLst>
            </p:cNvPr>
            <p:cNvPicPr>
              <a:picLocks noChangeAspect="1"/>
            </p:cNvPicPr>
            <p:nvPr userDrawn="1"/>
          </p:nvPicPr>
          <p:blipFill rotWithShape="1">
            <a:blip r:embed="rId8"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397555BE-1DA4-414D-92C6-A1728FBD4AD6}"/>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34D88359-5500-44D1-ABD9-C9EBDF67D1A4}"/>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83970" name="title">
            <a:extLst>
              <a:ext uri="{FF2B5EF4-FFF2-40B4-BE49-F238E27FC236}">
                <a16:creationId xmlns:a16="http://schemas.microsoft.com/office/drawing/2014/main" xmlns="" id="{A519D9E0-D3B7-4ECA-AE99-B65119ED8708}"/>
              </a:ext>
            </a:extLst>
          </p:cNvPr>
          <p:cNvSpPr>
            <a:spLocks noGrp="1" noChangeArrowheads="1"/>
          </p:cNvSpPr>
          <p:nvPr>
            <p:ph type="title"/>
          </p:nvPr>
        </p:nvSpPr>
        <p:spPr/>
        <p:txBody>
          <a:bodyPr/>
          <a:lstStyle/>
          <a:p>
            <a:r>
              <a:rPr lang="en-US" altLang="en-US" dirty="0"/>
              <a:t>Medical Certification and Exams</a:t>
            </a:r>
          </a:p>
        </p:txBody>
      </p:sp>
      <p:sp>
        <p:nvSpPr>
          <p:cNvPr id="36883" name="text">
            <a:extLst>
              <a:ext uri="{FF2B5EF4-FFF2-40B4-BE49-F238E27FC236}">
                <a16:creationId xmlns:a16="http://schemas.microsoft.com/office/drawing/2014/main" xmlns="" id="{469AEE78-605F-488C-9205-3261A7CBDF71}"/>
              </a:ext>
            </a:extLst>
          </p:cNvPr>
          <p:cNvSpPr>
            <a:spLocks noGrp="1" noChangeArrowheads="1"/>
          </p:cNvSpPr>
          <p:nvPr>
            <p:ph idx="1"/>
          </p:nvPr>
        </p:nvSpPr>
        <p:spPr>
          <a:xfrm>
            <a:off x="628649" y="1839118"/>
            <a:ext cx="3143251" cy="4351338"/>
          </a:xfrm>
        </p:spPr>
        <p:txBody>
          <a:bodyPr/>
          <a:lstStyle/>
          <a:p>
            <a:pPr marL="223838" lvl="1" indent="-223838">
              <a:spcBef>
                <a:spcPts val="800"/>
              </a:spcBef>
              <a:buClr>
                <a:srgbClr val="800000"/>
              </a:buClr>
            </a:pPr>
            <a:r>
              <a:rPr lang="en-US" altLang="en-US" dirty="0"/>
              <a:t>Reasonable medical records may be requested—</a:t>
            </a:r>
            <a:r>
              <a:rPr lang="en-US" altLang="en-US" dirty="0">
                <a:solidFill>
                  <a:srgbClr val="FF00FF"/>
                </a:solidFill>
              </a:rPr>
              <a:t/>
            </a:r>
            <a:br>
              <a:rPr lang="en-US" altLang="en-US" dirty="0">
                <a:solidFill>
                  <a:srgbClr val="FF00FF"/>
                </a:solidFill>
              </a:rPr>
            </a:br>
            <a:r>
              <a:rPr lang="en-US" altLang="en-US" dirty="0"/>
              <a:t>not all medical records</a:t>
            </a:r>
          </a:p>
          <a:p>
            <a:pPr marL="223838" lvl="1" indent="-223838">
              <a:spcBef>
                <a:spcPts val="800"/>
              </a:spcBef>
              <a:buClr>
                <a:srgbClr val="800000"/>
              </a:buClr>
            </a:pPr>
            <a:r>
              <a:rPr lang="en-US" altLang="en-US" dirty="0"/>
              <a:t>Medical exams</a:t>
            </a:r>
            <a:r>
              <a:rPr lang="en-US" altLang="en-US" dirty="0">
                <a:solidFill>
                  <a:srgbClr val="FF00FF"/>
                </a:solidFill>
              </a:rPr>
              <a:t/>
            </a:r>
            <a:br>
              <a:rPr lang="en-US" altLang="en-US" dirty="0">
                <a:solidFill>
                  <a:srgbClr val="FF00FF"/>
                </a:solidFill>
              </a:rPr>
            </a:br>
            <a:r>
              <a:rPr lang="en-US" altLang="en-US" dirty="0"/>
              <a:t>may be</a:t>
            </a:r>
            <a:r>
              <a:rPr lang="en-US" altLang="en-US" dirty="0">
                <a:solidFill>
                  <a:srgbClr val="FF00FF"/>
                </a:solidFill>
              </a:rPr>
              <a:t/>
            </a:r>
            <a:br>
              <a:rPr lang="en-US" altLang="en-US" dirty="0">
                <a:solidFill>
                  <a:srgbClr val="FF00FF"/>
                </a:solidFill>
              </a:rPr>
            </a:br>
            <a:r>
              <a:rPr lang="en-US" altLang="en-US" dirty="0"/>
              <a:t>requested when </a:t>
            </a:r>
            <a:r>
              <a:rPr lang="en-US" altLang="en-US" dirty="0">
                <a:solidFill>
                  <a:srgbClr val="FF00FF"/>
                </a:solidFill>
              </a:rPr>
              <a:t/>
            </a:r>
            <a:br>
              <a:rPr lang="en-US" altLang="en-US" dirty="0">
                <a:solidFill>
                  <a:srgbClr val="FF00FF"/>
                </a:solidFill>
              </a:rPr>
            </a:br>
            <a:r>
              <a:rPr lang="en-US" altLang="en-US" dirty="0"/>
              <a:t>documentation </a:t>
            </a:r>
            <a:r>
              <a:rPr lang="en-US" altLang="en-US" dirty="0">
                <a:solidFill>
                  <a:srgbClr val="FF00FF"/>
                </a:solidFill>
              </a:rPr>
              <a:t/>
            </a:r>
            <a:br>
              <a:rPr lang="en-US" altLang="en-US" dirty="0">
                <a:solidFill>
                  <a:srgbClr val="FF00FF"/>
                </a:solidFill>
              </a:rPr>
            </a:br>
            <a:r>
              <a:rPr lang="en-US" altLang="en-US" dirty="0"/>
              <a:t>is insufficient</a:t>
            </a:r>
          </a:p>
        </p:txBody>
      </p:sp>
      <p:sp>
        <p:nvSpPr>
          <p:cNvPr id="13" name="copyright">
            <a:extLst>
              <a:ext uri="{FF2B5EF4-FFF2-40B4-BE49-F238E27FC236}">
                <a16:creationId xmlns:a16="http://schemas.microsoft.com/office/drawing/2014/main" xmlns="" id="{BE628264-CB2C-44F6-8A23-5CA297ECA10D}"/>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83">
                                            <p:txEl>
                                              <p:pRg st="0" end="0"/>
                                            </p:txEl>
                                          </p:spTgt>
                                        </p:tgtEl>
                                        <p:attrNameLst>
                                          <p:attrName>style.visibility</p:attrName>
                                        </p:attrNameLst>
                                      </p:cBhvr>
                                      <p:to>
                                        <p:strVal val="visible"/>
                                      </p:to>
                                    </p:set>
                                    <p:animEffect transition="in" filter="fade">
                                      <p:cBhvr>
                                        <p:cTn id="7" dur="500"/>
                                        <p:tgtEl>
                                          <p:spTgt spid="36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883">
                                            <p:txEl>
                                              <p:pRg st="1" end="1"/>
                                            </p:txEl>
                                          </p:spTgt>
                                        </p:tgtEl>
                                        <p:attrNameLst>
                                          <p:attrName>style.visibility</p:attrName>
                                        </p:attrNameLst>
                                      </p:cBhvr>
                                      <p:to>
                                        <p:strVal val="visible"/>
                                      </p:to>
                                    </p:set>
                                    <p:animEffect transition="in" filter="fade">
                                      <p:cBhvr>
                                        <p:cTn id="12" dur="500"/>
                                        <p:tgtEl>
                                          <p:spTgt spid="368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descr="A person sitting on a table&#10;&#10;Description generated with high confidence">
            <a:extLst>
              <a:ext uri="{FF2B5EF4-FFF2-40B4-BE49-F238E27FC236}">
                <a16:creationId xmlns:a16="http://schemas.microsoft.com/office/drawing/2014/main" xmlns="" id="{6169F00E-D1E8-4B14-BF6B-6B4EA747C169}"/>
              </a:ext>
            </a:extLst>
          </p:cNvPr>
          <p:cNvPicPr>
            <a:picLocks noChangeAspect="1"/>
          </p:cNvPicPr>
          <p:nvPr/>
        </p:nvPicPr>
        <p:blipFill rotWithShape="1">
          <a:blip r:embed="rId4">
            <a:extLst>
              <a:ext uri="{28A0092B-C50C-407E-A947-70E740481C1C}">
                <a14:useLocalDpi xmlns:a14="http://schemas.microsoft.com/office/drawing/2010/main" val="0"/>
              </a:ext>
            </a:extLst>
          </a:blip>
          <a:srcRect t="20722" b="8931"/>
          <a:stretch/>
        </p:blipFill>
        <p:spPr>
          <a:xfrm>
            <a:off x="1" y="1421084"/>
            <a:ext cx="9166160" cy="4824441"/>
          </a:xfrm>
          <a:prstGeom prst="rect">
            <a:avLst/>
          </a:prstGeom>
        </p:spPr>
      </p:pic>
      <p:sp>
        <p:nvSpPr>
          <p:cNvPr id="5" name="question">
            <a:extLst>
              <a:ext uri="{FF2B5EF4-FFF2-40B4-BE49-F238E27FC236}">
                <a16:creationId xmlns:a16="http://schemas.microsoft.com/office/drawing/2014/main" xmlns="" id="{EE44E56C-242E-45D2-9DE7-E59CF5EC25EE}"/>
              </a:ext>
            </a:extLst>
          </p:cNvPr>
          <p:cNvSpPr>
            <a:spLocks noGrp="1"/>
          </p:cNvSpPr>
          <p:nvPr>
            <p:ph type="title"/>
          </p:nvPr>
        </p:nvSpPr>
        <p:spPr/>
        <p:txBody>
          <a:bodyPr>
            <a:normAutofit/>
          </a:bodyPr>
          <a:lstStyle/>
          <a:p>
            <a:r>
              <a:rPr lang="en-US" altLang="en-US" dirty="0"/>
              <a:t>In order to be recognized as a disability under the ADA, </a:t>
            </a:r>
            <a:br>
              <a:rPr lang="en-US" altLang="en-US" dirty="0"/>
            </a:br>
            <a:r>
              <a:rPr lang="en-US" altLang="en-US" dirty="0"/>
              <a:t>the disability must be obvious. </a:t>
            </a:r>
            <a:endParaRPr lang="en-US" dirty="0"/>
          </a:p>
        </p:txBody>
      </p:sp>
      <p:sp>
        <p:nvSpPr>
          <p:cNvPr id="7" name="Text Placeholder 6">
            <a:extLst>
              <a:ext uri="{FF2B5EF4-FFF2-40B4-BE49-F238E27FC236}">
                <a16:creationId xmlns:a16="http://schemas.microsoft.com/office/drawing/2014/main" xmlns="" id="{EC4A09DB-3C6D-4365-A13B-13B7EA983257}"/>
              </a:ext>
            </a:extLst>
          </p:cNvPr>
          <p:cNvSpPr>
            <a:spLocks noGrp="1"/>
          </p:cNvSpPr>
          <p:nvPr>
            <p:ph type="body" sz="quarter" idx="30"/>
          </p:nvPr>
        </p:nvSpPr>
        <p:spPr/>
        <p:txBody>
          <a:bodyPr/>
          <a:lstStyle/>
          <a:p>
            <a:r>
              <a:rPr lang="en-US" dirty="0"/>
              <a:t>True</a:t>
            </a:r>
          </a:p>
          <a:p>
            <a:r>
              <a:rPr lang="en-US" b="1" dirty="0"/>
              <a:t>False</a:t>
            </a:r>
          </a:p>
        </p:txBody>
      </p:sp>
      <p:sp>
        <p:nvSpPr>
          <p:cNvPr id="8" name="Text Placeholder 7">
            <a:extLst>
              <a:ext uri="{FF2B5EF4-FFF2-40B4-BE49-F238E27FC236}">
                <a16:creationId xmlns:a16="http://schemas.microsoft.com/office/drawing/2014/main" xmlns="" id="{18C94699-AC9F-4126-BAF9-D441C17E0494}"/>
              </a:ext>
            </a:extLst>
          </p:cNvPr>
          <p:cNvSpPr>
            <a:spLocks noGrp="1"/>
          </p:cNvSpPr>
          <p:nvPr>
            <p:ph type="body" sz="quarter" idx="31"/>
          </p:nvPr>
        </p:nvSpPr>
        <p:spPr>
          <a:xfrm>
            <a:off x="1" y="6246564"/>
            <a:ext cx="9144000" cy="611436"/>
          </a:xfrm>
        </p:spPr>
        <p:txBody>
          <a:bodyPr/>
          <a:lstStyle/>
          <a:p>
            <a:pPr algn="ctr"/>
            <a:r>
              <a:rPr lang="en-US" dirty="0"/>
              <a:t>This statement is </a:t>
            </a:r>
            <a:r>
              <a:rPr lang="en-US" b="1" dirty="0"/>
              <a:t>False.</a:t>
            </a:r>
          </a:p>
        </p:txBody>
      </p:sp>
      <p:sp>
        <p:nvSpPr>
          <p:cNvPr id="9" name="Answer">
            <a:extLst>
              <a:ext uri="{FF2B5EF4-FFF2-40B4-BE49-F238E27FC236}">
                <a16:creationId xmlns:a16="http://schemas.microsoft.com/office/drawing/2014/main" xmlns="" id="{2BD13E5D-9183-4D6B-B42E-67AEBE8FE567}"/>
              </a:ext>
            </a:extLst>
          </p:cNvPr>
          <p:cNvSpPr/>
          <p:nvPr/>
        </p:nvSpPr>
        <p:spPr>
          <a:xfrm>
            <a:off x="431320" y="2664849"/>
            <a:ext cx="327804" cy="32780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09532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a:extLst>
              <a:ext uri="{FF2B5EF4-FFF2-40B4-BE49-F238E27FC236}">
                <a16:creationId xmlns:a16="http://schemas.microsoft.com/office/drawing/2014/main" xmlns="" id="{5785064C-3179-4105-AB5D-970F1AAB88DE}"/>
              </a:ext>
            </a:extLst>
          </p:cNvPr>
          <p:cNvSpPr/>
          <p:nvPr/>
        </p:nvSpPr>
        <p:spPr>
          <a:xfrm>
            <a:off x="-13436" y="1422700"/>
            <a:ext cx="4874192" cy="5492352"/>
          </a:xfrm>
          <a:prstGeom prst="rect">
            <a:avLst/>
          </a:prstGeom>
          <a:blipFill dpi="0" rotWithShape="1">
            <a:blip r:embed="rId4">
              <a:alphaModFix amt="49000"/>
              <a:extLst>
                <a:ext uri="{BEBA8EAE-BF5A-486C-A8C5-ECC9F3942E4B}">
                  <a14:imgProps xmlns:a14="http://schemas.microsoft.com/office/drawing/2010/main">
                    <a14:imgLayer r:embed="rId5">
                      <a14:imgEffect>
                        <a14:brightnessContrast bright="25000"/>
                      </a14:imgEffect>
                    </a14:imgLayer>
                  </a14:imgProps>
                </a:ext>
              </a:extLst>
            </a:blip>
            <a:srcRect/>
            <a:stretch>
              <a:fillRect l="2" t="-28913" r="-289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15A9739A-5B12-41BF-9558-8B14D0E672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155" b="6893"/>
          <a:stretch/>
        </p:blipFill>
        <p:spPr>
          <a:xfrm>
            <a:off x="4782479" y="1422699"/>
            <a:ext cx="4361521" cy="5492352"/>
          </a:xfrm>
          <a:prstGeom prst="rect">
            <a:avLst/>
          </a:prstGeom>
          <a:effectLst>
            <a:outerShdw blurRad="50800" dist="38100" dir="10800000" algn="r" rotWithShape="0">
              <a:prstClr val="black">
                <a:alpha val="40000"/>
              </a:prstClr>
            </a:outerShdw>
          </a:effectLst>
        </p:spPr>
      </p:pic>
      <p:grpSp>
        <p:nvGrpSpPr>
          <p:cNvPr id="8" name="Top Bar">
            <a:extLst>
              <a:ext uri="{FF2B5EF4-FFF2-40B4-BE49-F238E27FC236}">
                <a16:creationId xmlns:a16="http://schemas.microsoft.com/office/drawing/2014/main" xmlns="" id="{D8452965-F740-47EC-9A26-BA9A13564D5F}"/>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9" name="Base Graphic2">
              <a:extLst>
                <a:ext uri="{FF2B5EF4-FFF2-40B4-BE49-F238E27FC236}">
                  <a16:creationId xmlns:a16="http://schemas.microsoft.com/office/drawing/2014/main" xmlns="" id="{7E2C7F3F-CE47-4E56-A3C7-3306310B3700}"/>
                </a:ext>
              </a:extLst>
            </p:cNvPr>
            <p:cNvPicPr>
              <a:picLocks noChangeAspect="1"/>
            </p:cNvPicPr>
            <p:nvPr userDrawn="1"/>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0" name="Gradation box">
              <a:extLst>
                <a:ext uri="{FF2B5EF4-FFF2-40B4-BE49-F238E27FC236}">
                  <a16:creationId xmlns:a16="http://schemas.microsoft.com/office/drawing/2014/main" xmlns="" id="{563F3943-9E50-4265-B9E8-A980BA0AC347}"/>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1" name="White Gradient Box">
              <a:extLst>
                <a:ext uri="{FF2B5EF4-FFF2-40B4-BE49-F238E27FC236}">
                  <a16:creationId xmlns:a16="http://schemas.microsoft.com/office/drawing/2014/main" xmlns="" id="{07921632-D7AA-4B9D-B10A-D8593C4DCBD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86018" name="Rectangle 12">
            <a:extLst>
              <a:ext uri="{FF2B5EF4-FFF2-40B4-BE49-F238E27FC236}">
                <a16:creationId xmlns:a16="http://schemas.microsoft.com/office/drawing/2014/main" xmlns="" id="{EE46F73A-E5C9-47F0-AD2E-0E6EE5C38257}"/>
              </a:ext>
            </a:extLst>
          </p:cNvPr>
          <p:cNvSpPr>
            <a:spLocks noGrp="1" noChangeArrowheads="1"/>
          </p:cNvSpPr>
          <p:nvPr>
            <p:ph type="title"/>
          </p:nvPr>
        </p:nvSpPr>
        <p:spPr/>
        <p:txBody>
          <a:bodyPr/>
          <a:lstStyle/>
          <a:p>
            <a:r>
              <a:rPr lang="en-US" altLang="en-US" dirty="0"/>
              <a:t>Medical Certification and Exams </a:t>
            </a:r>
            <a:r>
              <a:rPr lang="en-US" altLang="en-US" sz="1800" dirty="0"/>
              <a:t>(cont.)</a:t>
            </a:r>
          </a:p>
        </p:txBody>
      </p:sp>
      <p:sp>
        <p:nvSpPr>
          <p:cNvPr id="59405" name="Rectangle 13">
            <a:extLst>
              <a:ext uri="{FF2B5EF4-FFF2-40B4-BE49-F238E27FC236}">
                <a16:creationId xmlns:a16="http://schemas.microsoft.com/office/drawing/2014/main" xmlns="" id="{D7DEAECF-96DA-431E-B03A-04412042161B}"/>
              </a:ext>
            </a:extLst>
          </p:cNvPr>
          <p:cNvSpPr>
            <a:spLocks noGrp="1" noChangeArrowheads="1"/>
          </p:cNvSpPr>
          <p:nvPr>
            <p:ph type="body" sz="half" idx="4294967295"/>
          </p:nvPr>
        </p:nvSpPr>
        <p:spPr>
          <a:xfrm>
            <a:off x="609599" y="1866900"/>
            <a:ext cx="4215911" cy="4511675"/>
          </a:xfrm>
          <a:prstGeom prst="rect">
            <a:avLst/>
          </a:prstGeom>
        </p:spPr>
        <p:txBody>
          <a:bodyPr/>
          <a:lstStyle/>
          <a:p>
            <a:pPr marL="0" indent="0" eaLnBrk="1" hangingPunct="1">
              <a:spcBef>
                <a:spcPts val="1100"/>
              </a:spcBef>
            </a:pPr>
            <a:r>
              <a:rPr lang="en-US" altLang="en-US" sz="2600" dirty="0"/>
              <a:t>We must:</a:t>
            </a:r>
          </a:p>
          <a:p>
            <a:pPr marL="401638" lvl="1" indent="-225425" eaLnBrk="1" hangingPunct="1">
              <a:spcBef>
                <a:spcPts val="1100"/>
              </a:spcBef>
              <a:buClr>
                <a:srgbClr val="800000"/>
              </a:buClr>
            </a:pPr>
            <a:r>
              <a:rPr lang="en-US" altLang="en-US" dirty="0"/>
              <a:t>Explain why documents from employee’s doctor are insufficient</a:t>
            </a:r>
          </a:p>
          <a:p>
            <a:pPr marL="401638" lvl="1" indent="-225425" eaLnBrk="1" hangingPunct="1">
              <a:spcBef>
                <a:spcPts val="1100"/>
              </a:spcBef>
              <a:buClr>
                <a:srgbClr val="800000"/>
              </a:buClr>
            </a:pPr>
            <a:r>
              <a:rPr lang="en-US" altLang="en-US" dirty="0"/>
              <a:t>Outline information requested</a:t>
            </a:r>
          </a:p>
          <a:p>
            <a:pPr marL="401638" lvl="1" indent="-225425" eaLnBrk="1" hangingPunct="1">
              <a:spcBef>
                <a:spcPts val="1100"/>
              </a:spcBef>
              <a:buClr>
                <a:srgbClr val="800000"/>
              </a:buClr>
            </a:pPr>
            <a:r>
              <a:rPr lang="en-US" altLang="en-US" dirty="0"/>
              <a:t>Pay for requested exam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05">
                                            <p:txEl>
                                              <p:pRg st="0" end="0"/>
                                            </p:txEl>
                                          </p:spTgt>
                                        </p:tgtEl>
                                        <p:attrNameLst>
                                          <p:attrName>style.visibility</p:attrName>
                                        </p:attrNameLst>
                                      </p:cBhvr>
                                      <p:to>
                                        <p:strVal val="visible"/>
                                      </p:to>
                                    </p:set>
                                    <p:animEffect transition="in" filter="fade">
                                      <p:cBhvr>
                                        <p:cTn id="7" dur="500"/>
                                        <p:tgtEl>
                                          <p:spTgt spid="5940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405">
                                            <p:txEl>
                                              <p:pRg st="1" end="1"/>
                                            </p:txEl>
                                          </p:spTgt>
                                        </p:tgtEl>
                                        <p:attrNameLst>
                                          <p:attrName>style.visibility</p:attrName>
                                        </p:attrNameLst>
                                      </p:cBhvr>
                                      <p:to>
                                        <p:strVal val="visible"/>
                                      </p:to>
                                    </p:set>
                                    <p:animEffect transition="in" filter="fade">
                                      <p:cBhvr>
                                        <p:cTn id="11" dur="500"/>
                                        <p:tgtEl>
                                          <p:spTgt spid="59405">
                                            <p:txEl>
                                              <p:pRg st="1" end="1"/>
                                            </p:txEl>
                                          </p:spTgt>
                                        </p:tgtEl>
                                      </p:cBhvr>
                                    </p:animEffect>
                                  </p:childTnLst>
                                </p:cTn>
                              </p:par>
                            </p:childTnLst>
                          </p:cTn>
                        </p:par>
                      </p:childTnLst>
                    </p:cTn>
                  </p:par>
                  <p:par>
                    <p:cTn id="12" fill="hold">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9405">
                                            <p:txEl>
                                              <p:pRg st="2" end="2"/>
                                            </p:txEl>
                                          </p:spTgt>
                                        </p:tgtEl>
                                        <p:attrNameLst>
                                          <p:attrName>style.visibility</p:attrName>
                                        </p:attrNameLst>
                                      </p:cBhvr>
                                      <p:to>
                                        <p:strVal val="visible"/>
                                      </p:to>
                                    </p:set>
                                    <p:animEffect transition="in" filter="fade">
                                      <p:cBhvr>
                                        <p:cTn id="16" dur="500"/>
                                        <p:tgtEl>
                                          <p:spTgt spid="5940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9405">
                                            <p:txEl>
                                              <p:pRg st="3" end="3"/>
                                            </p:txEl>
                                          </p:spTgt>
                                        </p:tgtEl>
                                        <p:attrNameLst>
                                          <p:attrName>style.visibility</p:attrName>
                                        </p:attrNameLst>
                                      </p:cBhvr>
                                      <p:to>
                                        <p:strVal val="visible"/>
                                      </p:to>
                                    </p:set>
                                    <p:animEffect transition="in" filter="fade">
                                      <p:cBhvr>
                                        <p:cTn id="21" dur="500"/>
                                        <p:tgtEl>
                                          <p:spTgt spid="594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Top Bar">
            <a:extLst>
              <a:ext uri="{FF2B5EF4-FFF2-40B4-BE49-F238E27FC236}">
                <a16:creationId xmlns:a16="http://schemas.microsoft.com/office/drawing/2014/main" xmlns="" id="{622CF420-FC6E-44CF-B38E-A6A76C3E591F}"/>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0" name="Base Graphic2">
              <a:extLst>
                <a:ext uri="{FF2B5EF4-FFF2-40B4-BE49-F238E27FC236}">
                  <a16:creationId xmlns:a16="http://schemas.microsoft.com/office/drawing/2014/main" xmlns="" id="{AA795B61-1A0C-4EB2-A991-B66760D2B6C6}"/>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1" name="Gradation box">
              <a:extLst>
                <a:ext uri="{FF2B5EF4-FFF2-40B4-BE49-F238E27FC236}">
                  <a16:creationId xmlns:a16="http://schemas.microsoft.com/office/drawing/2014/main" xmlns="" id="{D0D58754-928D-44A1-9359-A5A56C1DAA58}"/>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2" name="White Gradient Box">
              <a:extLst>
                <a:ext uri="{FF2B5EF4-FFF2-40B4-BE49-F238E27FC236}">
                  <a16:creationId xmlns:a16="http://schemas.microsoft.com/office/drawing/2014/main" xmlns="" id="{814E7221-5429-4CB2-80B2-2BC54F4B3CA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pic>
        <p:nvPicPr>
          <p:cNvPr id="88068" name="sign" descr="Danger-sign-light">
            <a:extLst>
              <a:ext uri="{FF2B5EF4-FFF2-40B4-BE49-F238E27FC236}">
                <a16:creationId xmlns:a16="http://schemas.microsoft.com/office/drawing/2014/main" xmlns="" id="{AB884725-DD4F-4C1E-9F39-2A63ACAC9592}"/>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rot="21536586">
            <a:off x="4242375" y="135671"/>
            <a:ext cx="4404320" cy="7958257"/>
          </a:xfrm>
          <a:prstGeom prst="rect">
            <a:avLst/>
          </a:prstGeom>
          <a:noFill/>
          <a:ln>
            <a:noFill/>
          </a:ln>
          <a:effectLst>
            <a:outerShdw blurRad="152400" dist="14097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flash" descr="danger-light-silo2">
            <a:extLst>
              <a:ext uri="{FF2B5EF4-FFF2-40B4-BE49-F238E27FC236}">
                <a16:creationId xmlns:a16="http://schemas.microsoft.com/office/drawing/2014/main" xmlns="" id="{0B22BA9B-4ADF-43D9-8731-E19D888ED808}"/>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976853" y="190891"/>
            <a:ext cx="1384910" cy="137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itle">
            <a:extLst>
              <a:ext uri="{FF2B5EF4-FFF2-40B4-BE49-F238E27FC236}">
                <a16:creationId xmlns:a16="http://schemas.microsoft.com/office/drawing/2014/main" xmlns="" id="{1D14EF42-AB5E-4E47-98A5-12AC5DEE1F65}"/>
              </a:ext>
            </a:extLst>
          </p:cNvPr>
          <p:cNvSpPr>
            <a:spLocks noGrp="1" noChangeArrowheads="1"/>
          </p:cNvSpPr>
          <p:nvPr>
            <p:ph type="title"/>
          </p:nvPr>
        </p:nvSpPr>
        <p:spPr/>
        <p:txBody>
          <a:bodyPr/>
          <a:lstStyle/>
          <a:p>
            <a:r>
              <a:rPr lang="en-US" altLang="en-US"/>
              <a:t>Direct Threat</a:t>
            </a:r>
          </a:p>
        </p:txBody>
      </p:sp>
      <p:sp>
        <p:nvSpPr>
          <p:cNvPr id="44043" name="text">
            <a:extLst>
              <a:ext uri="{FF2B5EF4-FFF2-40B4-BE49-F238E27FC236}">
                <a16:creationId xmlns:a16="http://schemas.microsoft.com/office/drawing/2014/main" xmlns="" id="{323CB3C8-83D7-4D4D-9365-4BEA3A2012BD}"/>
              </a:ext>
            </a:extLst>
          </p:cNvPr>
          <p:cNvSpPr>
            <a:spLocks noGrp="1" noChangeArrowheads="1"/>
          </p:cNvSpPr>
          <p:nvPr>
            <p:ph idx="1"/>
          </p:nvPr>
        </p:nvSpPr>
        <p:spPr>
          <a:xfrm>
            <a:off x="628651" y="1839118"/>
            <a:ext cx="4232108" cy="4351338"/>
          </a:xfrm>
        </p:spPr>
        <p:txBody>
          <a:bodyPr/>
          <a:lstStyle/>
          <a:p>
            <a:pPr marL="223838" lvl="1" indent="-223838">
              <a:spcBef>
                <a:spcPts val="800"/>
              </a:spcBef>
              <a:buClr>
                <a:srgbClr val="800000"/>
              </a:buClr>
            </a:pPr>
            <a:r>
              <a:rPr lang="en-US" altLang="en-US" dirty="0"/>
              <a:t>Employee with disability poses a significant risk </a:t>
            </a:r>
            <a:r>
              <a:rPr lang="en-US" altLang="en-US" dirty="0">
                <a:solidFill>
                  <a:srgbClr val="FF00FF"/>
                </a:solidFill>
              </a:rPr>
              <a:t/>
            </a:r>
            <a:br>
              <a:rPr lang="en-US" altLang="en-US" dirty="0">
                <a:solidFill>
                  <a:srgbClr val="FF00FF"/>
                </a:solidFill>
              </a:rPr>
            </a:br>
            <a:r>
              <a:rPr lang="en-US" altLang="en-US" dirty="0"/>
              <a:t>of substantial harm in </a:t>
            </a:r>
            <a:r>
              <a:rPr lang="en-US" altLang="en-US" dirty="0">
                <a:solidFill>
                  <a:srgbClr val="FF00FF"/>
                </a:solidFill>
              </a:rPr>
              <a:t/>
            </a:r>
            <a:br>
              <a:rPr lang="en-US" altLang="en-US" dirty="0">
                <a:solidFill>
                  <a:srgbClr val="FF00FF"/>
                </a:solidFill>
              </a:rPr>
            </a:br>
            <a:r>
              <a:rPr lang="en-US" altLang="en-US" dirty="0"/>
              <a:t>the workplace</a:t>
            </a:r>
          </a:p>
          <a:p>
            <a:pPr marL="223838" lvl="1" indent="-223838">
              <a:spcBef>
                <a:spcPts val="800"/>
              </a:spcBef>
              <a:buClr>
                <a:srgbClr val="800000"/>
              </a:buClr>
            </a:pPr>
            <a:r>
              <a:rPr lang="en-US" altLang="en-US" dirty="0"/>
              <a:t>We are </a:t>
            </a:r>
            <a:r>
              <a:rPr lang="en-US" altLang="en-US" u="sng" dirty="0"/>
              <a:t>not</a:t>
            </a:r>
            <a:r>
              <a:rPr lang="en-US" altLang="en-US" dirty="0"/>
              <a:t> required to accommodate</a:t>
            </a:r>
          </a:p>
          <a:p>
            <a:pPr marL="223838" lvl="1" indent="-223838">
              <a:spcBef>
                <a:spcPts val="800"/>
              </a:spcBef>
              <a:buClr>
                <a:srgbClr val="800000"/>
              </a:buClr>
            </a:pPr>
            <a:r>
              <a:rPr lang="en-US" altLang="en-US" dirty="0"/>
              <a:t>We must determine </a:t>
            </a:r>
            <a:r>
              <a:rPr lang="en-US" altLang="en-US" dirty="0">
                <a:solidFill>
                  <a:srgbClr val="FF00FF"/>
                </a:solidFill>
              </a:rPr>
              <a:t/>
            </a:r>
            <a:br>
              <a:rPr lang="en-US" altLang="en-US" dirty="0">
                <a:solidFill>
                  <a:srgbClr val="FF00FF"/>
                </a:solidFill>
              </a:rPr>
            </a:br>
            <a:r>
              <a:rPr lang="en-US" altLang="en-US" dirty="0"/>
              <a:t>direct threat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43">
                                            <p:txEl>
                                              <p:pRg st="0" end="0"/>
                                            </p:txEl>
                                          </p:spTgt>
                                        </p:tgtEl>
                                        <p:attrNameLst>
                                          <p:attrName>style.visibility</p:attrName>
                                        </p:attrNameLst>
                                      </p:cBhvr>
                                      <p:to>
                                        <p:strVal val="visible"/>
                                      </p:to>
                                    </p:set>
                                    <p:animEffect transition="in" filter="fade">
                                      <p:cBhvr>
                                        <p:cTn id="7" dur="500"/>
                                        <p:tgtEl>
                                          <p:spTgt spid="44043">
                                            <p:txEl>
                                              <p:pRg st="0" end="0"/>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44047"/>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1000"/>
                                  </p:stCondLst>
                                  <p:childTnLst>
                                    <p:set>
                                      <p:cBhvr>
                                        <p:cTn id="12" dur="1" fill="hold">
                                          <p:stCondLst>
                                            <p:cond delay="0"/>
                                          </p:stCondLst>
                                        </p:cTn>
                                        <p:tgtEl>
                                          <p:spTgt spid="44047"/>
                                        </p:tgtEl>
                                        <p:attrNameLst>
                                          <p:attrName>style.visibility</p:attrName>
                                        </p:attrNameLst>
                                      </p:cBhvr>
                                      <p:to>
                                        <p:strVal val="visible"/>
                                      </p:to>
                                    </p:set>
                                    <p:animEffect transition="in" filter="fade">
                                      <p:cBhvr>
                                        <p:cTn id="13" dur="1000"/>
                                        <p:tgtEl>
                                          <p:spTgt spid="440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043">
                                            <p:txEl>
                                              <p:pRg st="1" end="1"/>
                                            </p:txEl>
                                          </p:spTgt>
                                        </p:tgtEl>
                                        <p:attrNameLst>
                                          <p:attrName>style.visibility</p:attrName>
                                        </p:attrNameLst>
                                      </p:cBhvr>
                                      <p:to>
                                        <p:strVal val="visible"/>
                                      </p:to>
                                    </p:set>
                                    <p:animEffect transition="in" filter="fade">
                                      <p:cBhvr>
                                        <p:cTn id="18" dur="500"/>
                                        <p:tgtEl>
                                          <p:spTgt spid="44043">
                                            <p:txEl>
                                              <p:pRg st="1" end="1"/>
                                            </p:txEl>
                                          </p:spTgt>
                                        </p:tgtEl>
                                      </p:cBhvr>
                                    </p:animEffect>
                                  </p:childTnLst>
                                </p:cTn>
                              </p:par>
                              <p:par>
                                <p:cTn id="19" presetID="1" presetClass="exit" presetSubtype="0" fill="hold" nodeType="withEffect">
                                  <p:stCondLst>
                                    <p:cond delay="0"/>
                                  </p:stCondLst>
                                  <p:childTnLst>
                                    <p:set>
                                      <p:cBhvr>
                                        <p:cTn id="20" dur="1" fill="hold">
                                          <p:stCondLst>
                                            <p:cond delay="0"/>
                                          </p:stCondLst>
                                        </p:cTn>
                                        <p:tgtEl>
                                          <p:spTgt spid="44047"/>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1000"/>
                                  </p:stCondLst>
                                  <p:childTnLst>
                                    <p:set>
                                      <p:cBhvr>
                                        <p:cTn id="23" dur="1" fill="hold">
                                          <p:stCondLst>
                                            <p:cond delay="0"/>
                                          </p:stCondLst>
                                        </p:cTn>
                                        <p:tgtEl>
                                          <p:spTgt spid="44047"/>
                                        </p:tgtEl>
                                        <p:attrNameLst>
                                          <p:attrName>style.visibility</p:attrName>
                                        </p:attrNameLst>
                                      </p:cBhvr>
                                      <p:to>
                                        <p:strVal val="visible"/>
                                      </p:to>
                                    </p:set>
                                    <p:animEffect transition="in" filter="fade">
                                      <p:cBhvr>
                                        <p:cTn id="24" dur="1000"/>
                                        <p:tgtEl>
                                          <p:spTgt spid="440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043">
                                            <p:txEl>
                                              <p:pRg st="2" end="2"/>
                                            </p:txEl>
                                          </p:spTgt>
                                        </p:tgtEl>
                                        <p:attrNameLst>
                                          <p:attrName>style.visibility</p:attrName>
                                        </p:attrNameLst>
                                      </p:cBhvr>
                                      <p:to>
                                        <p:strVal val="visible"/>
                                      </p:to>
                                    </p:set>
                                    <p:animEffect transition="in" filter="fade">
                                      <p:cBhvr>
                                        <p:cTn id="29" dur="500"/>
                                        <p:tgtEl>
                                          <p:spTgt spid="44043">
                                            <p:txEl>
                                              <p:pRg st="2" end="2"/>
                                            </p:txEl>
                                          </p:spTgt>
                                        </p:tgtEl>
                                      </p:cBhvr>
                                    </p:animEffect>
                                  </p:childTnLst>
                                </p:cTn>
                              </p:par>
                              <p:par>
                                <p:cTn id="30" presetID="1" presetClass="exit" presetSubtype="0" fill="hold" nodeType="withEffect">
                                  <p:stCondLst>
                                    <p:cond delay="0"/>
                                  </p:stCondLst>
                                  <p:childTnLst>
                                    <p:set>
                                      <p:cBhvr>
                                        <p:cTn id="31" dur="1" fill="hold">
                                          <p:stCondLst>
                                            <p:cond delay="0"/>
                                          </p:stCondLst>
                                        </p:cTn>
                                        <p:tgtEl>
                                          <p:spTgt spid="44047"/>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1000"/>
                                  </p:stCondLst>
                                  <p:childTnLst>
                                    <p:set>
                                      <p:cBhvr>
                                        <p:cTn id="34" dur="1" fill="hold">
                                          <p:stCondLst>
                                            <p:cond delay="0"/>
                                          </p:stCondLst>
                                        </p:cTn>
                                        <p:tgtEl>
                                          <p:spTgt spid="44047"/>
                                        </p:tgtEl>
                                        <p:attrNameLst>
                                          <p:attrName>style.visibility</p:attrName>
                                        </p:attrNameLst>
                                      </p:cBhvr>
                                      <p:to>
                                        <p:strVal val="visible"/>
                                      </p:to>
                                    </p:set>
                                    <p:animEffect transition="in" filter="fade">
                                      <p:cBhvr>
                                        <p:cTn id="35" dur="1000"/>
                                        <p:tgtEl>
                                          <p:spTgt spid="44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4" descr="open folder pad paper pen 00007967">
            <a:extLst>
              <a:ext uri="{FF2B5EF4-FFF2-40B4-BE49-F238E27FC236}">
                <a16:creationId xmlns:a16="http://schemas.microsoft.com/office/drawing/2014/main" xmlns="" id="{71E451C0-E687-4302-9D63-65DE61328C82}"/>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t="5585" r="1907" b="5009"/>
          <a:stretch>
            <a:fillRect/>
          </a:stretch>
        </p:blipFill>
        <p:spPr bwMode="auto">
          <a:xfrm>
            <a:off x="0" y="454025"/>
            <a:ext cx="914400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Top Bar">
            <a:extLst>
              <a:ext uri="{FF2B5EF4-FFF2-40B4-BE49-F238E27FC236}">
                <a16:creationId xmlns:a16="http://schemas.microsoft.com/office/drawing/2014/main" xmlns="" id="{EECF6829-98A3-4ACD-A675-26417AD34E81}"/>
              </a:ext>
            </a:extLst>
          </p:cNvPr>
          <p:cNvGrpSpPr/>
          <p:nvPr/>
        </p:nvGrpSpPr>
        <p:grpSpPr>
          <a:xfrm>
            <a:off x="7257" y="18656"/>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1" name="Base Graphic2">
              <a:extLst>
                <a:ext uri="{FF2B5EF4-FFF2-40B4-BE49-F238E27FC236}">
                  <a16:creationId xmlns:a16="http://schemas.microsoft.com/office/drawing/2014/main" xmlns="" id="{256FB564-CB27-43AC-92A3-1A663601906F}"/>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2" name="Gradation box">
              <a:extLst>
                <a:ext uri="{FF2B5EF4-FFF2-40B4-BE49-F238E27FC236}">
                  <a16:creationId xmlns:a16="http://schemas.microsoft.com/office/drawing/2014/main" xmlns="" id="{D85F737C-98B5-4B7C-92C7-DDD419D4EC99}"/>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3" name="White Gradient Box">
              <a:extLst>
                <a:ext uri="{FF2B5EF4-FFF2-40B4-BE49-F238E27FC236}">
                  <a16:creationId xmlns:a16="http://schemas.microsoft.com/office/drawing/2014/main" xmlns="" id="{B0AC7F22-DCB1-409B-A827-3251EC68A12F}"/>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pic>
        <p:nvPicPr>
          <p:cNvPr id="5" name="folder">
            <a:extLst>
              <a:ext uri="{FF2B5EF4-FFF2-40B4-BE49-F238E27FC236}">
                <a16:creationId xmlns:a16="http://schemas.microsoft.com/office/drawing/2014/main" xmlns="" id="{44A26741-DC71-4841-A33E-1E71007EAA9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257" y="1041289"/>
            <a:ext cx="7644827" cy="5816711"/>
          </a:xfrm>
          <a:prstGeom prst="rect">
            <a:avLst/>
          </a:prstGeom>
          <a:effectLst>
            <a:outerShdw blurRad="50800" dist="38100" algn="l" rotWithShape="0">
              <a:prstClr val="black">
                <a:alpha val="40000"/>
              </a:prstClr>
            </a:outerShdw>
          </a:effectLst>
        </p:spPr>
      </p:pic>
      <p:sp>
        <p:nvSpPr>
          <p:cNvPr id="7" name="copyright">
            <a:extLst>
              <a:ext uri="{FF2B5EF4-FFF2-40B4-BE49-F238E27FC236}">
                <a16:creationId xmlns:a16="http://schemas.microsoft.com/office/drawing/2014/main" xmlns="" id="{BB98793C-117C-43F8-B1A9-5888949C26B9}"/>
              </a:ext>
            </a:extLst>
          </p:cNvPr>
          <p:cNvSpPr/>
          <p:nvPr/>
        </p:nvSpPr>
        <p:spPr>
          <a:xfrm>
            <a:off x="4314825" y="6478588"/>
            <a:ext cx="4572000" cy="215900"/>
          </a:xfrm>
          <a:prstGeom prst="rect">
            <a:avLst/>
          </a:prstGeom>
        </p:spPr>
        <p:txBody>
          <a:bodyPr>
            <a:spAutoFit/>
          </a:bodyPr>
          <a:lstStyle/>
          <a:p>
            <a:pPr algn="r">
              <a:defRPr/>
            </a:pPr>
            <a:r>
              <a:rPr lang="en-US" sz="800" dirty="0">
                <a:solidFill>
                  <a:schemeClr val="bg1"/>
                </a:solidFill>
                <a:latin typeface="+mn-lt"/>
              </a:rPr>
              <a:t>© BLR</a:t>
            </a:r>
            <a:r>
              <a:rPr lang="en-US" sz="800" baseline="30000" dirty="0">
                <a:solidFill>
                  <a:schemeClr val="bg1"/>
                </a:solidFill>
                <a:latin typeface="+mn-lt"/>
              </a:rPr>
              <a:t>®</a:t>
            </a:r>
            <a:r>
              <a:rPr lang="en-US" sz="800" dirty="0">
                <a:solidFill>
                  <a:schemeClr val="bg1"/>
                </a:solidFill>
                <a:latin typeface="+mn-lt"/>
              </a:rPr>
              <a:t>—Business &amp; Legal Resources</a:t>
            </a:r>
          </a:p>
        </p:txBody>
      </p:sp>
      <p:sp>
        <p:nvSpPr>
          <p:cNvPr id="46091" name="text">
            <a:extLst>
              <a:ext uri="{FF2B5EF4-FFF2-40B4-BE49-F238E27FC236}">
                <a16:creationId xmlns:a16="http://schemas.microsoft.com/office/drawing/2014/main" xmlns="" id="{70A29C5E-559A-4A9E-99DB-9C9BD366955C}"/>
              </a:ext>
            </a:extLst>
          </p:cNvPr>
          <p:cNvSpPr>
            <a:spLocks noGrp="1" noChangeArrowheads="1"/>
          </p:cNvSpPr>
          <p:nvPr>
            <p:ph idx="1"/>
          </p:nvPr>
        </p:nvSpPr>
        <p:spPr>
          <a:xfrm rot="21449850">
            <a:off x="3158589" y="1856136"/>
            <a:ext cx="3824511" cy="4569867"/>
          </a:xfrm>
        </p:spPr>
        <p:txBody>
          <a:bodyPr>
            <a:noAutofit/>
          </a:bodyPr>
          <a:lstStyle/>
          <a:p>
            <a:pPr marL="223838" indent="-223838">
              <a:spcBef>
                <a:spcPts val="1200"/>
              </a:spcBef>
              <a:buClr>
                <a:srgbClr val="800000"/>
              </a:buClr>
              <a:buFont typeface="Arial" panose="020B0604020202020204" pitchFamily="34" charset="0"/>
              <a:buChar char="•"/>
            </a:pPr>
            <a:r>
              <a:rPr lang="en-US" altLang="en-US" sz="2400" dirty="0"/>
              <a:t>Can’t use no-fault </a:t>
            </a:r>
            <a:r>
              <a:rPr lang="en-US" altLang="en-US" sz="2400" dirty="0">
                <a:solidFill>
                  <a:srgbClr val="FF00FF"/>
                </a:solidFill>
              </a:rPr>
              <a:t/>
            </a:r>
            <a:br>
              <a:rPr lang="en-US" altLang="en-US" sz="2400" dirty="0">
                <a:solidFill>
                  <a:srgbClr val="FF00FF"/>
                </a:solidFill>
              </a:rPr>
            </a:br>
            <a:r>
              <a:rPr lang="en-US" altLang="en-US" sz="2400" dirty="0"/>
              <a:t>leave if more leave required</a:t>
            </a:r>
          </a:p>
          <a:p>
            <a:pPr marL="223838" indent="-223838">
              <a:spcBef>
                <a:spcPts val="1200"/>
              </a:spcBef>
              <a:buClr>
                <a:srgbClr val="800000"/>
              </a:buClr>
              <a:buFont typeface="Arial" panose="020B0604020202020204" pitchFamily="34" charset="0"/>
              <a:buChar char="•"/>
            </a:pPr>
            <a:r>
              <a:rPr lang="en-US" altLang="en-US" sz="2400" dirty="0"/>
              <a:t>We may have to </a:t>
            </a:r>
            <a:r>
              <a:rPr lang="en-US" altLang="en-US" sz="2400" dirty="0">
                <a:solidFill>
                  <a:srgbClr val="FF00FF"/>
                </a:solidFill>
              </a:rPr>
              <a:t/>
            </a:r>
            <a:br>
              <a:rPr lang="en-US" altLang="en-US" sz="2400" dirty="0">
                <a:solidFill>
                  <a:srgbClr val="FF00FF"/>
                </a:solidFill>
              </a:rPr>
            </a:br>
            <a:r>
              <a:rPr lang="en-US" altLang="en-US" sz="2400" dirty="0"/>
              <a:t>modify our policy unless</a:t>
            </a:r>
          </a:p>
          <a:p>
            <a:pPr marL="625475" lvl="1" indent="-336550">
              <a:spcBef>
                <a:spcPts val="1200"/>
              </a:spcBef>
              <a:buClr>
                <a:schemeClr val="tx1"/>
              </a:buClr>
              <a:buFont typeface="Arial" panose="020B0604020202020204" pitchFamily="34" charset="0"/>
              <a:buChar char="–"/>
            </a:pPr>
            <a:r>
              <a:rPr lang="en-US" altLang="en-US" sz="2200" dirty="0"/>
              <a:t>Another effective accommodation</a:t>
            </a:r>
          </a:p>
          <a:p>
            <a:pPr marL="625475" lvl="1" indent="-336550">
              <a:spcBef>
                <a:spcPts val="1200"/>
              </a:spcBef>
              <a:buClr>
                <a:schemeClr val="tx1"/>
              </a:buClr>
              <a:buFont typeface="Arial" panose="020B0604020202020204" pitchFamily="34" charset="0"/>
              <a:buChar char="–"/>
            </a:pPr>
            <a:r>
              <a:rPr lang="en-US" altLang="en-US" sz="2200" dirty="0"/>
              <a:t>Cause additional hardship</a:t>
            </a:r>
          </a:p>
          <a:p>
            <a:pPr marL="223838" indent="-223838">
              <a:spcBef>
                <a:spcPts val="1200"/>
              </a:spcBef>
              <a:buClr>
                <a:srgbClr val="800000"/>
              </a:buClr>
              <a:buFont typeface="Arial" panose="020B0604020202020204" pitchFamily="34" charset="0"/>
              <a:buChar char="•"/>
            </a:pPr>
            <a:r>
              <a:rPr lang="en-US" altLang="en-US" sz="2400" dirty="0"/>
              <a:t>No maximum leave requirement</a:t>
            </a:r>
          </a:p>
        </p:txBody>
      </p:sp>
      <p:sp>
        <p:nvSpPr>
          <p:cNvPr id="90115" name="title">
            <a:extLst>
              <a:ext uri="{FF2B5EF4-FFF2-40B4-BE49-F238E27FC236}">
                <a16:creationId xmlns:a16="http://schemas.microsoft.com/office/drawing/2014/main" xmlns="" id="{BB05EDAC-0FFC-4675-AAF6-6EAEB49D1E75}"/>
              </a:ext>
            </a:extLst>
          </p:cNvPr>
          <p:cNvSpPr>
            <a:spLocks noGrp="1" noChangeArrowheads="1"/>
          </p:cNvSpPr>
          <p:nvPr>
            <p:ph type="title"/>
          </p:nvPr>
        </p:nvSpPr>
        <p:spPr/>
        <p:txBody>
          <a:bodyPr/>
          <a:lstStyle/>
          <a:p>
            <a:r>
              <a:rPr lang="en-US" altLang="en-US" dirty="0"/>
              <a:t>Leave Requirements</a:t>
            </a:r>
          </a:p>
        </p:txBody>
      </p:sp>
    </p:spTree>
    <p:custDataLst>
      <p:tags r:id="rId1"/>
    </p:custDataLst>
    <p:extLst>
      <p:ext uri="{BB962C8B-B14F-4D97-AF65-F5344CB8AC3E}">
        <p14:creationId xmlns:p14="http://schemas.microsoft.com/office/powerpoint/2010/main" val="157390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91">
                                            <p:txEl>
                                              <p:pRg st="0" end="0"/>
                                            </p:txEl>
                                          </p:spTgt>
                                        </p:tgtEl>
                                        <p:attrNameLst>
                                          <p:attrName>style.visibility</p:attrName>
                                        </p:attrNameLst>
                                      </p:cBhvr>
                                      <p:to>
                                        <p:strVal val="visible"/>
                                      </p:to>
                                    </p:set>
                                    <p:animEffect transition="in" filter="fade">
                                      <p:cBhvr>
                                        <p:cTn id="7" dur="500"/>
                                        <p:tgtEl>
                                          <p:spTgt spid="46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091">
                                            <p:txEl>
                                              <p:pRg st="1" end="1"/>
                                            </p:txEl>
                                          </p:spTgt>
                                        </p:tgtEl>
                                        <p:attrNameLst>
                                          <p:attrName>style.visibility</p:attrName>
                                        </p:attrNameLst>
                                      </p:cBhvr>
                                      <p:to>
                                        <p:strVal val="visible"/>
                                      </p:to>
                                    </p:set>
                                    <p:animEffect transition="in" filter="fade">
                                      <p:cBhvr>
                                        <p:cTn id="12" dur="500"/>
                                        <p:tgtEl>
                                          <p:spTgt spid="46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91">
                                            <p:txEl>
                                              <p:pRg st="2" end="2"/>
                                            </p:txEl>
                                          </p:spTgt>
                                        </p:tgtEl>
                                        <p:attrNameLst>
                                          <p:attrName>style.visibility</p:attrName>
                                        </p:attrNameLst>
                                      </p:cBhvr>
                                      <p:to>
                                        <p:strVal val="visible"/>
                                      </p:to>
                                    </p:set>
                                    <p:animEffect transition="in" filter="fade">
                                      <p:cBhvr>
                                        <p:cTn id="17" dur="500"/>
                                        <p:tgtEl>
                                          <p:spTgt spid="460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091">
                                            <p:txEl>
                                              <p:pRg st="3" end="3"/>
                                            </p:txEl>
                                          </p:spTgt>
                                        </p:tgtEl>
                                        <p:attrNameLst>
                                          <p:attrName>style.visibility</p:attrName>
                                        </p:attrNameLst>
                                      </p:cBhvr>
                                      <p:to>
                                        <p:strVal val="visible"/>
                                      </p:to>
                                    </p:set>
                                    <p:animEffect transition="in" filter="fade">
                                      <p:cBhvr>
                                        <p:cTn id="22" dur="500"/>
                                        <p:tgtEl>
                                          <p:spTgt spid="46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6091">
                                            <p:txEl>
                                              <p:pRg st="4" end="4"/>
                                            </p:txEl>
                                          </p:spTgt>
                                        </p:tgtEl>
                                        <p:attrNameLst>
                                          <p:attrName>style.visibility</p:attrName>
                                        </p:attrNameLst>
                                      </p:cBhvr>
                                      <p:to>
                                        <p:strVal val="visible"/>
                                      </p:to>
                                    </p:set>
                                    <p:animEffect transition="in" filter="fade">
                                      <p:cBhvr>
                                        <p:cTn id="27" dur="500"/>
                                        <p:tgtEl>
                                          <p:spTgt spid="46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2" descr="open folder pad paper pen 00007967">
            <a:extLst>
              <a:ext uri="{FF2B5EF4-FFF2-40B4-BE49-F238E27FC236}">
                <a16:creationId xmlns:a16="http://schemas.microsoft.com/office/drawing/2014/main" xmlns="" id="{8D4E9EB6-8F82-4763-A234-1DA635D4B880}"/>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t="5585" r="1907" b="5009"/>
          <a:stretch>
            <a:fillRect/>
          </a:stretch>
        </p:blipFill>
        <p:spPr bwMode="auto">
          <a:xfrm>
            <a:off x="0" y="454025"/>
            <a:ext cx="914400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Top Bar">
            <a:extLst>
              <a:ext uri="{FF2B5EF4-FFF2-40B4-BE49-F238E27FC236}">
                <a16:creationId xmlns:a16="http://schemas.microsoft.com/office/drawing/2014/main" xmlns="" id="{5CB48ADE-1612-4307-AD91-05452FA25410}"/>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2" name="Base Graphic2">
              <a:extLst>
                <a:ext uri="{FF2B5EF4-FFF2-40B4-BE49-F238E27FC236}">
                  <a16:creationId xmlns:a16="http://schemas.microsoft.com/office/drawing/2014/main" xmlns="" id="{BDCB3B3C-C14D-4235-8F5D-DC433E9E0300}"/>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3" name="Gradation box">
              <a:extLst>
                <a:ext uri="{FF2B5EF4-FFF2-40B4-BE49-F238E27FC236}">
                  <a16:creationId xmlns:a16="http://schemas.microsoft.com/office/drawing/2014/main" xmlns="" id="{7EF7593B-2839-4E8E-8A17-007A1083DB9A}"/>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4" name="White Gradient Box">
              <a:extLst>
                <a:ext uri="{FF2B5EF4-FFF2-40B4-BE49-F238E27FC236}">
                  <a16:creationId xmlns:a16="http://schemas.microsoft.com/office/drawing/2014/main" xmlns="" id="{E8A1519C-E7D2-4879-80F0-2A7D04EFABA4}"/>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pic>
        <p:nvPicPr>
          <p:cNvPr id="15" name="folder">
            <a:extLst>
              <a:ext uri="{FF2B5EF4-FFF2-40B4-BE49-F238E27FC236}">
                <a16:creationId xmlns:a16="http://schemas.microsoft.com/office/drawing/2014/main" xmlns="" id="{66CAD661-A9F1-4D53-99A9-F944FA6C165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257" y="1041289"/>
            <a:ext cx="7644827" cy="5816711"/>
          </a:xfrm>
          <a:prstGeom prst="rect">
            <a:avLst/>
          </a:prstGeom>
          <a:effectLst>
            <a:outerShdw blurRad="50800" dist="38100" algn="l" rotWithShape="0">
              <a:prstClr val="black">
                <a:alpha val="40000"/>
              </a:prstClr>
            </a:outerShdw>
          </a:effectLst>
        </p:spPr>
      </p:pic>
      <p:sp>
        <p:nvSpPr>
          <p:cNvPr id="60429" name="text">
            <a:extLst>
              <a:ext uri="{FF2B5EF4-FFF2-40B4-BE49-F238E27FC236}">
                <a16:creationId xmlns:a16="http://schemas.microsoft.com/office/drawing/2014/main" xmlns="" id="{D701A22D-EB5E-4CD0-860A-2CD9F892F493}"/>
              </a:ext>
            </a:extLst>
          </p:cNvPr>
          <p:cNvSpPr>
            <a:spLocks noChangeArrowheads="1"/>
          </p:cNvSpPr>
          <p:nvPr/>
        </p:nvSpPr>
        <p:spPr bwMode="auto">
          <a:xfrm rot="-169013">
            <a:off x="3192989" y="2046520"/>
            <a:ext cx="3702302" cy="445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ts val="1200"/>
              </a:spcBef>
              <a:buClr>
                <a:srgbClr val="A50021"/>
              </a:buClr>
              <a:buSzPct val="100000"/>
              <a:buFontTx/>
              <a:buChar char="•"/>
            </a:pPr>
            <a:r>
              <a:rPr lang="en-US" altLang="en-US" sz="2400" dirty="0">
                <a:solidFill>
                  <a:srgbClr val="000000"/>
                </a:solidFill>
                <a:latin typeface="Articulate" panose="02000503040000020004" pitchFamily="2" charset="0"/>
              </a:rPr>
              <a:t>Additional paid leave </a:t>
            </a:r>
            <a:r>
              <a:rPr lang="en-US" altLang="en-US" sz="2400" u="sng" dirty="0">
                <a:solidFill>
                  <a:srgbClr val="000000"/>
                </a:solidFill>
                <a:latin typeface="Articulate" panose="02000503040000020004" pitchFamily="2" charset="0"/>
              </a:rPr>
              <a:t>not</a:t>
            </a:r>
            <a:r>
              <a:rPr lang="en-US" altLang="en-US" sz="2400" dirty="0">
                <a:solidFill>
                  <a:srgbClr val="000000"/>
                </a:solidFill>
                <a:latin typeface="Articulate" panose="02000503040000020004" pitchFamily="2" charset="0"/>
              </a:rPr>
              <a:t> required</a:t>
            </a:r>
          </a:p>
          <a:p>
            <a:pPr eaLnBrk="1" hangingPunct="1">
              <a:spcBef>
                <a:spcPts val="1200"/>
              </a:spcBef>
              <a:buClr>
                <a:srgbClr val="A50021"/>
              </a:buClr>
              <a:buSzPct val="100000"/>
              <a:buFontTx/>
              <a:buChar char="•"/>
            </a:pPr>
            <a:r>
              <a:rPr lang="en-US" altLang="en-US" sz="2400" dirty="0">
                <a:solidFill>
                  <a:srgbClr val="000000"/>
                </a:solidFill>
                <a:latin typeface="Articulate" panose="02000503040000020004" pitchFamily="2" charset="0"/>
              </a:rPr>
              <a:t>Unpaid leave is allowed after accrued paid leave is used</a:t>
            </a:r>
          </a:p>
          <a:p>
            <a:pPr eaLnBrk="1" hangingPunct="1">
              <a:spcBef>
                <a:spcPts val="1200"/>
              </a:spcBef>
              <a:buClr>
                <a:srgbClr val="A50021"/>
              </a:buClr>
              <a:buSzPct val="100000"/>
              <a:buFontTx/>
              <a:buChar char="•"/>
            </a:pPr>
            <a:r>
              <a:rPr lang="en-US" altLang="en-US" sz="2400" dirty="0">
                <a:solidFill>
                  <a:srgbClr val="000000"/>
                </a:solidFill>
                <a:latin typeface="Articulate" panose="02000503040000020004" pitchFamily="2" charset="0"/>
              </a:rPr>
              <a:t>Reasonable accommodations </a:t>
            </a:r>
            <a:endParaRPr lang="en-US" altLang="en-US" sz="2400" dirty="0">
              <a:solidFill>
                <a:srgbClr val="FF00FF"/>
              </a:solidFill>
              <a:latin typeface="Articulate" panose="02000503040000020004" pitchFamily="2" charset="0"/>
            </a:endParaRPr>
          </a:p>
          <a:p>
            <a:pPr marL="577850" lvl="1" indent="-288925" eaLnBrk="1" hangingPunct="1">
              <a:spcBef>
                <a:spcPts val="600"/>
              </a:spcBef>
              <a:buClr>
                <a:schemeClr val="tx1"/>
              </a:buClr>
              <a:buSzPct val="100000"/>
              <a:buFont typeface="Arial" panose="020B0604020202020204" pitchFamily="34" charset="0"/>
              <a:buChar char="–"/>
            </a:pPr>
            <a:r>
              <a:rPr lang="en-US" altLang="en-US" sz="2300" dirty="0">
                <a:latin typeface="Articulate" panose="02000503040000020004" pitchFamily="2" charset="0"/>
              </a:rPr>
              <a:t>Modified schedules</a:t>
            </a:r>
          </a:p>
          <a:p>
            <a:pPr marL="577850" lvl="1" indent="-288925" eaLnBrk="1" hangingPunct="1">
              <a:spcBef>
                <a:spcPts val="600"/>
              </a:spcBef>
              <a:buClr>
                <a:schemeClr val="tx1"/>
              </a:buClr>
              <a:buSzPct val="100000"/>
              <a:buFont typeface="Arial" panose="020B0604020202020204" pitchFamily="34" charset="0"/>
              <a:buChar char="–"/>
            </a:pPr>
            <a:r>
              <a:rPr lang="en-US" altLang="en-US" sz="2300" dirty="0">
                <a:latin typeface="Articulate" panose="02000503040000020004" pitchFamily="2" charset="0"/>
              </a:rPr>
              <a:t>Part-time schedules</a:t>
            </a:r>
          </a:p>
          <a:p>
            <a:pPr marL="577850" lvl="1" indent="-288925" eaLnBrk="1" hangingPunct="1">
              <a:spcBef>
                <a:spcPts val="600"/>
              </a:spcBef>
              <a:buClr>
                <a:schemeClr val="tx1"/>
              </a:buClr>
              <a:buSzPct val="100000"/>
              <a:buFont typeface="Arial" panose="020B0604020202020204" pitchFamily="34" charset="0"/>
              <a:buChar char="–"/>
            </a:pPr>
            <a:r>
              <a:rPr lang="en-US" altLang="en-US" sz="2300" dirty="0">
                <a:latin typeface="Articulate" panose="02000503040000020004" pitchFamily="2" charset="0"/>
              </a:rPr>
              <a:t>Transfer</a:t>
            </a:r>
          </a:p>
          <a:p>
            <a:pPr marL="577850" lvl="1" indent="-288925" eaLnBrk="1" hangingPunct="1">
              <a:spcBef>
                <a:spcPts val="600"/>
              </a:spcBef>
              <a:buClr>
                <a:schemeClr val="tx1"/>
              </a:buClr>
              <a:buSzPct val="100000"/>
              <a:buFont typeface="Arial" panose="020B0604020202020204" pitchFamily="34" charset="0"/>
              <a:buChar char="–"/>
            </a:pPr>
            <a:r>
              <a:rPr lang="en-US" altLang="en-US" sz="2300" dirty="0">
                <a:latin typeface="Articulate" panose="02000503040000020004" pitchFamily="2" charset="0"/>
              </a:rPr>
              <a:t>Lead to return</a:t>
            </a:r>
            <a:endParaRPr lang="en-US" altLang="en-US" sz="2400" dirty="0">
              <a:solidFill>
                <a:srgbClr val="000000"/>
              </a:solidFill>
              <a:latin typeface="Articulate" panose="02000503040000020004" pitchFamily="2" charset="0"/>
            </a:endParaRPr>
          </a:p>
        </p:txBody>
      </p:sp>
      <p:sp>
        <p:nvSpPr>
          <p:cNvPr id="92164" name="title">
            <a:extLst>
              <a:ext uri="{FF2B5EF4-FFF2-40B4-BE49-F238E27FC236}">
                <a16:creationId xmlns:a16="http://schemas.microsoft.com/office/drawing/2014/main" xmlns="" id="{E4149E80-3041-493B-953B-D6B48CEB7F5F}"/>
              </a:ext>
            </a:extLst>
          </p:cNvPr>
          <p:cNvSpPr>
            <a:spLocks noGrp="1" noChangeArrowheads="1"/>
          </p:cNvSpPr>
          <p:nvPr>
            <p:ph type="title"/>
          </p:nvPr>
        </p:nvSpPr>
        <p:spPr/>
        <p:txBody>
          <a:bodyPr/>
          <a:lstStyle/>
          <a:p>
            <a:r>
              <a:rPr lang="en-US" altLang="en-US" dirty="0"/>
              <a:t>Leave Requirements</a:t>
            </a:r>
            <a:endParaRPr lang="en-US" altLang="en-US" sz="1800" dirty="0"/>
          </a:p>
        </p:txBody>
      </p:sp>
      <p:sp>
        <p:nvSpPr>
          <p:cNvPr id="92167" name="Rectangle 6" hidden="1">
            <a:extLst>
              <a:ext uri="{FF2B5EF4-FFF2-40B4-BE49-F238E27FC236}">
                <a16:creationId xmlns:a16="http://schemas.microsoft.com/office/drawing/2014/main" xmlns="" id="{F9A9420F-CB3E-4E59-A086-45769628E08A}"/>
              </a:ext>
            </a:extLst>
          </p:cNvPr>
          <p:cNvSpPr>
            <a:spLocks noChangeArrowheads="1"/>
          </p:cNvSpPr>
          <p:nvPr/>
        </p:nvSpPr>
        <p:spPr bwMode="auto">
          <a:xfrm>
            <a:off x="0" y="-12700"/>
            <a:ext cx="9144000" cy="485775"/>
          </a:xfrm>
          <a:prstGeom prst="rect">
            <a:avLst/>
          </a:prstGeom>
          <a:gradFill rotWithShape="1">
            <a:gsLst>
              <a:gs pos="0">
                <a:srgbClr val="AC030D">
                  <a:alpha val="90999"/>
                </a:srgbClr>
              </a:gs>
              <a:gs pos="100000">
                <a:srgbClr val="AC030D">
                  <a:alpha val="4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a:lnSpc>
                <a:spcPct val="100000"/>
              </a:lnSpc>
              <a:spcBef>
                <a:spcPct val="0"/>
              </a:spcBef>
              <a:buClrTx/>
              <a:buSzTx/>
            </a:pPr>
            <a:endParaRPr lang="en-US" altLang="en-US" sz="2400">
              <a:latin typeface="Times New Roman" panose="02020603050405020304" pitchFamily="18" charset="0"/>
            </a:endParaRPr>
          </a:p>
        </p:txBody>
      </p:sp>
      <p:sp>
        <p:nvSpPr>
          <p:cNvPr id="16" name="copyright">
            <a:extLst>
              <a:ext uri="{FF2B5EF4-FFF2-40B4-BE49-F238E27FC236}">
                <a16:creationId xmlns:a16="http://schemas.microsoft.com/office/drawing/2014/main" xmlns="" id="{655D79FE-0E23-474B-9B6E-05870B7A1515}"/>
              </a:ext>
            </a:extLst>
          </p:cNvPr>
          <p:cNvSpPr/>
          <p:nvPr/>
        </p:nvSpPr>
        <p:spPr>
          <a:xfrm>
            <a:off x="4314825" y="6478588"/>
            <a:ext cx="4572000" cy="215900"/>
          </a:xfrm>
          <a:prstGeom prst="rect">
            <a:avLst/>
          </a:prstGeom>
        </p:spPr>
        <p:txBody>
          <a:bodyPr>
            <a:spAutoFit/>
          </a:bodyPr>
          <a:lstStyle/>
          <a:p>
            <a:pPr algn="r">
              <a:defRPr/>
            </a:pPr>
            <a:r>
              <a:rPr lang="en-US" sz="800" dirty="0">
                <a:solidFill>
                  <a:schemeClr val="bg1"/>
                </a:solidFill>
                <a:latin typeface="+mn-lt"/>
              </a:rPr>
              <a:t>© BLR</a:t>
            </a:r>
            <a:r>
              <a:rPr lang="en-US" sz="800" baseline="30000" dirty="0">
                <a:solidFill>
                  <a:schemeClr val="bg1"/>
                </a:solidFill>
                <a:latin typeface="+mn-lt"/>
              </a:rPr>
              <a:t>®</a:t>
            </a:r>
            <a:r>
              <a:rPr lang="en-US" sz="800" dirty="0">
                <a:solidFill>
                  <a:schemeClr val="bg1"/>
                </a:solidFill>
                <a:latin typeface="+mn-lt"/>
              </a:rPr>
              <a:t>—Business &amp; Legal Resources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9">
                                            <p:txEl>
                                              <p:pRg st="0" end="0"/>
                                            </p:txEl>
                                          </p:spTgt>
                                        </p:tgtEl>
                                        <p:attrNameLst>
                                          <p:attrName>style.visibility</p:attrName>
                                        </p:attrNameLst>
                                      </p:cBhvr>
                                      <p:to>
                                        <p:strVal val="visible"/>
                                      </p:to>
                                    </p:set>
                                    <p:animEffect transition="in" filter="fade">
                                      <p:cBhvr>
                                        <p:cTn id="7" dur="500"/>
                                        <p:tgtEl>
                                          <p:spTgt spid="604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429">
                                            <p:txEl>
                                              <p:pRg st="1" end="1"/>
                                            </p:txEl>
                                          </p:spTgt>
                                        </p:tgtEl>
                                        <p:attrNameLst>
                                          <p:attrName>style.visibility</p:attrName>
                                        </p:attrNameLst>
                                      </p:cBhvr>
                                      <p:to>
                                        <p:strVal val="visible"/>
                                      </p:to>
                                    </p:set>
                                    <p:animEffect transition="in" filter="fade">
                                      <p:cBhvr>
                                        <p:cTn id="12" dur="500"/>
                                        <p:tgtEl>
                                          <p:spTgt spid="604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29">
                                            <p:txEl>
                                              <p:pRg st="2" end="2"/>
                                            </p:txEl>
                                          </p:spTgt>
                                        </p:tgtEl>
                                        <p:attrNameLst>
                                          <p:attrName>style.visibility</p:attrName>
                                        </p:attrNameLst>
                                      </p:cBhvr>
                                      <p:to>
                                        <p:strVal val="visible"/>
                                      </p:to>
                                    </p:set>
                                    <p:animEffect transition="in" filter="fade">
                                      <p:cBhvr>
                                        <p:cTn id="17" dur="500"/>
                                        <p:tgtEl>
                                          <p:spTgt spid="604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429">
                                            <p:txEl>
                                              <p:pRg st="3" end="3"/>
                                            </p:txEl>
                                          </p:spTgt>
                                        </p:tgtEl>
                                        <p:attrNameLst>
                                          <p:attrName>style.visibility</p:attrName>
                                        </p:attrNameLst>
                                      </p:cBhvr>
                                      <p:to>
                                        <p:strVal val="visible"/>
                                      </p:to>
                                    </p:set>
                                    <p:animEffect transition="in" filter="fade">
                                      <p:cBhvr>
                                        <p:cTn id="22" dur="500"/>
                                        <p:tgtEl>
                                          <p:spTgt spid="604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429">
                                            <p:txEl>
                                              <p:pRg st="4" end="4"/>
                                            </p:txEl>
                                          </p:spTgt>
                                        </p:tgtEl>
                                        <p:attrNameLst>
                                          <p:attrName>style.visibility</p:attrName>
                                        </p:attrNameLst>
                                      </p:cBhvr>
                                      <p:to>
                                        <p:strVal val="visible"/>
                                      </p:to>
                                    </p:set>
                                    <p:animEffect transition="in" filter="fade">
                                      <p:cBhvr>
                                        <p:cTn id="27" dur="500"/>
                                        <p:tgtEl>
                                          <p:spTgt spid="604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429">
                                            <p:txEl>
                                              <p:pRg st="5" end="5"/>
                                            </p:txEl>
                                          </p:spTgt>
                                        </p:tgtEl>
                                        <p:attrNameLst>
                                          <p:attrName>style.visibility</p:attrName>
                                        </p:attrNameLst>
                                      </p:cBhvr>
                                      <p:to>
                                        <p:strVal val="visible"/>
                                      </p:to>
                                    </p:set>
                                    <p:animEffect transition="in" filter="fade">
                                      <p:cBhvr>
                                        <p:cTn id="32" dur="500"/>
                                        <p:tgtEl>
                                          <p:spTgt spid="6042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429">
                                            <p:txEl>
                                              <p:pRg st="6" end="6"/>
                                            </p:txEl>
                                          </p:spTgt>
                                        </p:tgtEl>
                                        <p:attrNameLst>
                                          <p:attrName>style.visibility</p:attrName>
                                        </p:attrNameLst>
                                      </p:cBhvr>
                                      <p:to>
                                        <p:strVal val="visible"/>
                                      </p:to>
                                    </p:set>
                                    <p:animEffect transition="in" filter="fade">
                                      <p:cBhvr>
                                        <p:cTn id="37" dur="500"/>
                                        <p:tgtEl>
                                          <p:spTgt spid="604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2" descr="open folder pad paper pen 00007967">
            <a:extLst>
              <a:ext uri="{FF2B5EF4-FFF2-40B4-BE49-F238E27FC236}">
                <a16:creationId xmlns:a16="http://schemas.microsoft.com/office/drawing/2014/main" xmlns="" id="{8D4E9EB6-8F82-4763-A234-1DA635D4B880}"/>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t="5585" r="1907" b="5009"/>
          <a:stretch>
            <a:fillRect/>
          </a:stretch>
        </p:blipFill>
        <p:spPr bwMode="auto">
          <a:xfrm>
            <a:off x="0" y="454025"/>
            <a:ext cx="914400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Top Bar">
            <a:extLst>
              <a:ext uri="{FF2B5EF4-FFF2-40B4-BE49-F238E27FC236}">
                <a16:creationId xmlns:a16="http://schemas.microsoft.com/office/drawing/2014/main" xmlns="" id="{5CB48ADE-1612-4307-AD91-05452FA25410}"/>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12" name="Base Graphic2">
              <a:extLst>
                <a:ext uri="{FF2B5EF4-FFF2-40B4-BE49-F238E27FC236}">
                  <a16:creationId xmlns:a16="http://schemas.microsoft.com/office/drawing/2014/main" xmlns="" id="{BDCB3B3C-C14D-4235-8F5D-DC433E9E0300}"/>
                </a:ext>
              </a:extLst>
            </p:cNvPr>
            <p:cNvPicPr>
              <a:picLocks noChangeAspect="1"/>
            </p:cNvPicPr>
            <p:nvPr userDrawn="1"/>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3" name="Gradation box">
              <a:extLst>
                <a:ext uri="{FF2B5EF4-FFF2-40B4-BE49-F238E27FC236}">
                  <a16:creationId xmlns:a16="http://schemas.microsoft.com/office/drawing/2014/main" xmlns="" id="{7EF7593B-2839-4E8E-8A17-007A1083DB9A}"/>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4" name="White Gradient Box">
              <a:extLst>
                <a:ext uri="{FF2B5EF4-FFF2-40B4-BE49-F238E27FC236}">
                  <a16:creationId xmlns:a16="http://schemas.microsoft.com/office/drawing/2014/main" xmlns="" id="{E8A1519C-E7D2-4879-80F0-2A7D04EFABA4}"/>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pic>
        <p:nvPicPr>
          <p:cNvPr id="15" name="folder">
            <a:extLst>
              <a:ext uri="{FF2B5EF4-FFF2-40B4-BE49-F238E27FC236}">
                <a16:creationId xmlns:a16="http://schemas.microsoft.com/office/drawing/2014/main" xmlns="" id="{66CAD661-A9F1-4D53-99A9-F944FA6C165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257" y="1041289"/>
            <a:ext cx="7644827" cy="5816711"/>
          </a:xfrm>
          <a:prstGeom prst="rect">
            <a:avLst/>
          </a:prstGeom>
          <a:effectLst>
            <a:outerShdw blurRad="50800" dist="38100" algn="l" rotWithShape="0">
              <a:prstClr val="black">
                <a:alpha val="40000"/>
              </a:prstClr>
            </a:outerShdw>
          </a:effectLst>
        </p:spPr>
      </p:pic>
      <p:sp>
        <p:nvSpPr>
          <p:cNvPr id="60429" name="text">
            <a:extLst>
              <a:ext uri="{FF2B5EF4-FFF2-40B4-BE49-F238E27FC236}">
                <a16:creationId xmlns:a16="http://schemas.microsoft.com/office/drawing/2014/main" xmlns="" id="{D701A22D-EB5E-4CD0-860A-2CD9F892F493}"/>
              </a:ext>
            </a:extLst>
          </p:cNvPr>
          <p:cNvSpPr>
            <a:spLocks noChangeArrowheads="1"/>
          </p:cNvSpPr>
          <p:nvPr/>
        </p:nvSpPr>
        <p:spPr bwMode="auto">
          <a:xfrm rot="-169013">
            <a:off x="3193071" y="2049857"/>
            <a:ext cx="3342057" cy="44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eaLnBrk="1" hangingPunct="1">
              <a:spcBef>
                <a:spcPts val="1200"/>
              </a:spcBef>
              <a:buClr>
                <a:srgbClr val="A50021"/>
              </a:buClr>
              <a:buSzPct val="100000"/>
              <a:buFontTx/>
              <a:buChar char="•"/>
            </a:pPr>
            <a:r>
              <a:rPr lang="en-US" altLang="en-US" sz="2400" dirty="0">
                <a:solidFill>
                  <a:srgbClr val="000000"/>
                </a:solidFill>
                <a:latin typeface="Articulate" panose="02000503040000020004" pitchFamily="2" charset="0"/>
              </a:rPr>
              <a:t>Benefits remain same as other unpaid leave</a:t>
            </a:r>
          </a:p>
        </p:txBody>
      </p:sp>
      <p:sp>
        <p:nvSpPr>
          <p:cNvPr id="92164" name="title">
            <a:extLst>
              <a:ext uri="{FF2B5EF4-FFF2-40B4-BE49-F238E27FC236}">
                <a16:creationId xmlns:a16="http://schemas.microsoft.com/office/drawing/2014/main" xmlns="" id="{E4149E80-3041-493B-953B-D6B48CEB7F5F}"/>
              </a:ext>
            </a:extLst>
          </p:cNvPr>
          <p:cNvSpPr>
            <a:spLocks noGrp="1" noChangeArrowheads="1"/>
          </p:cNvSpPr>
          <p:nvPr>
            <p:ph type="title"/>
          </p:nvPr>
        </p:nvSpPr>
        <p:spPr/>
        <p:txBody>
          <a:bodyPr/>
          <a:lstStyle/>
          <a:p>
            <a:r>
              <a:rPr lang="en-US" altLang="en-US" dirty="0"/>
              <a:t>Leave Requirements</a:t>
            </a:r>
            <a:endParaRPr lang="en-US" altLang="en-US" sz="1800" dirty="0"/>
          </a:p>
        </p:txBody>
      </p:sp>
      <p:sp>
        <p:nvSpPr>
          <p:cNvPr id="92167" name="Rectangle 6" hidden="1">
            <a:extLst>
              <a:ext uri="{FF2B5EF4-FFF2-40B4-BE49-F238E27FC236}">
                <a16:creationId xmlns:a16="http://schemas.microsoft.com/office/drawing/2014/main" xmlns="" id="{F9A9420F-CB3E-4E59-A086-45769628E08A}"/>
              </a:ext>
            </a:extLst>
          </p:cNvPr>
          <p:cNvSpPr>
            <a:spLocks noChangeArrowheads="1"/>
          </p:cNvSpPr>
          <p:nvPr/>
        </p:nvSpPr>
        <p:spPr bwMode="auto">
          <a:xfrm>
            <a:off x="0" y="-12700"/>
            <a:ext cx="9144000" cy="485775"/>
          </a:xfrm>
          <a:prstGeom prst="rect">
            <a:avLst/>
          </a:prstGeom>
          <a:gradFill rotWithShape="1">
            <a:gsLst>
              <a:gs pos="0">
                <a:srgbClr val="AC030D">
                  <a:alpha val="90999"/>
                </a:srgbClr>
              </a:gs>
              <a:gs pos="100000">
                <a:srgbClr val="AC030D">
                  <a:alpha val="4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5000"/>
              </a:spcBef>
              <a:buClr>
                <a:srgbClr val="800000"/>
              </a:buClr>
              <a:buSzPct val="115000"/>
              <a:defRPr sz="2500">
                <a:solidFill>
                  <a:schemeClr val="tx1"/>
                </a:solidFill>
                <a:latin typeface="Arial" panose="020B0604020202020204" pitchFamily="34" charset="0"/>
              </a:defRPr>
            </a:lvl1pPr>
            <a:lvl2pPr marL="742950" indent="-285750">
              <a:lnSpc>
                <a:spcPct val="90000"/>
              </a:lnSpc>
              <a:spcBef>
                <a:spcPct val="25000"/>
              </a:spcBef>
              <a:buClr>
                <a:srgbClr val="800000"/>
              </a:buClr>
              <a:buSzPct val="115000"/>
              <a:buChar char="•"/>
              <a:defRPr sz="2400">
                <a:solidFill>
                  <a:schemeClr val="tx1"/>
                </a:solidFill>
                <a:latin typeface="Arial" panose="020B0604020202020204" pitchFamily="34" charset="0"/>
              </a:defRPr>
            </a:lvl2pPr>
            <a:lvl3pPr marL="1143000" indent="-228600">
              <a:lnSpc>
                <a:spcPct val="90000"/>
              </a:lnSpc>
              <a:spcBef>
                <a:spcPct val="25000"/>
              </a:spcBef>
              <a:buChar char="•"/>
              <a:defRPr sz="2400">
                <a:solidFill>
                  <a:schemeClr val="tx1"/>
                </a:solidFill>
                <a:latin typeface="Arial" panose="020B0604020202020204" pitchFamily="34" charset="0"/>
              </a:defRPr>
            </a:lvl3pPr>
            <a:lvl4pPr marL="1600200" indent="-228600">
              <a:lnSpc>
                <a:spcPct val="90000"/>
              </a:lnSpc>
              <a:spcBef>
                <a:spcPct val="25000"/>
              </a:spcBef>
              <a:buChar char="–"/>
              <a:defRPr sz="2000">
                <a:solidFill>
                  <a:schemeClr val="tx1"/>
                </a:solidFill>
                <a:latin typeface="Arial" panose="020B0604020202020204" pitchFamily="34" charset="0"/>
              </a:defRPr>
            </a:lvl4pPr>
            <a:lvl5pPr marL="2057400" indent="-228600">
              <a:lnSpc>
                <a:spcPct val="90000"/>
              </a:lnSpc>
              <a:spcBef>
                <a:spcPct val="25000"/>
              </a:spcBef>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har char="»"/>
              <a:defRPr sz="2000">
                <a:solidFill>
                  <a:schemeClr val="tx1"/>
                </a:solidFill>
                <a:latin typeface="Arial" panose="020B0604020202020204" pitchFamily="34" charset="0"/>
              </a:defRPr>
            </a:lvl9pPr>
          </a:lstStyle>
          <a:p>
            <a:pPr>
              <a:lnSpc>
                <a:spcPct val="100000"/>
              </a:lnSpc>
              <a:spcBef>
                <a:spcPct val="0"/>
              </a:spcBef>
              <a:buClrTx/>
              <a:buSzTx/>
            </a:pPr>
            <a:endParaRPr lang="en-US" altLang="en-US" sz="2400">
              <a:latin typeface="Times New Roman" panose="02020603050405020304" pitchFamily="18" charset="0"/>
            </a:endParaRPr>
          </a:p>
        </p:txBody>
      </p:sp>
      <p:sp>
        <p:nvSpPr>
          <p:cNvPr id="16" name="copyright">
            <a:extLst>
              <a:ext uri="{FF2B5EF4-FFF2-40B4-BE49-F238E27FC236}">
                <a16:creationId xmlns:a16="http://schemas.microsoft.com/office/drawing/2014/main" xmlns="" id="{56DA4CAF-004D-45C9-AAFE-8394AEF5C09F}"/>
              </a:ext>
            </a:extLst>
          </p:cNvPr>
          <p:cNvSpPr/>
          <p:nvPr/>
        </p:nvSpPr>
        <p:spPr>
          <a:xfrm>
            <a:off x="4314825" y="6478588"/>
            <a:ext cx="4572000" cy="215900"/>
          </a:xfrm>
          <a:prstGeom prst="rect">
            <a:avLst/>
          </a:prstGeom>
        </p:spPr>
        <p:txBody>
          <a:bodyPr>
            <a:spAutoFit/>
          </a:bodyPr>
          <a:lstStyle/>
          <a:p>
            <a:pPr algn="r">
              <a:defRPr/>
            </a:pPr>
            <a:r>
              <a:rPr lang="en-US" sz="800" dirty="0">
                <a:solidFill>
                  <a:schemeClr val="bg1"/>
                </a:solidFill>
                <a:latin typeface="+mn-lt"/>
              </a:rPr>
              <a:t>© BLR</a:t>
            </a:r>
            <a:r>
              <a:rPr lang="en-US" sz="800" baseline="30000" dirty="0">
                <a:solidFill>
                  <a:schemeClr val="bg1"/>
                </a:solidFill>
                <a:latin typeface="+mn-lt"/>
              </a:rPr>
              <a:t>®</a:t>
            </a:r>
            <a:r>
              <a:rPr lang="en-US" sz="800" dirty="0">
                <a:solidFill>
                  <a:schemeClr val="bg1"/>
                </a:solidFill>
                <a:latin typeface="+mn-lt"/>
              </a:rPr>
              <a:t>—Business &amp; Legal Resources</a:t>
            </a:r>
          </a:p>
        </p:txBody>
      </p:sp>
    </p:spTree>
    <p:custDataLst>
      <p:tags r:id="rId1"/>
    </p:custDataLst>
    <p:extLst>
      <p:ext uri="{BB962C8B-B14F-4D97-AF65-F5344CB8AC3E}">
        <p14:creationId xmlns:p14="http://schemas.microsoft.com/office/powerpoint/2010/main" val="291332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xmlns="" id="{32BB9B7F-0CF6-470D-A80F-F4B38CBB0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726" y="761509"/>
            <a:ext cx="9144736" cy="6096491"/>
          </a:xfrm>
          <a:prstGeom prst="rect">
            <a:avLst/>
          </a:prstGeom>
        </p:spPr>
      </p:pic>
      <p:grpSp>
        <p:nvGrpSpPr>
          <p:cNvPr id="8" name="Top Bar">
            <a:extLst>
              <a:ext uri="{FF2B5EF4-FFF2-40B4-BE49-F238E27FC236}">
                <a16:creationId xmlns:a16="http://schemas.microsoft.com/office/drawing/2014/main" xmlns="" id="{3483D665-F2BD-4A17-B28A-A486292F0273}"/>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9" name="Base Graphic2">
              <a:extLst>
                <a:ext uri="{FF2B5EF4-FFF2-40B4-BE49-F238E27FC236}">
                  <a16:creationId xmlns:a16="http://schemas.microsoft.com/office/drawing/2014/main" xmlns="" id="{A24E3E4B-18E9-4EA1-B369-9B2A81E7A8A5}"/>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0" name="Gradation box">
              <a:extLst>
                <a:ext uri="{FF2B5EF4-FFF2-40B4-BE49-F238E27FC236}">
                  <a16:creationId xmlns:a16="http://schemas.microsoft.com/office/drawing/2014/main" xmlns="" id="{BBF40702-C597-4F8A-9C46-E4FE55B9B205}"/>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1" name="White Gradient Box">
              <a:extLst>
                <a:ext uri="{FF2B5EF4-FFF2-40B4-BE49-F238E27FC236}">
                  <a16:creationId xmlns:a16="http://schemas.microsoft.com/office/drawing/2014/main" xmlns="" id="{0A2005A6-DD16-4381-B908-2539B7F64800}"/>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94210" name="title">
            <a:extLst>
              <a:ext uri="{FF2B5EF4-FFF2-40B4-BE49-F238E27FC236}">
                <a16:creationId xmlns:a16="http://schemas.microsoft.com/office/drawing/2014/main" xmlns="" id="{122FC902-EF3B-4D8D-9905-00C560EC6650}"/>
              </a:ext>
            </a:extLst>
          </p:cNvPr>
          <p:cNvSpPr>
            <a:spLocks noGrp="1" noChangeArrowheads="1"/>
          </p:cNvSpPr>
          <p:nvPr>
            <p:ph type="title"/>
          </p:nvPr>
        </p:nvSpPr>
        <p:spPr/>
        <p:txBody>
          <a:bodyPr/>
          <a:lstStyle/>
          <a:p>
            <a:r>
              <a:rPr lang="en-US" altLang="en-US" dirty="0"/>
              <a:t>Return-to-Work Requirements</a:t>
            </a:r>
          </a:p>
        </p:txBody>
      </p:sp>
      <p:sp>
        <p:nvSpPr>
          <p:cNvPr id="7" name="fade" hidden="1">
            <a:extLst>
              <a:ext uri="{FF2B5EF4-FFF2-40B4-BE49-F238E27FC236}">
                <a16:creationId xmlns:a16="http://schemas.microsoft.com/office/drawing/2014/main" xmlns="" id="{DA732B2A-4372-4123-AFB7-273B0882492E}"/>
              </a:ext>
            </a:extLst>
          </p:cNvPr>
          <p:cNvSpPr/>
          <p:nvPr/>
        </p:nvSpPr>
        <p:spPr>
          <a:xfrm>
            <a:off x="0" y="1478640"/>
            <a:ext cx="5839326" cy="5379359"/>
          </a:xfrm>
          <a:prstGeom prst="rect">
            <a:avLst/>
          </a:prstGeom>
          <a:gradFill>
            <a:gsLst>
              <a:gs pos="0">
                <a:schemeClr val="bg1">
                  <a:alpha val="70000"/>
                </a:schemeClr>
              </a:gs>
              <a:gs pos="74000">
                <a:schemeClr val="bg1">
                  <a:alpha val="60000"/>
                </a:schemeClr>
              </a:gs>
              <a:gs pos="83000">
                <a:schemeClr val="bg1">
                  <a:alpha val="4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40" name="text">
            <a:extLst>
              <a:ext uri="{FF2B5EF4-FFF2-40B4-BE49-F238E27FC236}">
                <a16:creationId xmlns:a16="http://schemas.microsoft.com/office/drawing/2014/main" xmlns="" id="{94634F1E-A58A-4DEA-BCBE-A9F67843C68C}"/>
              </a:ext>
            </a:extLst>
          </p:cNvPr>
          <p:cNvSpPr>
            <a:spLocks noGrp="1" noChangeArrowheads="1"/>
          </p:cNvSpPr>
          <p:nvPr>
            <p:ph type="body" sz="half" idx="4294967295"/>
          </p:nvPr>
        </p:nvSpPr>
        <p:spPr>
          <a:xfrm>
            <a:off x="628650" y="1866901"/>
            <a:ext cx="4779962" cy="4033838"/>
          </a:xfrm>
          <a:prstGeom prst="rect">
            <a:avLst/>
          </a:prstGeom>
        </p:spPr>
        <p:txBody>
          <a:bodyPr/>
          <a:lstStyle/>
          <a:p>
            <a:pPr marL="346075" lvl="1" indent="-234950" eaLnBrk="1" hangingPunct="1">
              <a:spcBef>
                <a:spcPts val="800"/>
              </a:spcBef>
              <a:buClr>
                <a:srgbClr val="800000"/>
              </a:buClr>
            </a:pPr>
            <a:r>
              <a:rPr lang="en-US" altLang="en-US" dirty="0"/>
              <a:t>Same or equivalent position</a:t>
            </a:r>
          </a:p>
          <a:p>
            <a:pPr marL="346075" lvl="1" indent="-234950" eaLnBrk="1" hangingPunct="1">
              <a:spcBef>
                <a:spcPts val="1200"/>
              </a:spcBef>
              <a:buClr>
                <a:srgbClr val="800000"/>
              </a:buClr>
            </a:pPr>
            <a:r>
              <a:rPr lang="en-US" altLang="en-US" dirty="0"/>
              <a:t>Vacant job at lower level</a:t>
            </a:r>
          </a:p>
          <a:p>
            <a:pPr marL="346075" lvl="1" indent="-234950" eaLnBrk="1" hangingPunct="1">
              <a:spcBef>
                <a:spcPts val="1200"/>
              </a:spcBef>
              <a:buClr>
                <a:srgbClr val="800000"/>
              </a:buClr>
            </a:pPr>
            <a:r>
              <a:rPr lang="en-US" altLang="en-US" u="sng" dirty="0"/>
              <a:t>No</a:t>
            </a:r>
            <a:r>
              <a:rPr lang="en-US" altLang="en-US" dirty="0"/>
              <a:t> promoting or bumping required</a:t>
            </a:r>
          </a:p>
          <a:p>
            <a:pPr marL="346075" lvl="1" indent="-234950" eaLnBrk="1" hangingPunct="1">
              <a:spcBef>
                <a:spcPts val="1200"/>
              </a:spcBef>
              <a:buClr>
                <a:srgbClr val="800000"/>
              </a:buClr>
            </a:pPr>
            <a:r>
              <a:rPr lang="en-US" altLang="en-US" dirty="0"/>
              <a:t>Termination possible</a:t>
            </a:r>
          </a:p>
          <a:p>
            <a:pPr marL="682625" lvl="2" indent="-342900">
              <a:spcBef>
                <a:spcPts val="800"/>
              </a:spcBef>
              <a:buClr>
                <a:srgbClr val="800000"/>
              </a:buClr>
              <a:buFont typeface="Open Sans" panose="020B0606030504020204" pitchFamily="34" charset="0"/>
              <a:buChar char="―"/>
            </a:pPr>
            <a:r>
              <a:rPr lang="en-US" altLang="en-US" dirty="0"/>
              <a:t>Qualified individual</a:t>
            </a:r>
          </a:p>
          <a:p>
            <a:pPr marL="682625" lvl="2" indent="-342900">
              <a:spcBef>
                <a:spcPts val="800"/>
              </a:spcBef>
              <a:buClr>
                <a:srgbClr val="800000"/>
              </a:buClr>
              <a:buFont typeface="Open Sans" panose="020B0606030504020204" pitchFamily="34" charset="0"/>
              <a:buChar char="―"/>
            </a:pPr>
            <a:r>
              <a:rPr lang="en-US" altLang="en-US" dirty="0"/>
              <a:t>Accommodation </a:t>
            </a:r>
            <a:r>
              <a:rPr lang="en-US" altLang="en-US" dirty="0">
                <a:solidFill>
                  <a:srgbClr val="FF00FF"/>
                </a:solidFill>
              </a:rPr>
              <a:t/>
            </a:r>
            <a:br>
              <a:rPr lang="en-US" altLang="en-US" dirty="0">
                <a:solidFill>
                  <a:srgbClr val="FF00FF"/>
                </a:solidFill>
              </a:rPr>
            </a:br>
            <a:r>
              <a:rPr lang="en-US" altLang="en-US" dirty="0"/>
              <a:t>attempted</a:t>
            </a:r>
          </a:p>
          <a:p>
            <a:pPr marL="682625" lvl="2" indent="-342900">
              <a:spcBef>
                <a:spcPts val="800"/>
              </a:spcBef>
              <a:buClr>
                <a:srgbClr val="800000"/>
              </a:buClr>
              <a:buFont typeface="Open Sans" panose="020B0606030504020204" pitchFamily="34" charset="0"/>
              <a:buChar char="―"/>
            </a:pPr>
            <a:r>
              <a:rPr lang="en-US" altLang="en-US" dirty="0"/>
              <a:t>No reasonable </a:t>
            </a:r>
            <a:r>
              <a:rPr lang="en-US" altLang="en-US" dirty="0">
                <a:solidFill>
                  <a:srgbClr val="FF00FF"/>
                </a:solidFill>
              </a:rPr>
              <a:t/>
            </a:r>
            <a:br>
              <a:rPr lang="en-US" altLang="en-US" dirty="0">
                <a:solidFill>
                  <a:srgbClr val="FF00FF"/>
                </a:solidFill>
              </a:rPr>
            </a:br>
            <a:r>
              <a:rPr lang="en-US" altLang="en-US" dirty="0"/>
              <a:t>accommodation </a:t>
            </a:r>
            <a:r>
              <a:rPr lang="en-US" altLang="en-US" dirty="0">
                <a:solidFill>
                  <a:srgbClr val="FF00FF"/>
                </a:solidFill>
              </a:rPr>
              <a:t/>
            </a:r>
            <a:br>
              <a:rPr lang="en-US" altLang="en-US" dirty="0">
                <a:solidFill>
                  <a:srgbClr val="FF00FF"/>
                </a:solidFill>
              </a:rPr>
            </a:br>
            <a:r>
              <a:rPr lang="en-US" altLang="en-US" dirty="0"/>
              <a:t>possible</a:t>
            </a:r>
          </a:p>
        </p:txBody>
      </p:sp>
      <p:sp>
        <p:nvSpPr>
          <p:cNvPr id="12" name="copyright">
            <a:extLst>
              <a:ext uri="{FF2B5EF4-FFF2-40B4-BE49-F238E27FC236}">
                <a16:creationId xmlns:a16="http://schemas.microsoft.com/office/drawing/2014/main" xmlns="" id="{0A539804-0106-4897-92D4-27ABBD0E77BE}"/>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40">
                                            <p:txEl>
                                              <p:pRg st="0" end="0"/>
                                            </p:txEl>
                                          </p:spTgt>
                                        </p:tgtEl>
                                        <p:attrNameLst>
                                          <p:attrName>style.visibility</p:attrName>
                                        </p:attrNameLst>
                                      </p:cBhvr>
                                      <p:to>
                                        <p:strVal val="visible"/>
                                      </p:to>
                                    </p:set>
                                    <p:animEffect transition="in" filter="fade">
                                      <p:cBhvr>
                                        <p:cTn id="7" dur="500"/>
                                        <p:tgtEl>
                                          <p:spTgt spid="48140">
                                            <p:txEl>
                                              <p:pRg st="0" end="0"/>
                                            </p:txEl>
                                          </p:spTgt>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8140">
                                            <p:txEl>
                                              <p:pRg st="1" end="1"/>
                                            </p:txEl>
                                          </p:spTgt>
                                        </p:tgtEl>
                                        <p:attrNameLst>
                                          <p:attrName>style.visibility</p:attrName>
                                        </p:attrNameLst>
                                      </p:cBhvr>
                                      <p:to>
                                        <p:strVal val="visible"/>
                                      </p:to>
                                    </p:set>
                                    <p:animEffect transition="in" filter="fade">
                                      <p:cBhvr>
                                        <p:cTn id="16" dur="500"/>
                                        <p:tgtEl>
                                          <p:spTgt spid="4814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8140">
                                            <p:txEl>
                                              <p:pRg st="2" end="2"/>
                                            </p:txEl>
                                          </p:spTgt>
                                        </p:tgtEl>
                                        <p:attrNameLst>
                                          <p:attrName>style.visibility</p:attrName>
                                        </p:attrNameLst>
                                      </p:cBhvr>
                                      <p:to>
                                        <p:strVal val="visible"/>
                                      </p:to>
                                    </p:set>
                                    <p:animEffect transition="in" filter="fade">
                                      <p:cBhvr>
                                        <p:cTn id="21" dur="500"/>
                                        <p:tgtEl>
                                          <p:spTgt spid="4814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140">
                                            <p:txEl>
                                              <p:pRg st="3" end="3"/>
                                            </p:txEl>
                                          </p:spTgt>
                                        </p:tgtEl>
                                        <p:attrNameLst>
                                          <p:attrName>style.visibility</p:attrName>
                                        </p:attrNameLst>
                                      </p:cBhvr>
                                      <p:to>
                                        <p:strVal val="visible"/>
                                      </p:to>
                                    </p:set>
                                    <p:animEffect transition="in" filter="fade">
                                      <p:cBhvr>
                                        <p:cTn id="26" dur="500"/>
                                        <p:tgtEl>
                                          <p:spTgt spid="4814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8140">
                                            <p:txEl>
                                              <p:pRg st="4" end="4"/>
                                            </p:txEl>
                                          </p:spTgt>
                                        </p:tgtEl>
                                        <p:attrNameLst>
                                          <p:attrName>style.visibility</p:attrName>
                                        </p:attrNameLst>
                                      </p:cBhvr>
                                      <p:to>
                                        <p:strVal val="visible"/>
                                      </p:to>
                                    </p:set>
                                    <p:animEffect transition="in" filter="fade">
                                      <p:cBhvr>
                                        <p:cTn id="31" dur="500"/>
                                        <p:tgtEl>
                                          <p:spTgt spid="4814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140">
                                            <p:txEl>
                                              <p:pRg st="5" end="5"/>
                                            </p:txEl>
                                          </p:spTgt>
                                        </p:tgtEl>
                                        <p:attrNameLst>
                                          <p:attrName>style.visibility</p:attrName>
                                        </p:attrNameLst>
                                      </p:cBhvr>
                                      <p:to>
                                        <p:strVal val="visible"/>
                                      </p:to>
                                    </p:set>
                                    <p:animEffect transition="in" filter="fade">
                                      <p:cBhvr>
                                        <p:cTn id="36" dur="500"/>
                                        <p:tgtEl>
                                          <p:spTgt spid="4814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140">
                                            <p:txEl>
                                              <p:pRg st="6" end="6"/>
                                            </p:txEl>
                                          </p:spTgt>
                                        </p:tgtEl>
                                        <p:attrNameLst>
                                          <p:attrName>style.visibility</p:attrName>
                                        </p:attrNameLst>
                                      </p:cBhvr>
                                      <p:to>
                                        <p:strVal val="visible"/>
                                      </p:to>
                                    </p:set>
                                    <p:animEffect transition="in" filter="fade">
                                      <p:cBhvr>
                                        <p:cTn id="41" dur="500"/>
                                        <p:tgtEl>
                                          <p:spTgt spid="481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xmlns="" id="{09C7083F-EEBA-4E4B-90B4-FC314AE125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76"/>
          <a:stretch/>
        </p:blipFill>
        <p:spPr>
          <a:xfrm>
            <a:off x="1930401" y="2506662"/>
            <a:ext cx="7230532" cy="4351338"/>
          </a:xfrm>
          <a:prstGeom prst="rect">
            <a:avLst/>
          </a:prstGeom>
        </p:spPr>
      </p:pic>
      <p:pic>
        <p:nvPicPr>
          <p:cNvPr id="15" name="Picture 2">
            <a:extLst>
              <a:ext uri="{FF2B5EF4-FFF2-40B4-BE49-F238E27FC236}">
                <a16:creationId xmlns:a16="http://schemas.microsoft.com/office/drawing/2014/main" xmlns="" id="{6D59B60C-7D6F-4006-901A-A5CF81B86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267" y="1585726"/>
            <a:ext cx="7665665" cy="5272274"/>
          </a:xfrm>
          <a:prstGeom prst="rect">
            <a:avLst/>
          </a:prstGeom>
        </p:spPr>
      </p:pic>
      <p:pic>
        <p:nvPicPr>
          <p:cNvPr id="17" name="Picture 3">
            <a:extLst>
              <a:ext uri="{FF2B5EF4-FFF2-40B4-BE49-F238E27FC236}">
                <a16:creationId xmlns:a16="http://schemas.microsoft.com/office/drawing/2014/main" xmlns="" id="{5E12F9F3-F10B-4719-B75A-6E18651162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73300" y="2174668"/>
            <a:ext cx="6870700" cy="4723853"/>
          </a:xfrm>
          <a:prstGeom prst="rect">
            <a:avLst/>
          </a:prstGeom>
          <a:solidFill>
            <a:schemeClr val="bg1"/>
          </a:solidFill>
        </p:spPr>
      </p:pic>
      <p:grpSp>
        <p:nvGrpSpPr>
          <p:cNvPr id="6" name="Top Bar">
            <a:extLst>
              <a:ext uri="{FF2B5EF4-FFF2-40B4-BE49-F238E27FC236}">
                <a16:creationId xmlns:a16="http://schemas.microsoft.com/office/drawing/2014/main" xmlns="" id="{E55A20D2-7062-4373-9CA9-851EDFC7C41A}"/>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7" name="Base Graphic2">
              <a:extLst>
                <a:ext uri="{FF2B5EF4-FFF2-40B4-BE49-F238E27FC236}">
                  <a16:creationId xmlns:a16="http://schemas.microsoft.com/office/drawing/2014/main" xmlns="" id="{FAD3B296-6772-43E2-9C11-A2CCBE7B5A2A}"/>
                </a:ext>
              </a:extLst>
            </p:cNvPr>
            <p:cNvPicPr>
              <a:picLocks noChangeAspect="1"/>
            </p:cNvPicPr>
            <p:nvPr userDrawn="1"/>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8" name="Gradation box">
              <a:extLst>
                <a:ext uri="{FF2B5EF4-FFF2-40B4-BE49-F238E27FC236}">
                  <a16:creationId xmlns:a16="http://schemas.microsoft.com/office/drawing/2014/main" xmlns="" id="{ED93725A-93A9-4CF3-A7F1-CB9E3FA69965}"/>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9" name="White Gradient Box">
              <a:extLst>
                <a:ext uri="{FF2B5EF4-FFF2-40B4-BE49-F238E27FC236}">
                  <a16:creationId xmlns:a16="http://schemas.microsoft.com/office/drawing/2014/main" xmlns="" id="{9938D98A-8D9B-4DE5-BCE5-59D6BE04DD46}"/>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96258" name="title">
            <a:extLst>
              <a:ext uri="{FF2B5EF4-FFF2-40B4-BE49-F238E27FC236}">
                <a16:creationId xmlns:a16="http://schemas.microsoft.com/office/drawing/2014/main" xmlns="" id="{C7E67534-EE57-41BB-BC80-8446C6CCFFCE}"/>
              </a:ext>
            </a:extLst>
          </p:cNvPr>
          <p:cNvSpPr>
            <a:spLocks noGrp="1" noChangeArrowheads="1"/>
          </p:cNvSpPr>
          <p:nvPr>
            <p:ph type="title"/>
          </p:nvPr>
        </p:nvSpPr>
        <p:spPr/>
        <p:txBody>
          <a:bodyPr/>
          <a:lstStyle/>
          <a:p>
            <a:r>
              <a:rPr lang="en-US" altLang="en-US"/>
              <a:t>Liability Under ADA</a:t>
            </a:r>
          </a:p>
        </p:txBody>
      </p:sp>
      <p:sp>
        <p:nvSpPr>
          <p:cNvPr id="50201" name="text">
            <a:extLst>
              <a:ext uri="{FF2B5EF4-FFF2-40B4-BE49-F238E27FC236}">
                <a16:creationId xmlns:a16="http://schemas.microsoft.com/office/drawing/2014/main" xmlns="" id="{AF09F8B5-CA19-4754-BF22-AD2739556482}"/>
              </a:ext>
            </a:extLst>
          </p:cNvPr>
          <p:cNvSpPr>
            <a:spLocks noGrp="1" noChangeArrowheads="1"/>
          </p:cNvSpPr>
          <p:nvPr>
            <p:ph idx="1"/>
          </p:nvPr>
        </p:nvSpPr>
        <p:spPr/>
        <p:txBody>
          <a:bodyPr/>
          <a:lstStyle/>
          <a:p>
            <a:pPr marL="0" lvl="1" indent="0">
              <a:spcBef>
                <a:spcPts val="800"/>
              </a:spcBef>
              <a:buNone/>
            </a:pPr>
            <a:r>
              <a:rPr lang="en-US" altLang="en-US" sz="2600" dirty="0"/>
              <a:t>We may be liable by:</a:t>
            </a:r>
          </a:p>
          <a:p>
            <a:pPr marL="401638" lvl="1" indent="-225425">
              <a:spcBef>
                <a:spcPts val="800"/>
              </a:spcBef>
              <a:buClr>
                <a:srgbClr val="800000"/>
              </a:buClr>
            </a:pPr>
            <a:r>
              <a:rPr lang="en-US" altLang="en-US" dirty="0"/>
              <a:t>Management team</a:t>
            </a:r>
          </a:p>
          <a:p>
            <a:pPr marL="401638" lvl="1" indent="-225425">
              <a:spcBef>
                <a:spcPts val="800"/>
              </a:spcBef>
              <a:buClr>
                <a:srgbClr val="800000"/>
              </a:buClr>
            </a:pPr>
            <a:r>
              <a:rPr lang="en-US" altLang="en-US" dirty="0"/>
              <a:t>Coworkers</a:t>
            </a:r>
          </a:p>
          <a:p>
            <a:pPr marL="401638" lvl="1" indent="-225425">
              <a:spcBef>
                <a:spcPts val="800"/>
              </a:spcBef>
              <a:buClr>
                <a:srgbClr val="800000"/>
              </a:buClr>
            </a:pPr>
            <a:r>
              <a:rPr lang="en-US" altLang="en-US" dirty="0"/>
              <a:t>Nonemployees</a:t>
            </a:r>
          </a:p>
          <a:p>
            <a:pPr marL="176213" lvl="1" indent="-176213"/>
            <a:endParaRPr lang="en-US" altLang="en-US" dirty="0"/>
          </a:p>
        </p:txBody>
      </p:sp>
      <p:sp>
        <p:nvSpPr>
          <p:cNvPr id="12" name="copyright">
            <a:extLst>
              <a:ext uri="{FF2B5EF4-FFF2-40B4-BE49-F238E27FC236}">
                <a16:creationId xmlns:a16="http://schemas.microsoft.com/office/drawing/2014/main" xmlns="" id="{D151F56F-B5AF-4605-BD40-6EFB4895D318}"/>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
        <p:nvSpPr>
          <p:cNvPr id="2" name="fade">
            <a:extLst>
              <a:ext uri="{FF2B5EF4-FFF2-40B4-BE49-F238E27FC236}">
                <a16:creationId xmlns:a16="http://schemas.microsoft.com/office/drawing/2014/main" xmlns="" id="{3B0C760D-3F4B-4433-964B-F7365E8E6CF7}"/>
              </a:ext>
            </a:extLst>
          </p:cNvPr>
          <p:cNvSpPr/>
          <p:nvPr/>
        </p:nvSpPr>
        <p:spPr>
          <a:xfrm>
            <a:off x="1530545" y="3761116"/>
            <a:ext cx="1333425" cy="3096883"/>
          </a:xfrm>
          <a:prstGeom prst="rect">
            <a:avLst/>
          </a:prstGeom>
          <a:gradFill>
            <a:gsLst>
              <a:gs pos="62000">
                <a:schemeClr val="accent1">
                  <a:lumMod val="5000"/>
                  <a:lumOff val="95000"/>
                </a:schemeClr>
              </a:gs>
              <a:gs pos="75000">
                <a:schemeClr val="bg1">
                  <a:alpha val="70000"/>
                </a:schemeClr>
              </a:gs>
              <a:gs pos="89000">
                <a:schemeClr val="bg1">
                  <a:alpha val="3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0257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201">
                                            <p:txEl>
                                              <p:pRg st="0" end="0"/>
                                            </p:txEl>
                                          </p:spTgt>
                                        </p:tgtEl>
                                        <p:attrNameLst>
                                          <p:attrName>style.visibility</p:attrName>
                                        </p:attrNameLst>
                                      </p:cBhvr>
                                      <p:to>
                                        <p:strVal val="visible"/>
                                      </p:to>
                                    </p:set>
                                    <p:animEffect transition="in" filter="fade">
                                      <p:cBhvr>
                                        <p:cTn id="7" dur="500"/>
                                        <p:tgtEl>
                                          <p:spTgt spid="5020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201">
                                            <p:txEl>
                                              <p:pRg st="1" end="1"/>
                                            </p:txEl>
                                          </p:spTgt>
                                        </p:tgtEl>
                                        <p:attrNameLst>
                                          <p:attrName>style.visibility</p:attrName>
                                        </p:attrNameLst>
                                      </p:cBhvr>
                                      <p:to>
                                        <p:strVal val="visible"/>
                                      </p:to>
                                    </p:set>
                                    <p:animEffect transition="in" filter="fade">
                                      <p:cBhvr>
                                        <p:cTn id="11" dur="500"/>
                                        <p:tgtEl>
                                          <p:spTgt spid="50201">
                                            <p:txEl>
                                              <p:pRg st="1" end="1"/>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201">
                                            <p:txEl>
                                              <p:pRg st="2" end="2"/>
                                            </p:txEl>
                                          </p:spTgt>
                                        </p:tgtEl>
                                        <p:attrNameLst>
                                          <p:attrName>style.visibility</p:attrName>
                                        </p:attrNameLst>
                                      </p:cBhvr>
                                      <p:to>
                                        <p:strVal val="visible"/>
                                      </p:to>
                                    </p:set>
                                    <p:animEffect transition="in" filter="fade">
                                      <p:cBhvr>
                                        <p:cTn id="21" dur="500"/>
                                        <p:tgtEl>
                                          <p:spTgt spid="50201">
                                            <p:txEl>
                                              <p:pRg st="2" end="2"/>
                                            </p:txEl>
                                          </p:spTgt>
                                        </p:tgtEl>
                                      </p:cBhvr>
                                    </p:animEffec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201">
                                            <p:txEl>
                                              <p:pRg st="3" end="3"/>
                                            </p:txEl>
                                          </p:spTgt>
                                        </p:tgtEl>
                                        <p:attrNameLst>
                                          <p:attrName>style.visibility</p:attrName>
                                        </p:attrNameLst>
                                      </p:cBhvr>
                                      <p:to>
                                        <p:strVal val="visible"/>
                                      </p:to>
                                    </p:set>
                                    <p:animEffect transition="in" filter="fade">
                                      <p:cBhvr>
                                        <p:cTn id="34" dur="500"/>
                                        <p:tgtEl>
                                          <p:spTgt spid="50201">
                                            <p:txEl>
                                              <p:pRg st="3" end="3"/>
                                            </p:txEl>
                                          </p:spTgt>
                                        </p:tgtEl>
                                      </p:cBhvr>
                                    </p:animEffect>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ckground intro">
            <a:extLst>
              <a:ext uri="{FF2B5EF4-FFF2-40B4-BE49-F238E27FC236}">
                <a16:creationId xmlns:a16="http://schemas.microsoft.com/office/drawing/2014/main" xmlns="" id="{634D3EB9-4090-44BE-9DBE-B315F103F045}"/>
              </a:ext>
            </a:extLst>
          </p:cNvPr>
          <p:cNvPicPr>
            <a:picLocks noChangeAspect="1"/>
          </p:cNvPicPr>
          <p:nvPr/>
        </p:nvPicPr>
        <p:blipFill rotWithShape="1">
          <a:blip r:embed="rId4">
            <a:extLst>
              <a:ext uri="{28A0092B-C50C-407E-A947-70E740481C1C}">
                <a14:useLocalDpi xmlns:a14="http://schemas.microsoft.com/office/drawing/2010/main" val="0"/>
              </a:ext>
            </a:extLst>
          </a:blip>
          <a:srcRect t="-15154" b="1"/>
          <a:stretch/>
        </p:blipFill>
        <p:spPr>
          <a:xfrm flipH="1">
            <a:off x="2349500" y="1634055"/>
            <a:ext cx="6811432" cy="5223945"/>
          </a:xfrm>
          <a:prstGeom prst="rect">
            <a:avLst/>
          </a:prstGeom>
          <a:solidFill>
            <a:schemeClr val="bg1"/>
          </a:solidFill>
        </p:spPr>
      </p:pic>
      <p:pic>
        <p:nvPicPr>
          <p:cNvPr id="13" name="Intro pic">
            <a:extLst>
              <a:ext uri="{FF2B5EF4-FFF2-40B4-BE49-F238E27FC236}">
                <a16:creationId xmlns:a16="http://schemas.microsoft.com/office/drawing/2014/main" xmlns="" id="{AA8ADC8E-1D3F-4AAC-B5CE-87B747BFC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73300" y="2174668"/>
            <a:ext cx="6870700" cy="4723853"/>
          </a:xfrm>
          <a:prstGeom prst="rect">
            <a:avLst/>
          </a:prstGeom>
          <a:solidFill>
            <a:schemeClr val="bg1"/>
          </a:solidFill>
        </p:spPr>
      </p:pic>
      <p:sp>
        <p:nvSpPr>
          <p:cNvPr id="14" name="fade">
            <a:extLst>
              <a:ext uri="{FF2B5EF4-FFF2-40B4-BE49-F238E27FC236}">
                <a16:creationId xmlns:a16="http://schemas.microsoft.com/office/drawing/2014/main" xmlns="" id="{8AA93E4D-25F6-4CFA-A12D-D4246B457C41}"/>
              </a:ext>
            </a:extLst>
          </p:cNvPr>
          <p:cNvSpPr/>
          <p:nvPr/>
        </p:nvSpPr>
        <p:spPr>
          <a:xfrm>
            <a:off x="1530545" y="3761116"/>
            <a:ext cx="1333425" cy="3096883"/>
          </a:xfrm>
          <a:prstGeom prst="rect">
            <a:avLst/>
          </a:prstGeom>
          <a:gradFill>
            <a:gsLst>
              <a:gs pos="62000">
                <a:schemeClr val="accent1">
                  <a:lumMod val="5000"/>
                  <a:lumOff val="95000"/>
                </a:schemeClr>
              </a:gs>
              <a:gs pos="75000">
                <a:schemeClr val="bg1">
                  <a:alpha val="70000"/>
                </a:schemeClr>
              </a:gs>
              <a:gs pos="89000">
                <a:schemeClr val="bg1">
                  <a:alpha val="3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xmlns="" id="{E25B9B8E-8E4D-4E40-8533-FB2B7FE5DD2E}"/>
              </a:ext>
            </a:extLst>
          </p:cNvPr>
          <p:cNvPicPr>
            <a:picLocks noChangeAspect="1"/>
          </p:cNvPicPr>
          <p:nvPr/>
        </p:nvPicPr>
        <p:blipFill rotWithShape="1">
          <a:blip r:embed="rId6">
            <a:extLst>
              <a:ext uri="{28A0092B-C50C-407E-A947-70E740481C1C}">
                <a14:useLocalDpi xmlns:a14="http://schemas.microsoft.com/office/drawing/2010/main" val="0"/>
              </a:ext>
            </a:extLst>
          </a:blip>
          <a:srcRect l="-35458" t="-3108" r="4309" b="10537"/>
          <a:stretch/>
        </p:blipFill>
        <p:spPr>
          <a:xfrm>
            <a:off x="0" y="1194203"/>
            <a:ext cx="9160932" cy="5663797"/>
          </a:xfrm>
          <a:prstGeom prst="rect">
            <a:avLst/>
          </a:prstGeom>
          <a:solidFill>
            <a:schemeClr val="bg1"/>
          </a:solidFill>
        </p:spPr>
      </p:pic>
      <p:grpSp>
        <p:nvGrpSpPr>
          <p:cNvPr id="6" name="Top Bar">
            <a:extLst>
              <a:ext uri="{FF2B5EF4-FFF2-40B4-BE49-F238E27FC236}">
                <a16:creationId xmlns:a16="http://schemas.microsoft.com/office/drawing/2014/main" xmlns="" id="{E55A20D2-7062-4373-9CA9-851EDFC7C41A}"/>
              </a:ext>
            </a:extLst>
          </p:cNvPr>
          <p:cNvGrpSpPr/>
          <p:nvPr/>
        </p:nvGrpSpPr>
        <p:grpSpPr>
          <a:xfrm>
            <a:off x="7259" y="0"/>
            <a:ext cx="9153673"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7" name="Base Graphic2">
              <a:extLst>
                <a:ext uri="{FF2B5EF4-FFF2-40B4-BE49-F238E27FC236}">
                  <a16:creationId xmlns:a16="http://schemas.microsoft.com/office/drawing/2014/main" xmlns="" id="{FAD3B296-6772-43E2-9C11-A2CCBE7B5A2A}"/>
                </a:ext>
              </a:extLst>
            </p:cNvPr>
            <p:cNvPicPr>
              <a:picLocks noChangeAspect="1"/>
            </p:cNvPicPr>
            <p:nvPr userDrawn="1"/>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8" name="Gradation box">
              <a:extLst>
                <a:ext uri="{FF2B5EF4-FFF2-40B4-BE49-F238E27FC236}">
                  <a16:creationId xmlns:a16="http://schemas.microsoft.com/office/drawing/2014/main" xmlns="" id="{ED93725A-93A9-4CF3-A7F1-CB9E3FA69965}"/>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9" name="White Gradient Box">
              <a:extLst>
                <a:ext uri="{FF2B5EF4-FFF2-40B4-BE49-F238E27FC236}">
                  <a16:creationId xmlns:a16="http://schemas.microsoft.com/office/drawing/2014/main" xmlns="" id="{9938D98A-8D9B-4DE5-BCE5-59D6BE04DD46}"/>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96258" name="title">
            <a:extLst>
              <a:ext uri="{FF2B5EF4-FFF2-40B4-BE49-F238E27FC236}">
                <a16:creationId xmlns:a16="http://schemas.microsoft.com/office/drawing/2014/main" xmlns="" id="{C7E67534-EE57-41BB-BC80-8446C6CCFFCE}"/>
              </a:ext>
            </a:extLst>
          </p:cNvPr>
          <p:cNvSpPr>
            <a:spLocks noGrp="1" noChangeArrowheads="1"/>
          </p:cNvSpPr>
          <p:nvPr>
            <p:ph type="title"/>
          </p:nvPr>
        </p:nvSpPr>
        <p:spPr/>
        <p:txBody>
          <a:bodyPr/>
          <a:lstStyle/>
          <a:p>
            <a:r>
              <a:rPr lang="en-US" altLang="en-US" dirty="0"/>
              <a:t>Liability Under ADA</a:t>
            </a:r>
            <a:endParaRPr lang="en-US" altLang="en-US" sz="1800" dirty="0"/>
          </a:p>
        </p:txBody>
      </p:sp>
      <p:sp>
        <p:nvSpPr>
          <p:cNvPr id="50201" name="text">
            <a:extLst>
              <a:ext uri="{FF2B5EF4-FFF2-40B4-BE49-F238E27FC236}">
                <a16:creationId xmlns:a16="http://schemas.microsoft.com/office/drawing/2014/main" xmlns="" id="{AF09F8B5-CA19-4754-BF22-AD2739556482}"/>
              </a:ext>
            </a:extLst>
          </p:cNvPr>
          <p:cNvSpPr>
            <a:spLocks noGrp="1" noChangeArrowheads="1"/>
          </p:cNvSpPr>
          <p:nvPr>
            <p:ph idx="1"/>
          </p:nvPr>
        </p:nvSpPr>
        <p:spPr/>
        <p:txBody>
          <a:bodyPr/>
          <a:lstStyle/>
          <a:p>
            <a:pPr marL="0" lvl="1" indent="0">
              <a:spcBef>
                <a:spcPts val="800"/>
              </a:spcBef>
              <a:buNone/>
            </a:pPr>
            <a:r>
              <a:rPr lang="en-US" altLang="en-US" sz="2600" dirty="0"/>
              <a:t>Employees may seek:</a:t>
            </a:r>
          </a:p>
          <a:p>
            <a:pPr marL="401638" lvl="1" indent="-225425">
              <a:spcBef>
                <a:spcPts val="800"/>
              </a:spcBef>
              <a:buClr>
                <a:srgbClr val="800000"/>
              </a:buClr>
            </a:pPr>
            <a:r>
              <a:rPr lang="en-US" altLang="en-US" dirty="0"/>
              <a:t>Back pay</a:t>
            </a:r>
          </a:p>
          <a:p>
            <a:pPr marL="401638" lvl="1" indent="-225425">
              <a:spcBef>
                <a:spcPts val="800"/>
              </a:spcBef>
              <a:buClr>
                <a:srgbClr val="800000"/>
              </a:buClr>
            </a:pPr>
            <a:r>
              <a:rPr lang="en-US" altLang="en-US" dirty="0"/>
              <a:t>Reinstatement</a:t>
            </a:r>
          </a:p>
          <a:p>
            <a:pPr marL="401638" lvl="1" indent="-225425">
              <a:spcBef>
                <a:spcPts val="800"/>
              </a:spcBef>
              <a:buClr>
                <a:srgbClr val="800000"/>
              </a:buClr>
            </a:pPr>
            <a:r>
              <a:rPr lang="en-US" altLang="en-US" dirty="0"/>
              <a:t>Front pay</a:t>
            </a:r>
          </a:p>
          <a:p>
            <a:pPr marL="401638" lvl="1" indent="-225425">
              <a:spcBef>
                <a:spcPts val="800"/>
              </a:spcBef>
              <a:buClr>
                <a:srgbClr val="800000"/>
              </a:buClr>
            </a:pPr>
            <a:r>
              <a:rPr lang="en-US" altLang="en-US" dirty="0"/>
              <a:t>Attorneys’ fees</a:t>
            </a:r>
          </a:p>
          <a:p>
            <a:pPr marL="401638" lvl="1" indent="-225425">
              <a:spcBef>
                <a:spcPts val="800"/>
              </a:spcBef>
              <a:buClr>
                <a:srgbClr val="800000"/>
              </a:buClr>
            </a:pPr>
            <a:r>
              <a:rPr lang="en-US" altLang="en-US" dirty="0"/>
              <a:t>Other relief</a:t>
            </a:r>
          </a:p>
          <a:p>
            <a:pPr marL="401638" lvl="1" indent="-225425">
              <a:spcBef>
                <a:spcPts val="800"/>
              </a:spcBef>
              <a:buClr>
                <a:srgbClr val="800000"/>
              </a:buClr>
            </a:pPr>
            <a:r>
              <a:rPr lang="en-US" altLang="en-US" dirty="0"/>
              <a:t>Damages</a:t>
            </a:r>
          </a:p>
          <a:p>
            <a:pPr marL="176213" lvl="1" indent="-176213"/>
            <a:endParaRPr lang="en-US" altLang="en-US" dirty="0"/>
          </a:p>
        </p:txBody>
      </p:sp>
      <p:sp>
        <p:nvSpPr>
          <p:cNvPr id="11" name="copyright">
            <a:extLst>
              <a:ext uri="{FF2B5EF4-FFF2-40B4-BE49-F238E27FC236}">
                <a16:creationId xmlns:a16="http://schemas.microsoft.com/office/drawing/2014/main" xmlns="" id="{88F282A0-A461-4FC8-80C4-DFE6BD357FF3}"/>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prstClr val="black"/>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extLst>
      <p:ext uri="{BB962C8B-B14F-4D97-AF65-F5344CB8AC3E}">
        <p14:creationId xmlns:p14="http://schemas.microsoft.com/office/powerpoint/2010/main" val="32521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0201">
                                            <p:txEl>
                                              <p:pRg st="0" end="0"/>
                                            </p:txEl>
                                          </p:spTgt>
                                        </p:tgtEl>
                                        <p:attrNameLst>
                                          <p:attrName>style.visibility</p:attrName>
                                        </p:attrNameLst>
                                      </p:cBhvr>
                                      <p:to>
                                        <p:strVal val="visible"/>
                                      </p:to>
                                    </p:set>
                                    <p:animEffect transition="in" filter="fade">
                                      <p:cBhvr>
                                        <p:cTn id="7" dur="500"/>
                                        <p:tgtEl>
                                          <p:spTgt spid="50201">
                                            <p:txEl>
                                              <p:pRg st="0" end="0"/>
                                            </p:txEl>
                                          </p:spTgt>
                                        </p:tgtEl>
                                      </p:cBhvr>
                                    </p:animEffect>
                                  </p:childTnLst>
                                </p:cTn>
                              </p:par>
                              <p:par>
                                <p:cTn id="8" presetID="42"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201">
                                            <p:txEl>
                                              <p:pRg st="1" end="1"/>
                                            </p:txEl>
                                          </p:spTgt>
                                        </p:tgtEl>
                                        <p:attrNameLst>
                                          <p:attrName>style.visibility</p:attrName>
                                        </p:attrNameLst>
                                      </p:cBhvr>
                                      <p:to>
                                        <p:strVal val="visible"/>
                                      </p:to>
                                    </p:set>
                                    <p:animEffect transition="in" filter="fade">
                                      <p:cBhvr>
                                        <p:cTn id="17" dur="500"/>
                                        <p:tgtEl>
                                          <p:spTgt spid="5020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201">
                                            <p:txEl>
                                              <p:pRg st="2" end="2"/>
                                            </p:txEl>
                                          </p:spTgt>
                                        </p:tgtEl>
                                        <p:attrNameLst>
                                          <p:attrName>style.visibility</p:attrName>
                                        </p:attrNameLst>
                                      </p:cBhvr>
                                      <p:to>
                                        <p:strVal val="visible"/>
                                      </p:to>
                                    </p:set>
                                    <p:animEffect transition="in" filter="fade">
                                      <p:cBhvr>
                                        <p:cTn id="22" dur="500"/>
                                        <p:tgtEl>
                                          <p:spTgt spid="5020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201">
                                            <p:txEl>
                                              <p:pRg st="3" end="3"/>
                                            </p:txEl>
                                          </p:spTgt>
                                        </p:tgtEl>
                                        <p:attrNameLst>
                                          <p:attrName>style.visibility</p:attrName>
                                        </p:attrNameLst>
                                      </p:cBhvr>
                                      <p:to>
                                        <p:strVal val="visible"/>
                                      </p:to>
                                    </p:set>
                                    <p:animEffect transition="in" filter="fade">
                                      <p:cBhvr>
                                        <p:cTn id="27" dur="500"/>
                                        <p:tgtEl>
                                          <p:spTgt spid="5020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201">
                                            <p:txEl>
                                              <p:pRg st="4" end="4"/>
                                            </p:txEl>
                                          </p:spTgt>
                                        </p:tgtEl>
                                        <p:attrNameLst>
                                          <p:attrName>style.visibility</p:attrName>
                                        </p:attrNameLst>
                                      </p:cBhvr>
                                      <p:to>
                                        <p:strVal val="visible"/>
                                      </p:to>
                                    </p:set>
                                    <p:animEffect transition="in" filter="fade">
                                      <p:cBhvr>
                                        <p:cTn id="32" dur="500"/>
                                        <p:tgtEl>
                                          <p:spTgt spid="5020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201">
                                            <p:txEl>
                                              <p:pRg st="5" end="5"/>
                                            </p:txEl>
                                          </p:spTgt>
                                        </p:tgtEl>
                                        <p:attrNameLst>
                                          <p:attrName>style.visibility</p:attrName>
                                        </p:attrNameLst>
                                      </p:cBhvr>
                                      <p:to>
                                        <p:strVal val="visible"/>
                                      </p:to>
                                    </p:set>
                                    <p:animEffect transition="in" filter="fade">
                                      <p:cBhvr>
                                        <p:cTn id="37" dur="500"/>
                                        <p:tgtEl>
                                          <p:spTgt spid="5020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201">
                                            <p:txEl>
                                              <p:pRg st="6" end="6"/>
                                            </p:txEl>
                                          </p:spTgt>
                                        </p:tgtEl>
                                        <p:attrNameLst>
                                          <p:attrName>style.visibility</p:attrName>
                                        </p:attrNameLst>
                                      </p:cBhvr>
                                      <p:to>
                                        <p:strVal val="visible"/>
                                      </p:to>
                                    </p:set>
                                    <p:animEffect transition="in" filter="fade">
                                      <p:cBhvr>
                                        <p:cTn id="42" dur="500"/>
                                        <p:tgtEl>
                                          <p:spTgt spid="502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descr="A wooden table&#10;&#10;Description generated with high confidence">
            <a:extLst>
              <a:ext uri="{FF2B5EF4-FFF2-40B4-BE49-F238E27FC236}">
                <a16:creationId xmlns:a16="http://schemas.microsoft.com/office/drawing/2014/main" xmlns="" id="{90EA5BB7-2FA8-4F29-88DA-D91A4B6486D6}"/>
              </a:ext>
            </a:extLst>
          </p:cNvPr>
          <p:cNvPicPr>
            <a:picLocks noChangeAspect="1"/>
          </p:cNvPicPr>
          <p:nvPr/>
        </p:nvPicPr>
        <p:blipFill rotWithShape="1">
          <a:blip r:embed="rId4">
            <a:extLst>
              <a:ext uri="{28A0092B-C50C-407E-A947-70E740481C1C}">
                <a14:useLocalDpi xmlns:a14="http://schemas.microsoft.com/office/drawing/2010/main" val="0"/>
              </a:ext>
            </a:extLst>
          </a:blip>
          <a:srcRect l="3257" t="21332" r="11232" b="1"/>
          <a:stretch/>
        </p:blipFill>
        <p:spPr>
          <a:xfrm>
            <a:off x="-7259" y="1333099"/>
            <a:ext cx="9184428" cy="5524901"/>
          </a:xfrm>
          <a:prstGeom prst="rect">
            <a:avLst/>
          </a:prstGeom>
        </p:spPr>
      </p:pic>
      <p:grpSp>
        <p:nvGrpSpPr>
          <p:cNvPr id="8" name="Top Bar">
            <a:extLst>
              <a:ext uri="{FF2B5EF4-FFF2-40B4-BE49-F238E27FC236}">
                <a16:creationId xmlns:a16="http://schemas.microsoft.com/office/drawing/2014/main" xmlns="" id="{7D83855C-EC9C-49B7-A16B-AF65AA16260F}"/>
              </a:ext>
            </a:extLst>
          </p:cNvPr>
          <p:cNvGrpSpPr/>
          <p:nvPr/>
        </p:nvGrpSpPr>
        <p:grpSpPr>
          <a:xfrm>
            <a:off x="7259" y="0"/>
            <a:ext cx="9169910" cy="1463220"/>
            <a:chOff x="2" y="0"/>
            <a:chExt cx="9153673" cy="1463220"/>
          </a:xfrm>
          <a:gradFill>
            <a:gsLst>
              <a:gs pos="0">
                <a:schemeClr val="accent1">
                  <a:lumMod val="5000"/>
                  <a:lumOff val="95000"/>
                </a:schemeClr>
              </a:gs>
              <a:gs pos="74000">
                <a:srgbClr val="8AB1E9"/>
              </a:gs>
              <a:gs pos="83000">
                <a:srgbClr val="8BB1E9"/>
              </a:gs>
              <a:gs pos="100000">
                <a:srgbClr val="8DB3E9"/>
              </a:gs>
            </a:gsLst>
            <a:lin ang="5400000" scaled="1"/>
          </a:gradFill>
          <a:effectLst/>
        </p:grpSpPr>
        <p:pic>
          <p:nvPicPr>
            <p:cNvPr id="9" name="Base Graphic2">
              <a:extLst>
                <a:ext uri="{FF2B5EF4-FFF2-40B4-BE49-F238E27FC236}">
                  <a16:creationId xmlns:a16="http://schemas.microsoft.com/office/drawing/2014/main" xmlns="" id="{4312C63B-6EA2-4E97-B8FF-B7BB6092B6DC}"/>
                </a:ext>
              </a:extLst>
            </p:cNvPr>
            <p:cNvPicPr>
              <a:picLocks noChangeAspect="1"/>
            </p:cNvPicPr>
            <p:nvPr userDrawn="1"/>
          </p:nvPicPr>
          <p:blipFill rotWithShape="1">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b="78889"/>
            <a:stretch/>
          </p:blipFill>
          <p:spPr>
            <a:xfrm flipH="1">
              <a:off x="2" y="15420"/>
              <a:ext cx="9143998" cy="1447800"/>
            </a:xfrm>
            <a:prstGeom prst="rect">
              <a:avLst/>
            </a:prstGeom>
            <a:grpFill/>
            <a:effectLst>
              <a:outerShdw blurRad="50800" dist="50800" dir="5400000" algn="ctr" rotWithShape="0">
                <a:srgbClr val="000000">
                  <a:alpha val="21000"/>
                </a:srgbClr>
              </a:outerShdw>
            </a:effectLst>
          </p:spPr>
        </p:pic>
        <p:sp>
          <p:nvSpPr>
            <p:cNvPr id="10" name="Gradation box">
              <a:extLst>
                <a:ext uri="{FF2B5EF4-FFF2-40B4-BE49-F238E27FC236}">
                  <a16:creationId xmlns:a16="http://schemas.microsoft.com/office/drawing/2014/main" xmlns="" id="{BD82DB3D-C1E1-472E-AF64-519368383495}"/>
                </a:ext>
              </a:extLst>
            </p:cNvPr>
            <p:cNvSpPr/>
            <p:nvPr userDrawn="1"/>
          </p:nvSpPr>
          <p:spPr bwMode="auto">
            <a:xfrm>
              <a:off x="2" y="0"/>
              <a:ext cx="9144000" cy="146322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p:txBody>
        </p:sp>
        <p:sp>
          <p:nvSpPr>
            <p:cNvPr id="11" name="White Gradient Box">
              <a:extLst>
                <a:ext uri="{FF2B5EF4-FFF2-40B4-BE49-F238E27FC236}">
                  <a16:creationId xmlns:a16="http://schemas.microsoft.com/office/drawing/2014/main" xmlns="" id="{53C38D45-EB29-44E4-87FD-CAB9603C5EB3}"/>
                </a:ext>
              </a:extLst>
            </p:cNvPr>
            <p:cNvSpPr/>
            <p:nvPr userDrawn="1"/>
          </p:nvSpPr>
          <p:spPr bwMode="auto">
            <a:xfrm>
              <a:off x="2" y="15420"/>
              <a:ext cx="9153673" cy="1447800"/>
            </a:xfrm>
            <a:prstGeom prst="rect">
              <a:avLst/>
            </a:prstGeom>
            <a:grpFill/>
            <a:ln w="9525" cap="flat" cmpd="sng" algn="ctr">
              <a:noFill/>
              <a:prstDash val="solid"/>
              <a:round/>
              <a:headEnd type="none" w="med" len="med"/>
              <a:tailEnd type="none" w="med" len="med"/>
            </a:ln>
            <a:effectLst>
              <a:outerShdw blurRad="2286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a:p>
              <a:endParaRPr lang="en-US" dirty="0">
                <a:solidFill>
                  <a:prstClr val="black"/>
                </a:solidFill>
                <a:latin typeface="Times New Roman" charset="0"/>
                <a:ea typeface="+mn-ea"/>
                <a:cs typeface="Arial" panose="020B0604020202020204" pitchFamily="34" charset="0"/>
              </a:endParaRPr>
            </a:p>
          </p:txBody>
        </p:sp>
      </p:grpSp>
      <p:sp>
        <p:nvSpPr>
          <p:cNvPr id="98306" name="title">
            <a:extLst>
              <a:ext uri="{FF2B5EF4-FFF2-40B4-BE49-F238E27FC236}">
                <a16:creationId xmlns:a16="http://schemas.microsoft.com/office/drawing/2014/main" xmlns="" id="{41715AAE-EEAD-4CE6-A2EB-B780D96E2F74}"/>
              </a:ext>
            </a:extLst>
          </p:cNvPr>
          <p:cNvSpPr>
            <a:spLocks noGrp="1" noChangeArrowheads="1"/>
          </p:cNvSpPr>
          <p:nvPr>
            <p:ph type="title"/>
          </p:nvPr>
        </p:nvSpPr>
        <p:spPr/>
        <p:txBody>
          <a:bodyPr/>
          <a:lstStyle/>
          <a:p>
            <a:r>
              <a:rPr lang="en-US" altLang="en-US" dirty="0"/>
              <a:t>Liability Under ADA </a:t>
            </a:r>
            <a:r>
              <a:rPr lang="en-US" altLang="en-US" sz="1800" dirty="0"/>
              <a:t>(cont.)</a:t>
            </a:r>
          </a:p>
        </p:txBody>
      </p:sp>
      <p:sp>
        <p:nvSpPr>
          <p:cNvPr id="63498" name="text">
            <a:extLst>
              <a:ext uri="{FF2B5EF4-FFF2-40B4-BE49-F238E27FC236}">
                <a16:creationId xmlns:a16="http://schemas.microsoft.com/office/drawing/2014/main" xmlns="" id="{AB53ADA5-1C2E-46BE-B731-5BEAC5008EEE}"/>
              </a:ext>
            </a:extLst>
          </p:cNvPr>
          <p:cNvSpPr>
            <a:spLocks noGrp="1" noChangeArrowheads="1"/>
          </p:cNvSpPr>
          <p:nvPr>
            <p:ph idx="1"/>
          </p:nvPr>
        </p:nvSpPr>
        <p:spPr>
          <a:xfrm>
            <a:off x="590551" y="1839118"/>
            <a:ext cx="3943350" cy="4351338"/>
          </a:xfrm>
        </p:spPr>
        <p:txBody>
          <a:bodyPr/>
          <a:lstStyle/>
          <a:p>
            <a:pPr marL="292100" lvl="1">
              <a:spcBef>
                <a:spcPts val="800"/>
              </a:spcBef>
              <a:buClr>
                <a:srgbClr val="800000"/>
              </a:buClr>
            </a:pPr>
            <a:r>
              <a:rPr lang="en-US" altLang="en-US" dirty="0"/>
              <a:t>Based on whether discrimination was intentional and </a:t>
            </a:r>
            <a:r>
              <a:rPr lang="en-US" altLang="en-US" dirty="0">
                <a:solidFill>
                  <a:srgbClr val="FF00FF"/>
                </a:solidFill>
              </a:rPr>
              <a:t/>
            </a:r>
            <a:br>
              <a:rPr lang="en-US" altLang="en-US" dirty="0">
                <a:solidFill>
                  <a:srgbClr val="FF00FF"/>
                </a:solidFill>
              </a:rPr>
            </a:br>
            <a:r>
              <a:rPr lang="en-US" altLang="en-US" dirty="0"/>
              <a:t>damage to victim</a:t>
            </a:r>
          </a:p>
          <a:p>
            <a:pPr marL="292100" lvl="1">
              <a:spcBef>
                <a:spcPts val="800"/>
              </a:spcBef>
              <a:buClr>
                <a:srgbClr val="800000"/>
              </a:buClr>
            </a:pPr>
            <a:r>
              <a:rPr lang="en-US" altLang="en-US" dirty="0"/>
              <a:t>Retaliation prohibited</a:t>
            </a:r>
          </a:p>
          <a:p>
            <a:pPr marL="292100" lvl="1">
              <a:spcBef>
                <a:spcPts val="800"/>
              </a:spcBef>
              <a:buClr>
                <a:srgbClr val="800000"/>
              </a:buClr>
            </a:pPr>
            <a:r>
              <a:rPr lang="en-US" altLang="en-US" dirty="0"/>
              <a:t>Every paycheck is discriminatory if affected by past discrimination</a:t>
            </a:r>
          </a:p>
        </p:txBody>
      </p:sp>
      <p:sp>
        <p:nvSpPr>
          <p:cNvPr id="14" name="copyright">
            <a:extLst>
              <a:ext uri="{FF2B5EF4-FFF2-40B4-BE49-F238E27FC236}">
                <a16:creationId xmlns:a16="http://schemas.microsoft.com/office/drawing/2014/main" xmlns="" id="{78B65C62-C769-4420-A732-C7AC00FCD698}"/>
              </a:ext>
            </a:extLst>
          </p:cNvPr>
          <p:cNvSpPr txBox="1">
            <a:spLocks noChangeArrowheads="1"/>
          </p:cNvSpPr>
          <p:nvPr/>
        </p:nvSpPr>
        <p:spPr bwMode="auto">
          <a:xfrm>
            <a:off x="5403850" y="658812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 BLR</a:t>
            </a:r>
            <a:r>
              <a:rPr kumimoji="0" lang="en-US" sz="800" b="0" i="0" u="none" strike="noStrike" kern="1200" cap="none" spc="0" normalizeH="0" baseline="30000" noProof="0" dirty="0">
                <a:ln>
                  <a:noFill/>
                </a:ln>
                <a:solidFill>
                  <a:schemeClr val="bg1"/>
                </a:solidFill>
                <a:effectLst/>
                <a:uLnTx/>
                <a:uFillTx/>
                <a:latin typeface="Arial"/>
                <a:ea typeface="ＭＳ Ｐゴシック" pitchFamily="34" charset="-128"/>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Arial" panose="020B0604020202020204" pitchFamily="34" charset="0"/>
              </a:rPr>
              <a:t>—Business &amp; Legal Resources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8">
                                            <p:txEl>
                                              <p:pRg st="1" end="1"/>
                                            </p:txEl>
                                          </p:spTgt>
                                        </p:tgtEl>
                                        <p:attrNameLst>
                                          <p:attrName>style.visibility</p:attrName>
                                        </p:attrNameLst>
                                      </p:cBhvr>
                                      <p:to>
                                        <p:strVal val="visible"/>
                                      </p:to>
                                    </p:set>
                                    <p:animEffect transition="in" filter="fade">
                                      <p:cBhvr>
                                        <p:cTn id="7" dur="500"/>
                                        <p:tgtEl>
                                          <p:spTgt spid="634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3498">
                                            <p:txEl>
                                              <p:pRg st="2" end="2"/>
                                            </p:txEl>
                                          </p:spTgt>
                                        </p:tgtEl>
                                        <p:attrNameLst>
                                          <p:attrName>style.visibility</p:attrName>
                                        </p:attrNameLst>
                                      </p:cBhvr>
                                      <p:to>
                                        <p:strVal val="visible"/>
                                      </p:to>
                                    </p:set>
                                    <p:animEffect transition="in" filter="fade">
                                      <p:cBhvr>
                                        <p:cTn id="12" dur="500"/>
                                        <p:tgtEl>
                                          <p:spTgt spid="634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a:extLst>
              <a:ext uri="{FF2B5EF4-FFF2-40B4-BE49-F238E27FC236}">
                <a16:creationId xmlns:a16="http://schemas.microsoft.com/office/drawing/2014/main" xmlns="" id="{D37F5E90-B9B3-4B98-B224-3E22E26949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9972" t="24021" r="5951"/>
          <a:stretch/>
        </p:blipFill>
        <p:spPr>
          <a:xfrm flipH="1">
            <a:off x="0" y="0"/>
            <a:ext cx="9144000" cy="6858000"/>
          </a:xfrm>
        </p:spPr>
      </p:pic>
      <p:sp>
        <p:nvSpPr>
          <p:cNvPr id="14" name="Rectangle 13" hidden="1">
            <a:extLst>
              <a:ext uri="{FF2B5EF4-FFF2-40B4-BE49-F238E27FC236}">
                <a16:creationId xmlns:a16="http://schemas.microsoft.com/office/drawing/2014/main" xmlns="" id="{FCA615FB-3EDF-4319-8A64-881A88D3446B}"/>
              </a:ext>
            </a:extLst>
          </p:cNvPr>
          <p:cNvSpPr/>
          <p:nvPr/>
        </p:nvSpPr>
        <p:spPr>
          <a:xfrm>
            <a:off x="4916666" y="162233"/>
            <a:ext cx="5191432" cy="6858000"/>
          </a:xfrm>
          <a:prstGeom prst="rect">
            <a:avLst/>
          </a:prstGeom>
          <a:gradFill>
            <a:gsLst>
              <a:gs pos="0">
                <a:schemeClr val="accent1">
                  <a:alpha val="11000"/>
                </a:schemeClr>
              </a:gs>
              <a:gs pos="74000">
                <a:schemeClr val="accent1">
                  <a:alpha val="58000"/>
                </a:schemeClr>
              </a:gs>
              <a:gs pos="83000">
                <a:schemeClr val="accent1">
                  <a:alpha val="73000"/>
                </a:schemeClr>
              </a:gs>
              <a:gs pos="100000">
                <a:schemeClr val="accent1">
                  <a:alpha val="8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B5765FC-4B89-4709-B315-F625DF5FCFC5}"/>
              </a:ext>
            </a:extLst>
          </p:cNvPr>
          <p:cNvSpPr/>
          <p:nvPr/>
        </p:nvSpPr>
        <p:spPr>
          <a:xfrm>
            <a:off x="0" y="5639927"/>
            <a:ext cx="9144000" cy="12180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KC">
            <a:extLst>
              <a:ext uri="{FF2B5EF4-FFF2-40B4-BE49-F238E27FC236}">
                <a16:creationId xmlns:a16="http://schemas.microsoft.com/office/drawing/2014/main" xmlns="" id="{76D04584-0E13-46AA-AD45-7085C69C554E}"/>
              </a:ext>
            </a:extLst>
          </p:cNvPr>
          <p:cNvSpPr txBox="1">
            <a:spLocks/>
          </p:cNvSpPr>
          <p:nvPr/>
        </p:nvSpPr>
        <p:spPr>
          <a:xfrm>
            <a:off x="964098" y="5793031"/>
            <a:ext cx="4294463" cy="893254"/>
          </a:xfrm>
          <a:prstGeom prst="rect">
            <a:avLst/>
          </a:prstGeom>
        </p:spPr>
        <p:txBody>
          <a:bodyPr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ticulate" panose="02000503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ticulate" panose="02000503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ticulate"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What Would </a:t>
            </a:r>
            <a:r>
              <a:rPr kumimoji="0" lang="en-US" sz="26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lang="en-US" sz="2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Do?</a:t>
            </a:r>
          </a:p>
        </p:txBody>
      </p:sp>
      <p:grpSp>
        <p:nvGrpSpPr>
          <p:cNvPr id="11" name="Head">
            <a:extLst>
              <a:ext uri="{FF2B5EF4-FFF2-40B4-BE49-F238E27FC236}">
                <a16:creationId xmlns:a16="http://schemas.microsoft.com/office/drawing/2014/main" xmlns="" id="{33506C13-6EB5-47C0-8537-E6C5CC986C63}"/>
              </a:ext>
            </a:extLst>
          </p:cNvPr>
          <p:cNvGrpSpPr/>
          <p:nvPr/>
        </p:nvGrpSpPr>
        <p:grpSpPr>
          <a:xfrm>
            <a:off x="4713756" y="3302262"/>
            <a:ext cx="3634537" cy="3602142"/>
            <a:chOff x="4713756" y="2056699"/>
            <a:chExt cx="3634537" cy="3602142"/>
          </a:xfrm>
        </p:grpSpPr>
        <p:sp>
          <p:nvSpPr>
            <p:cNvPr id="12" name="Oval 11">
              <a:extLst>
                <a:ext uri="{FF2B5EF4-FFF2-40B4-BE49-F238E27FC236}">
                  <a16:creationId xmlns:a16="http://schemas.microsoft.com/office/drawing/2014/main" xmlns="" id="{67E1E345-9E5B-4A7E-970E-3C8F72A65916}"/>
                </a:ext>
              </a:extLst>
            </p:cNvPr>
            <p:cNvSpPr/>
            <p:nvPr userDrawn="1"/>
          </p:nvSpPr>
          <p:spPr>
            <a:xfrm>
              <a:off x="5363992" y="2056699"/>
              <a:ext cx="2826550" cy="282655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xmlns="" id="{AAB180A3-38FC-41AB-AA43-7A9C1F8E01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13756" y="2056699"/>
              <a:ext cx="3634537" cy="3602142"/>
            </a:xfrm>
            <a:prstGeom prst="rect">
              <a:avLst/>
            </a:prstGeom>
          </p:spPr>
        </p:pic>
      </p:grpSp>
    </p:spTree>
    <p:custDataLst>
      <p:tags r:id="rId1"/>
    </p:custDataLst>
    <p:extLst>
      <p:ext uri="{BB962C8B-B14F-4D97-AF65-F5344CB8AC3E}">
        <p14:creationId xmlns:p14="http://schemas.microsoft.com/office/powerpoint/2010/main" val="109684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descr="A close up of a bicycle&#10;&#10;Description generated with high confidence">
            <a:extLst>
              <a:ext uri="{FF2B5EF4-FFF2-40B4-BE49-F238E27FC236}">
                <a16:creationId xmlns:a16="http://schemas.microsoft.com/office/drawing/2014/main" xmlns="" id="{EF0D7E96-115A-4B84-BCD0-0D80B6401C32}"/>
              </a:ext>
            </a:extLst>
          </p:cNvPr>
          <p:cNvPicPr>
            <a:picLocks noChangeAspect="1"/>
          </p:cNvPicPr>
          <p:nvPr/>
        </p:nvPicPr>
        <p:blipFill rotWithShape="1">
          <a:blip r:embed="rId4">
            <a:extLst>
              <a:ext uri="{28A0092B-C50C-407E-A947-70E740481C1C}">
                <a14:useLocalDpi xmlns:a14="http://schemas.microsoft.com/office/drawing/2010/main" val="0"/>
              </a:ext>
            </a:extLst>
          </a:blip>
          <a:srcRect t="3613" b="25601"/>
          <a:stretch/>
        </p:blipFill>
        <p:spPr>
          <a:xfrm>
            <a:off x="0" y="1421084"/>
            <a:ext cx="9135750" cy="4841693"/>
          </a:xfrm>
          <a:prstGeom prst="rect">
            <a:avLst/>
          </a:prstGeom>
        </p:spPr>
      </p:pic>
      <p:sp>
        <p:nvSpPr>
          <p:cNvPr id="6" name="Question">
            <a:extLst>
              <a:ext uri="{FF2B5EF4-FFF2-40B4-BE49-F238E27FC236}">
                <a16:creationId xmlns:a16="http://schemas.microsoft.com/office/drawing/2014/main" xmlns="" id="{F6E0A684-E078-40E1-8134-EBDCF44B0DE0}"/>
              </a:ext>
            </a:extLst>
          </p:cNvPr>
          <p:cNvSpPr>
            <a:spLocks noGrp="1"/>
          </p:cNvSpPr>
          <p:nvPr>
            <p:ph type="title"/>
          </p:nvPr>
        </p:nvSpPr>
        <p:spPr/>
        <p:txBody>
          <a:bodyPr/>
          <a:lstStyle/>
          <a:p>
            <a:pPr rtl="0"/>
            <a:r>
              <a:rPr lang="en-US" altLang="en-US" sz="2400" dirty="0"/>
              <a:t>When incorporating employees with a disability into your workplace, you should provide them with personal use items such as wheelchairs.</a:t>
            </a:r>
            <a:endParaRPr lang="en-US" dirty="0"/>
          </a:p>
        </p:txBody>
      </p:sp>
      <p:sp>
        <p:nvSpPr>
          <p:cNvPr id="8" name="Text Placeholder 7">
            <a:extLst>
              <a:ext uri="{FF2B5EF4-FFF2-40B4-BE49-F238E27FC236}">
                <a16:creationId xmlns:a16="http://schemas.microsoft.com/office/drawing/2014/main" xmlns="" id="{B1277520-035B-4E8E-AD40-4A7093631746}"/>
              </a:ext>
            </a:extLst>
          </p:cNvPr>
          <p:cNvSpPr>
            <a:spLocks noGrp="1"/>
          </p:cNvSpPr>
          <p:nvPr>
            <p:ph type="body" sz="quarter" idx="30"/>
          </p:nvPr>
        </p:nvSpPr>
        <p:spPr/>
        <p:txBody>
          <a:bodyPr/>
          <a:lstStyle/>
          <a:p>
            <a:r>
              <a:rPr lang="en-US" b="1" dirty="0"/>
              <a:t>True</a:t>
            </a:r>
          </a:p>
          <a:p>
            <a:r>
              <a:rPr lang="en-US" b="1" dirty="0"/>
              <a:t>False</a:t>
            </a:r>
          </a:p>
        </p:txBody>
      </p:sp>
    </p:spTree>
    <p:custDataLst>
      <p:tags r:id="rId1"/>
    </p:custDataLst>
    <p:extLst>
      <p:ext uri="{BB962C8B-B14F-4D97-AF65-F5344CB8AC3E}">
        <p14:creationId xmlns:p14="http://schemas.microsoft.com/office/powerpoint/2010/main" val="831298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ell phone&#10;&#10;Description generated with high confidence">
            <a:extLst>
              <a:ext uri="{FF2B5EF4-FFF2-40B4-BE49-F238E27FC236}">
                <a16:creationId xmlns:a16="http://schemas.microsoft.com/office/drawing/2014/main" xmlns="" id="{F22EA9AD-BAF8-4DBB-BDB0-66D3F7D8BFFD}"/>
              </a:ext>
            </a:extLst>
          </p:cNvPr>
          <p:cNvPicPr>
            <a:picLocks noChangeAspect="1"/>
          </p:cNvPicPr>
          <p:nvPr/>
        </p:nvPicPr>
        <p:blipFill rotWithShape="1">
          <a:blip r:embed="rId3">
            <a:extLst>
              <a:ext uri="{28A0092B-C50C-407E-A947-70E740481C1C}">
                <a14:useLocalDpi xmlns:a14="http://schemas.microsoft.com/office/drawing/2010/main" val="0"/>
              </a:ext>
            </a:extLst>
          </a:blip>
          <a:srcRect l="-116782" r="-1" b="12321"/>
          <a:stretch/>
        </p:blipFill>
        <p:spPr>
          <a:xfrm>
            <a:off x="1" y="1828800"/>
            <a:ext cx="9144000" cy="5029200"/>
          </a:xfrm>
          <a:prstGeom prst="rect">
            <a:avLst/>
          </a:prstGeom>
          <a:solidFill>
            <a:schemeClr val="bg1"/>
          </a:solidFill>
        </p:spPr>
      </p:pic>
      <p:sp>
        <p:nvSpPr>
          <p:cNvPr id="5" name="Text Placeholder 4">
            <a:extLst>
              <a:ext uri="{FF2B5EF4-FFF2-40B4-BE49-F238E27FC236}">
                <a16:creationId xmlns:a16="http://schemas.microsoft.com/office/drawing/2014/main" xmlns="" id="{C4FAAA98-9706-4BA2-829E-1E895D367BD7}"/>
              </a:ext>
            </a:extLst>
          </p:cNvPr>
          <p:cNvSpPr>
            <a:spLocks noGrp="1"/>
          </p:cNvSpPr>
          <p:nvPr>
            <p:ph type="body" sz="quarter" idx="10"/>
          </p:nvPr>
        </p:nvSpPr>
        <p:spPr>
          <a:xfrm>
            <a:off x="336719" y="2182762"/>
            <a:ext cx="3630598" cy="3603676"/>
          </a:xfrm>
        </p:spPr>
        <p:txBody>
          <a:bodyPr/>
          <a:lstStyle/>
          <a:p>
            <a:r>
              <a:rPr lang="en-US" dirty="0"/>
              <a:t>Ask how she is able to type with her disability?</a:t>
            </a:r>
          </a:p>
          <a:p>
            <a:r>
              <a:rPr lang="en-US" dirty="0"/>
              <a:t>Tell her she is not right for the job?</a:t>
            </a:r>
          </a:p>
          <a:p>
            <a:r>
              <a:rPr lang="en-US" dirty="0"/>
              <a:t>Explain the duties of the job and ask if she can accomplish them?</a:t>
            </a:r>
          </a:p>
        </p:txBody>
      </p:sp>
      <p:sp>
        <p:nvSpPr>
          <p:cNvPr id="4" name="Title 3">
            <a:extLst>
              <a:ext uri="{FF2B5EF4-FFF2-40B4-BE49-F238E27FC236}">
                <a16:creationId xmlns:a16="http://schemas.microsoft.com/office/drawing/2014/main" xmlns="" id="{31D91495-3CBE-49DF-98A2-1A8864DD11A0}"/>
              </a:ext>
            </a:extLst>
          </p:cNvPr>
          <p:cNvSpPr>
            <a:spLocks noGrp="1"/>
          </p:cNvSpPr>
          <p:nvPr>
            <p:ph type="title"/>
          </p:nvPr>
        </p:nvSpPr>
        <p:spPr>
          <a:xfrm>
            <a:off x="2" y="0"/>
            <a:ext cx="9143997" cy="1828800"/>
          </a:xfrm>
        </p:spPr>
        <p:txBody>
          <a:bodyPr>
            <a:normAutofit/>
          </a:bodyPr>
          <a:lstStyle/>
          <a:p>
            <a:r>
              <a:rPr lang="en-US" dirty="0"/>
              <a:t>You are conducting job interviews for the position of administrative assistant. One of your applicants has a hand disability due to an accident. You are not sure if she can handle the computer work associated with the job.</a:t>
            </a:r>
          </a:p>
        </p:txBody>
      </p:sp>
    </p:spTree>
    <p:extLst>
      <p:ext uri="{BB962C8B-B14F-4D97-AF65-F5344CB8AC3E}">
        <p14:creationId xmlns:p14="http://schemas.microsoft.com/office/powerpoint/2010/main" val="3429926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ell phone&#10;&#10;Description generated with high confidence">
            <a:extLst>
              <a:ext uri="{FF2B5EF4-FFF2-40B4-BE49-F238E27FC236}">
                <a16:creationId xmlns:a16="http://schemas.microsoft.com/office/drawing/2014/main" xmlns="" id="{F22EA9AD-BAF8-4DBB-BDB0-66D3F7D8BFFD}"/>
              </a:ext>
            </a:extLst>
          </p:cNvPr>
          <p:cNvPicPr>
            <a:picLocks noChangeAspect="1"/>
          </p:cNvPicPr>
          <p:nvPr/>
        </p:nvPicPr>
        <p:blipFill rotWithShape="1">
          <a:blip r:embed="rId3">
            <a:extLst>
              <a:ext uri="{28A0092B-C50C-407E-A947-70E740481C1C}">
                <a14:useLocalDpi xmlns:a14="http://schemas.microsoft.com/office/drawing/2010/main" val="0"/>
              </a:ext>
            </a:extLst>
          </a:blip>
          <a:srcRect l="-116782" r="-1" b="12321"/>
          <a:stretch/>
        </p:blipFill>
        <p:spPr>
          <a:xfrm>
            <a:off x="1" y="1828800"/>
            <a:ext cx="9144000" cy="5029200"/>
          </a:xfrm>
          <a:prstGeom prst="rect">
            <a:avLst/>
          </a:prstGeom>
          <a:solidFill>
            <a:schemeClr val="bg1"/>
          </a:solidFill>
        </p:spPr>
      </p:pic>
      <p:sp>
        <p:nvSpPr>
          <p:cNvPr id="5" name="Text Placeholder 4">
            <a:extLst>
              <a:ext uri="{FF2B5EF4-FFF2-40B4-BE49-F238E27FC236}">
                <a16:creationId xmlns:a16="http://schemas.microsoft.com/office/drawing/2014/main" xmlns="" id="{C4FAAA98-9706-4BA2-829E-1E895D367BD7}"/>
              </a:ext>
            </a:extLst>
          </p:cNvPr>
          <p:cNvSpPr>
            <a:spLocks noGrp="1"/>
          </p:cNvSpPr>
          <p:nvPr>
            <p:ph type="body" sz="quarter" idx="10"/>
          </p:nvPr>
        </p:nvSpPr>
        <p:spPr>
          <a:xfrm>
            <a:off x="336718" y="2182762"/>
            <a:ext cx="3712767" cy="3603676"/>
          </a:xfrm>
        </p:spPr>
        <p:txBody>
          <a:bodyPr/>
          <a:lstStyle/>
          <a:p>
            <a:r>
              <a:rPr lang="en-US" dirty="0"/>
              <a:t>Ask how she is able to type with her disability?</a:t>
            </a:r>
          </a:p>
          <a:p>
            <a:r>
              <a:rPr lang="en-US" dirty="0"/>
              <a:t>Tell her she is not right for the job?</a:t>
            </a:r>
          </a:p>
          <a:p>
            <a:r>
              <a:rPr lang="en-US" b="1" dirty="0"/>
              <a:t>Explain the duties of the job and ask if she can accomplish them?</a:t>
            </a:r>
          </a:p>
        </p:txBody>
      </p:sp>
      <p:sp>
        <p:nvSpPr>
          <p:cNvPr id="4" name="Title 3">
            <a:extLst>
              <a:ext uri="{FF2B5EF4-FFF2-40B4-BE49-F238E27FC236}">
                <a16:creationId xmlns:a16="http://schemas.microsoft.com/office/drawing/2014/main" xmlns="" id="{31D91495-3CBE-49DF-98A2-1A8864DD11A0}"/>
              </a:ext>
            </a:extLst>
          </p:cNvPr>
          <p:cNvSpPr>
            <a:spLocks noGrp="1"/>
          </p:cNvSpPr>
          <p:nvPr>
            <p:ph type="title"/>
          </p:nvPr>
        </p:nvSpPr>
        <p:spPr>
          <a:xfrm>
            <a:off x="2" y="0"/>
            <a:ext cx="9143997" cy="1828800"/>
          </a:xfrm>
        </p:spPr>
        <p:txBody>
          <a:bodyPr>
            <a:normAutofit/>
          </a:bodyPr>
          <a:lstStyle/>
          <a:p>
            <a:r>
              <a:rPr lang="en-US" dirty="0"/>
              <a:t>You are conducting job interviews for the position of administrative assistant. One of your applicants has a hand disability due to an accident. You are not sure if she can handle the computer work associated with the job.</a:t>
            </a:r>
          </a:p>
        </p:txBody>
      </p:sp>
      <p:sp>
        <p:nvSpPr>
          <p:cNvPr id="6" name="correct answer">
            <a:extLst>
              <a:ext uri="{FF2B5EF4-FFF2-40B4-BE49-F238E27FC236}">
                <a16:creationId xmlns:a16="http://schemas.microsoft.com/office/drawing/2014/main" xmlns="" id="{3238F3E4-ADBC-409C-9961-2EF14D09DE5A}"/>
              </a:ext>
            </a:extLst>
          </p:cNvPr>
          <p:cNvSpPr/>
          <p:nvPr/>
        </p:nvSpPr>
        <p:spPr>
          <a:xfrm>
            <a:off x="442451" y="4244145"/>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32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 looking at the camera&#10;&#10;Description generated with very high confidence">
            <a:extLst>
              <a:ext uri="{FF2B5EF4-FFF2-40B4-BE49-F238E27FC236}">
                <a16:creationId xmlns:a16="http://schemas.microsoft.com/office/drawing/2014/main" xmlns="" id="{84368269-D637-48DA-9C62-84213A1F4DE7}"/>
              </a:ext>
            </a:extLst>
          </p:cNvPr>
          <p:cNvPicPr>
            <a:picLocks noChangeAspect="1"/>
          </p:cNvPicPr>
          <p:nvPr/>
        </p:nvPicPr>
        <p:blipFill rotWithShape="1">
          <a:blip r:embed="rId3">
            <a:extLst>
              <a:ext uri="{28A0092B-C50C-407E-A947-70E740481C1C}">
                <a14:useLocalDpi xmlns:a14="http://schemas.microsoft.com/office/drawing/2010/main" val="0"/>
              </a:ext>
            </a:extLst>
          </a:blip>
          <a:srcRect l="-143049"/>
          <a:stretch/>
        </p:blipFill>
        <p:spPr>
          <a:xfrm>
            <a:off x="1" y="1828800"/>
            <a:ext cx="9144000" cy="5029200"/>
          </a:xfrm>
          <a:prstGeom prst="rect">
            <a:avLst/>
          </a:prstGeom>
          <a:solidFill>
            <a:schemeClr val="bg1"/>
          </a:solidFill>
        </p:spPr>
      </p:pic>
      <p:sp>
        <p:nvSpPr>
          <p:cNvPr id="5" name="Text Placeholder 4">
            <a:extLst>
              <a:ext uri="{FF2B5EF4-FFF2-40B4-BE49-F238E27FC236}">
                <a16:creationId xmlns:a16="http://schemas.microsoft.com/office/drawing/2014/main" xmlns="" id="{C4FAAA98-9706-4BA2-829E-1E895D367BD7}"/>
              </a:ext>
            </a:extLst>
          </p:cNvPr>
          <p:cNvSpPr>
            <a:spLocks noGrp="1"/>
          </p:cNvSpPr>
          <p:nvPr>
            <p:ph type="body" sz="quarter" idx="10"/>
          </p:nvPr>
        </p:nvSpPr>
        <p:spPr>
          <a:xfrm>
            <a:off x="336718" y="2182762"/>
            <a:ext cx="4486005" cy="3603676"/>
          </a:xfrm>
        </p:spPr>
        <p:txBody>
          <a:bodyPr/>
          <a:lstStyle/>
          <a:p>
            <a:r>
              <a:rPr lang="en-US" dirty="0"/>
              <a:t>Give the employee fewer job responsibilities?</a:t>
            </a:r>
          </a:p>
          <a:p>
            <a:r>
              <a:rPr lang="en-US" dirty="0"/>
              <a:t>Do nothing unless you start to notice the employee having performance-related issues?</a:t>
            </a:r>
          </a:p>
          <a:p>
            <a:r>
              <a:rPr lang="en-US" dirty="0"/>
              <a:t>Document your suspicions on the employee’s performance appraisal?</a:t>
            </a:r>
          </a:p>
        </p:txBody>
      </p:sp>
      <p:sp>
        <p:nvSpPr>
          <p:cNvPr id="4" name="Title 3">
            <a:extLst>
              <a:ext uri="{FF2B5EF4-FFF2-40B4-BE49-F238E27FC236}">
                <a16:creationId xmlns:a16="http://schemas.microsoft.com/office/drawing/2014/main" xmlns="" id="{31D91495-3CBE-49DF-98A2-1A8864DD11A0}"/>
              </a:ext>
            </a:extLst>
          </p:cNvPr>
          <p:cNvSpPr>
            <a:spLocks noGrp="1"/>
          </p:cNvSpPr>
          <p:nvPr>
            <p:ph type="title"/>
          </p:nvPr>
        </p:nvSpPr>
        <p:spPr>
          <a:xfrm>
            <a:off x="2" y="0"/>
            <a:ext cx="9143997" cy="1828800"/>
          </a:xfrm>
        </p:spPr>
        <p:txBody>
          <a:bodyPr>
            <a:normAutofit/>
          </a:bodyPr>
          <a:lstStyle/>
          <a:p>
            <a:r>
              <a:rPr lang="en-US" dirty="0"/>
              <a:t>It has been rumored that one of your staff is a recovering alcoholic. Although you have not noticed any poor job performance, you are concerned the alcoholism will </a:t>
            </a:r>
            <a:br>
              <a:rPr lang="en-US" dirty="0"/>
            </a:br>
            <a:r>
              <a:rPr lang="en-US" dirty="0"/>
              <a:t>affect his job. </a:t>
            </a:r>
          </a:p>
        </p:txBody>
      </p:sp>
    </p:spTree>
    <p:extLst>
      <p:ext uri="{BB962C8B-B14F-4D97-AF65-F5344CB8AC3E}">
        <p14:creationId xmlns:p14="http://schemas.microsoft.com/office/powerpoint/2010/main" val="862610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 looking at the camera&#10;&#10;Description generated with very high confidence">
            <a:extLst>
              <a:ext uri="{FF2B5EF4-FFF2-40B4-BE49-F238E27FC236}">
                <a16:creationId xmlns:a16="http://schemas.microsoft.com/office/drawing/2014/main" xmlns="" id="{84368269-D637-48DA-9C62-84213A1F4DE7}"/>
              </a:ext>
            </a:extLst>
          </p:cNvPr>
          <p:cNvPicPr>
            <a:picLocks noChangeAspect="1"/>
          </p:cNvPicPr>
          <p:nvPr/>
        </p:nvPicPr>
        <p:blipFill rotWithShape="1">
          <a:blip r:embed="rId3">
            <a:extLst>
              <a:ext uri="{28A0092B-C50C-407E-A947-70E740481C1C}">
                <a14:useLocalDpi xmlns:a14="http://schemas.microsoft.com/office/drawing/2010/main" val="0"/>
              </a:ext>
            </a:extLst>
          </a:blip>
          <a:srcRect l="-143049"/>
          <a:stretch/>
        </p:blipFill>
        <p:spPr>
          <a:xfrm>
            <a:off x="1" y="1828800"/>
            <a:ext cx="9144000" cy="5029200"/>
          </a:xfrm>
          <a:prstGeom prst="rect">
            <a:avLst/>
          </a:prstGeom>
          <a:solidFill>
            <a:schemeClr val="bg1"/>
          </a:solidFill>
        </p:spPr>
      </p:pic>
      <p:sp>
        <p:nvSpPr>
          <p:cNvPr id="5" name="Text Placeholder 4">
            <a:extLst>
              <a:ext uri="{FF2B5EF4-FFF2-40B4-BE49-F238E27FC236}">
                <a16:creationId xmlns:a16="http://schemas.microsoft.com/office/drawing/2014/main" xmlns="" id="{C4FAAA98-9706-4BA2-829E-1E895D367BD7}"/>
              </a:ext>
            </a:extLst>
          </p:cNvPr>
          <p:cNvSpPr>
            <a:spLocks noGrp="1"/>
          </p:cNvSpPr>
          <p:nvPr>
            <p:ph type="body" sz="quarter" idx="10"/>
          </p:nvPr>
        </p:nvSpPr>
        <p:spPr>
          <a:xfrm>
            <a:off x="336718" y="2182762"/>
            <a:ext cx="4486005" cy="3603676"/>
          </a:xfrm>
        </p:spPr>
        <p:txBody>
          <a:bodyPr/>
          <a:lstStyle/>
          <a:p>
            <a:r>
              <a:rPr lang="en-US" dirty="0"/>
              <a:t>Give the employee fewer job responsibilities?</a:t>
            </a:r>
          </a:p>
          <a:p>
            <a:r>
              <a:rPr lang="en-US" b="1" dirty="0"/>
              <a:t>Do nothing unless you start to notice the employee having performance-related issues?</a:t>
            </a:r>
          </a:p>
          <a:p>
            <a:r>
              <a:rPr lang="en-US" dirty="0"/>
              <a:t>Document your suspicions on the employee’s performance appraisal?</a:t>
            </a:r>
          </a:p>
        </p:txBody>
      </p:sp>
      <p:sp>
        <p:nvSpPr>
          <p:cNvPr id="4" name="Title 3">
            <a:extLst>
              <a:ext uri="{FF2B5EF4-FFF2-40B4-BE49-F238E27FC236}">
                <a16:creationId xmlns:a16="http://schemas.microsoft.com/office/drawing/2014/main" xmlns="" id="{31D91495-3CBE-49DF-98A2-1A8864DD11A0}"/>
              </a:ext>
            </a:extLst>
          </p:cNvPr>
          <p:cNvSpPr>
            <a:spLocks noGrp="1"/>
          </p:cNvSpPr>
          <p:nvPr>
            <p:ph type="title"/>
          </p:nvPr>
        </p:nvSpPr>
        <p:spPr>
          <a:xfrm>
            <a:off x="2" y="0"/>
            <a:ext cx="9143997" cy="1828800"/>
          </a:xfrm>
        </p:spPr>
        <p:txBody>
          <a:bodyPr>
            <a:normAutofit/>
          </a:bodyPr>
          <a:lstStyle/>
          <a:p>
            <a:r>
              <a:rPr lang="en-US" dirty="0"/>
              <a:t>It has been rumored that one of your staff is a recovering alcoholic. Although you have not noticed any poor job performance, you are concerned the alcoholism will </a:t>
            </a:r>
            <a:br>
              <a:rPr lang="en-US" dirty="0"/>
            </a:br>
            <a:r>
              <a:rPr lang="en-US" dirty="0"/>
              <a:t>affect his job. </a:t>
            </a:r>
          </a:p>
        </p:txBody>
      </p:sp>
      <p:sp>
        <p:nvSpPr>
          <p:cNvPr id="6" name="correct answer">
            <a:extLst>
              <a:ext uri="{FF2B5EF4-FFF2-40B4-BE49-F238E27FC236}">
                <a16:creationId xmlns:a16="http://schemas.microsoft.com/office/drawing/2014/main" xmlns="" id="{8098BEDE-E089-4B19-AE9B-16DE43B60CD7}"/>
              </a:ext>
            </a:extLst>
          </p:cNvPr>
          <p:cNvSpPr/>
          <p:nvPr/>
        </p:nvSpPr>
        <p:spPr>
          <a:xfrm>
            <a:off x="442451" y="3082095"/>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897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person sitting on a bicycle seat&#10;&#10;Description generated with very high confidence">
            <a:extLst>
              <a:ext uri="{FF2B5EF4-FFF2-40B4-BE49-F238E27FC236}">
                <a16:creationId xmlns:a16="http://schemas.microsoft.com/office/drawing/2014/main" xmlns="" id="{ADF3582C-011A-4C38-804F-444E1DD314E3}"/>
              </a:ext>
            </a:extLst>
          </p:cNvPr>
          <p:cNvPicPr>
            <a:picLocks noChangeAspect="1"/>
          </p:cNvPicPr>
          <p:nvPr/>
        </p:nvPicPr>
        <p:blipFill rotWithShape="1">
          <a:blip r:embed="rId3">
            <a:extLst>
              <a:ext uri="{28A0092B-C50C-407E-A947-70E740481C1C}">
                <a14:useLocalDpi xmlns:a14="http://schemas.microsoft.com/office/drawing/2010/main" val="0"/>
              </a:ext>
            </a:extLst>
          </a:blip>
          <a:srcRect l="-181817" t="-14939" b="3907"/>
          <a:stretch/>
        </p:blipFill>
        <p:spPr>
          <a:xfrm>
            <a:off x="1" y="1828801"/>
            <a:ext cx="9143998" cy="5029200"/>
          </a:xfrm>
          <a:prstGeom prst="rect">
            <a:avLst/>
          </a:prstGeom>
          <a:solidFill>
            <a:schemeClr val="bg1"/>
          </a:solidFill>
        </p:spPr>
      </p:pic>
      <p:sp>
        <p:nvSpPr>
          <p:cNvPr id="5" name="Text Placeholder 4">
            <a:extLst>
              <a:ext uri="{FF2B5EF4-FFF2-40B4-BE49-F238E27FC236}">
                <a16:creationId xmlns:a16="http://schemas.microsoft.com/office/drawing/2014/main" xmlns="" id="{C4FAAA98-9706-4BA2-829E-1E895D367BD7}"/>
              </a:ext>
            </a:extLst>
          </p:cNvPr>
          <p:cNvSpPr>
            <a:spLocks noGrp="1"/>
          </p:cNvSpPr>
          <p:nvPr>
            <p:ph type="body" sz="quarter" idx="10"/>
          </p:nvPr>
        </p:nvSpPr>
        <p:spPr>
          <a:xfrm>
            <a:off x="336717" y="2890684"/>
            <a:ext cx="6005089" cy="2895753"/>
          </a:xfrm>
        </p:spPr>
        <p:txBody>
          <a:bodyPr/>
          <a:lstStyle/>
          <a:p>
            <a:r>
              <a:rPr lang="en-US" dirty="0"/>
              <a:t>Explore less expensive alternatives?</a:t>
            </a:r>
          </a:p>
          <a:p>
            <a:r>
              <a:rPr lang="en-US" dirty="0"/>
              <a:t>Deny the claim for the equipment </a:t>
            </a:r>
            <a:br>
              <a:rPr lang="en-US" dirty="0"/>
            </a:br>
            <a:r>
              <a:rPr lang="en-US" dirty="0"/>
              <a:t>and try to reassign the employee to another job?</a:t>
            </a:r>
          </a:p>
          <a:p>
            <a:r>
              <a:rPr lang="en-US" dirty="0"/>
              <a:t>Purchase the equipment for the employee?</a:t>
            </a:r>
          </a:p>
          <a:p>
            <a:r>
              <a:rPr lang="en-US" dirty="0"/>
              <a:t>Deny the claim for the equipment </a:t>
            </a:r>
            <a:br>
              <a:rPr lang="en-US" dirty="0"/>
            </a:br>
            <a:r>
              <a:rPr lang="en-US" dirty="0"/>
              <a:t>and tell the employee she will have </a:t>
            </a:r>
            <a:br>
              <a:rPr lang="en-US" dirty="0"/>
            </a:br>
            <a:r>
              <a:rPr lang="en-US" dirty="0"/>
              <a:t>to do her job or risk being fired?</a:t>
            </a:r>
          </a:p>
        </p:txBody>
      </p:sp>
      <p:sp>
        <p:nvSpPr>
          <p:cNvPr id="4" name="Title 3">
            <a:extLst>
              <a:ext uri="{FF2B5EF4-FFF2-40B4-BE49-F238E27FC236}">
                <a16:creationId xmlns:a16="http://schemas.microsoft.com/office/drawing/2014/main" xmlns="" id="{31D91495-3CBE-49DF-98A2-1A8864DD11A0}"/>
              </a:ext>
            </a:extLst>
          </p:cNvPr>
          <p:cNvSpPr>
            <a:spLocks noGrp="1"/>
          </p:cNvSpPr>
          <p:nvPr>
            <p:ph type="title"/>
          </p:nvPr>
        </p:nvSpPr>
        <p:spPr>
          <a:xfrm>
            <a:off x="2" y="0"/>
            <a:ext cx="9143997" cy="2610466"/>
          </a:xfrm>
        </p:spPr>
        <p:txBody>
          <a:bodyPr>
            <a:normAutofit/>
          </a:bodyPr>
          <a:lstStyle/>
          <a:p>
            <a:r>
              <a:rPr lang="en-US" sz="2000" dirty="0"/>
              <a:t>You have an assembly-line employee in a wheelchair. You have made several reasonable accommodations to allow the employee to complete her job, such as redesigning part of the line to fit her wheelchair. The employee complains to you that she still cannot comfortably do her job, and she is requesting a piece of equipment that is expensive and would put your department significantly over budget. </a:t>
            </a:r>
          </a:p>
        </p:txBody>
      </p:sp>
    </p:spTree>
    <p:extLst>
      <p:ext uri="{BB962C8B-B14F-4D97-AF65-F5344CB8AC3E}">
        <p14:creationId xmlns:p14="http://schemas.microsoft.com/office/powerpoint/2010/main" val="41779268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person sitting on a bicycle seat&#10;&#10;Description generated with very high confidence">
            <a:extLst>
              <a:ext uri="{FF2B5EF4-FFF2-40B4-BE49-F238E27FC236}">
                <a16:creationId xmlns:a16="http://schemas.microsoft.com/office/drawing/2014/main" xmlns="" id="{ADF3582C-011A-4C38-804F-444E1DD314E3}"/>
              </a:ext>
            </a:extLst>
          </p:cNvPr>
          <p:cNvPicPr>
            <a:picLocks noChangeAspect="1"/>
          </p:cNvPicPr>
          <p:nvPr/>
        </p:nvPicPr>
        <p:blipFill rotWithShape="1">
          <a:blip r:embed="rId4">
            <a:extLst>
              <a:ext uri="{28A0092B-C50C-407E-A947-70E740481C1C}">
                <a14:useLocalDpi xmlns:a14="http://schemas.microsoft.com/office/drawing/2010/main" val="0"/>
              </a:ext>
            </a:extLst>
          </a:blip>
          <a:srcRect l="-181817" t="-14939" b="3907"/>
          <a:stretch/>
        </p:blipFill>
        <p:spPr>
          <a:xfrm>
            <a:off x="1" y="1828801"/>
            <a:ext cx="9143998" cy="5029200"/>
          </a:xfrm>
          <a:prstGeom prst="rect">
            <a:avLst/>
          </a:prstGeom>
          <a:solidFill>
            <a:schemeClr val="bg1"/>
          </a:solidFill>
        </p:spPr>
      </p:pic>
      <p:sp>
        <p:nvSpPr>
          <p:cNvPr id="5" name="Text Placeholder 4">
            <a:extLst>
              <a:ext uri="{FF2B5EF4-FFF2-40B4-BE49-F238E27FC236}">
                <a16:creationId xmlns:a16="http://schemas.microsoft.com/office/drawing/2014/main" xmlns="" id="{C4FAAA98-9706-4BA2-829E-1E895D367BD7}"/>
              </a:ext>
            </a:extLst>
          </p:cNvPr>
          <p:cNvSpPr>
            <a:spLocks noGrp="1"/>
          </p:cNvSpPr>
          <p:nvPr>
            <p:ph type="body" sz="quarter" idx="10"/>
          </p:nvPr>
        </p:nvSpPr>
        <p:spPr>
          <a:xfrm>
            <a:off x="336717" y="2890684"/>
            <a:ext cx="6005089" cy="2895753"/>
          </a:xfrm>
        </p:spPr>
        <p:txBody>
          <a:bodyPr/>
          <a:lstStyle/>
          <a:p>
            <a:r>
              <a:rPr lang="en-US" b="1" dirty="0"/>
              <a:t>Explore less expensive alternatives?</a:t>
            </a:r>
          </a:p>
          <a:p>
            <a:r>
              <a:rPr lang="en-US" b="1" dirty="0"/>
              <a:t>Deny the claim for the equipment </a:t>
            </a:r>
            <a:br>
              <a:rPr lang="en-US" b="1" dirty="0"/>
            </a:br>
            <a:r>
              <a:rPr lang="en-US" b="1" dirty="0"/>
              <a:t>and try to reassign the employee to another job?</a:t>
            </a:r>
          </a:p>
          <a:p>
            <a:r>
              <a:rPr lang="en-US" dirty="0"/>
              <a:t>Purchase the equipment for the employee?</a:t>
            </a:r>
          </a:p>
          <a:p>
            <a:r>
              <a:rPr lang="en-US" dirty="0"/>
              <a:t>Deny the claim for the equipment </a:t>
            </a:r>
            <a:br>
              <a:rPr lang="en-US" dirty="0"/>
            </a:br>
            <a:r>
              <a:rPr lang="en-US" dirty="0"/>
              <a:t>and tell the employee she will have </a:t>
            </a:r>
            <a:br>
              <a:rPr lang="en-US" dirty="0"/>
            </a:br>
            <a:r>
              <a:rPr lang="en-US" dirty="0"/>
              <a:t>to do her job or risk being fired?</a:t>
            </a:r>
          </a:p>
        </p:txBody>
      </p:sp>
      <p:sp>
        <p:nvSpPr>
          <p:cNvPr id="4" name="Title 3">
            <a:extLst>
              <a:ext uri="{FF2B5EF4-FFF2-40B4-BE49-F238E27FC236}">
                <a16:creationId xmlns:a16="http://schemas.microsoft.com/office/drawing/2014/main" xmlns="" id="{31D91495-3CBE-49DF-98A2-1A8864DD11A0}"/>
              </a:ext>
            </a:extLst>
          </p:cNvPr>
          <p:cNvSpPr>
            <a:spLocks noGrp="1"/>
          </p:cNvSpPr>
          <p:nvPr>
            <p:ph type="title"/>
          </p:nvPr>
        </p:nvSpPr>
        <p:spPr>
          <a:xfrm>
            <a:off x="2" y="0"/>
            <a:ext cx="9143997" cy="2610466"/>
          </a:xfrm>
        </p:spPr>
        <p:txBody>
          <a:bodyPr>
            <a:normAutofit/>
          </a:bodyPr>
          <a:lstStyle/>
          <a:p>
            <a:r>
              <a:rPr lang="en-US" sz="2000" dirty="0"/>
              <a:t>You have an assembly-line employee in a wheelchair. You have made several reasonable accommodations to allow the employee to complete her job, such as redesigning part of the line to fit her wheelchair. The employee complains to you that she still cannot comfortably do her job, and she is requesting a piece of equipment that is expensive and would put your department significantly over budget. </a:t>
            </a:r>
          </a:p>
        </p:txBody>
      </p:sp>
      <p:sp>
        <p:nvSpPr>
          <p:cNvPr id="7" name="correct answer">
            <a:extLst>
              <a:ext uri="{FF2B5EF4-FFF2-40B4-BE49-F238E27FC236}">
                <a16:creationId xmlns:a16="http://schemas.microsoft.com/office/drawing/2014/main" xmlns="" id="{0EB3FDB3-6EB3-4C1B-A05B-6C15275E8542}"/>
              </a:ext>
            </a:extLst>
          </p:cNvPr>
          <p:cNvSpPr/>
          <p:nvPr/>
        </p:nvSpPr>
        <p:spPr>
          <a:xfrm>
            <a:off x="442451" y="2929695"/>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rrect answer">
            <a:extLst>
              <a:ext uri="{FF2B5EF4-FFF2-40B4-BE49-F238E27FC236}">
                <a16:creationId xmlns:a16="http://schemas.microsoft.com/office/drawing/2014/main" xmlns="" id="{19ED0DD4-CE2F-4883-82D8-349A67CE6F1A}"/>
              </a:ext>
            </a:extLst>
          </p:cNvPr>
          <p:cNvSpPr/>
          <p:nvPr/>
        </p:nvSpPr>
        <p:spPr>
          <a:xfrm>
            <a:off x="442451" y="3482145"/>
            <a:ext cx="305096" cy="305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172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D35BC7-4A26-4298-A272-E4225A186E84}"/>
              </a:ext>
            </a:extLst>
          </p:cNvPr>
          <p:cNvSpPr>
            <a:spLocks noGrp="1"/>
          </p:cNvSpPr>
          <p:nvPr>
            <p:ph type="title"/>
          </p:nvPr>
        </p:nvSpPr>
        <p:spPr>
          <a:xfrm>
            <a:off x="2" y="1"/>
            <a:ext cx="5838090" cy="6858000"/>
          </a:xfrm>
        </p:spPr>
        <p:txBody>
          <a:bodyPr/>
          <a:lstStyle/>
          <a:p>
            <a:pPr>
              <a:lnSpc>
                <a:spcPts val="2700"/>
              </a:lnSpc>
              <a:spcBef>
                <a:spcPts val="0"/>
              </a:spcBef>
              <a:spcAft>
                <a:spcPts val="0"/>
              </a:spcAft>
            </a:pPr>
            <a:r>
              <a:rPr lang="en-US" sz="2000" dirty="0"/>
              <a:t>Last year Brittany received an “above average” review at her annual performance evaluation. During the current year, she had to deal with a number of medical issues concerning her disability. As a result, Brittany was unable to devote the same level of time and effort to her job as she did during the previous year. You met with Brittany several times to discuss her performance, but she never asked for a reasonable accommodation. Based on her performance this year, she received just an “average” rating. As her supervisor, you do not have to raise Brittany’s rating even though the decline in performance was related to her disability.</a:t>
            </a:r>
            <a:br>
              <a:rPr lang="en-US" sz="2000" dirty="0"/>
            </a:br>
            <a:r>
              <a:rPr lang="en-US" sz="2000" dirty="0"/>
              <a:t/>
            </a:r>
            <a:br>
              <a:rPr lang="en-US" sz="2000" dirty="0"/>
            </a:br>
            <a:r>
              <a:rPr lang="en-US" sz="2000" dirty="0"/>
              <a:t>True  or  False</a:t>
            </a:r>
          </a:p>
        </p:txBody>
      </p:sp>
      <p:pic>
        <p:nvPicPr>
          <p:cNvPr id="7" name="Picture Placeholder 6" descr="A person posing for the camera&#10;&#10;Description generated with very high confidence">
            <a:extLst>
              <a:ext uri="{FF2B5EF4-FFF2-40B4-BE49-F238E27FC236}">
                <a16:creationId xmlns:a16="http://schemas.microsoft.com/office/drawing/2014/main" xmlns="" id="{50698A6E-BD68-4467-9792-55494B3E175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933" r="11933"/>
          <a:stretch>
            <a:fillRect/>
          </a:stretch>
        </p:blipFill>
        <p:spPr>
          <a:xfrm>
            <a:off x="5707063" y="-11113"/>
            <a:ext cx="3473450" cy="6869113"/>
          </a:xfrm>
        </p:spPr>
      </p:pic>
    </p:spTree>
    <p:extLst>
      <p:ext uri="{BB962C8B-B14F-4D97-AF65-F5344CB8AC3E}">
        <p14:creationId xmlns:p14="http://schemas.microsoft.com/office/powerpoint/2010/main" val="16441739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D35BC7-4A26-4298-A272-E4225A186E84}"/>
              </a:ext>
            </a:extLst>
          </p:cNvPr>
          <p:cNvSpPr>
            <a:spLocks noGrp="1"/>
          </p:cNvSpPr>
          <p:nvPr>
            <p:ph type="title"/>
          </p:nvPr>
        </p:nvSpPr>
        <p:spPr>
          <a:xfrm>
            <a:off x="2" y="1"/>
            <a:ext cx="5838090" cy="6858000"/>
          </a:xfrm>
        </p:spPr>
        <p:txBody>
          <a:bodyPr/>
          <a:lstStyle/>
          <a:p>
            <a:pPr>
              <a:lnSpc>
                <a:spcPts val="2700"/>
              </a:lnSpc>
              <a:spcBef>
                <a:spcPts val="0"/>
              </a:spcBef>
              <a:spcAft>
                <a:spcPts val="0"/>
              </a:spcAft>
            </a:pPr>
            <a:r>
              <a:rPr lang="en-US" sz="2000" dirty="0"/>
              <a:t>Last year Brittany received an “above average” review at her annual performance evaluation. During the current year, she had to deal with a number of medical issues concerning her disability. As a result, Brittany was unable to devote the same level of time and effort to her job as she did during the previous year. You met with Brittany several times to discuss her performance, but she never asked for a reasonable accommodation. Based on her performance this year, she received just an “average” rating. As her supervisor, you do not have to raise Brittany’s rating even though the decline in performance was related to her disability.</a:t>
            </a:r>
            <a:br>
              <a:rPr lang="en-US" sz="2000" dirty="0"/>
            </a:br>
            <a:r>
              <a:rPr lang="en-US" sz="2000" dirty="0"/>
              <a:t/>
            </a:r>
            <a:br>
              <a:rPr lang="en-US" sz="2000" dirty="0"/>
            </a:br>
            <a:r>
              <a:rPr lang="en-US" sz="2000" b="1" dirty="0"/>
              <a:t>True</a:t>
            </a:r>
            <a:r>
              <a:rPr lang="en-US" sz="2000" dirty="0">
                <a:solidFill>
                  <a:schemeClr val="tx2">
                    <a:lumMod val="40000"/>
                    <a:lumOff val="60000"/>
                  </a:schemeClr>
                </a:solidFill>
              </a:rPr>
              <a:t>  or  </a:t>
            </a:r>
            <a:r>
              <a:rPr lang="en-US" sz="2000" b="1" dirty="0">
                <a:solidFill>
                  <a:schemeClr val="tx2">
                    <a:lumMod val="40000"/>
                    <a:lumOff val="60000"/>
                  </a:schemeClr>
                </a:solidFill>
              </a:rPr>
              <a:t>False</a:t>
            </a:r>
          </a:p>
        </p:txBody>
      </p:sp>
      <p:pic>
        <p:nvPicPr>
          <p:cNvPr id="7" name="Picture Placeholder 6" descr="A person posing for the camera&#10;&#10;Description generated with very high confidence">
            <a:extLst>
              <a:ext uri="{FF2B5EF4-FFF2-40B4-BE49-F238E27FC236}">
                <a16:creationId xmlns:a16="http://schemas.microsoft.com/office/drawing/2014/main" xmlns="" id="{50698A6E-BD68-4467-9792-55494B3E175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1933" r="11933"/>
          <a:stretch>
            <a:fillRect/>
          </a:stretch>
        </p:blipFill>
        <p:spPr>
          <a:xfrm>
            <a:off x="5707063" y="-11113"/>
            <a:ext cx="3473450" cy="6869113"/>
          </a:xfrm>
        </p:spPr>
      </p:pic>
    </p:spTree>
    <p:custDataLst>
      <p:tags r:id="rId1"/>
    </p:custDataLst>
    <p:extLst>
      <p:ext uri="{BB962C8B-B14F-4D97-AF65-F5344CB8AC3E}">
        <p14:creationId xmlns:p14="http://schemas.microsoft.com/office/powerpoint/2010/main" val="38948680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D35BC7-4A26-4298-A272-E4225A186E84}"/>
              </a:ext>
            </a:extLst>
          </p:cNvPr>
          <p:cNvSpPr>
            <a:spLocks noGrp="1"/>
          </p:cNvSpPr>
          <p:nvPr>
            <p:ph type="title"/>
          </p:nvPr>
        </p:nvSpPr>
        <p:spPr>
          <a:xfrm>
            <a:off x="2" y="1"/>
            <a:ext cx="4955456" cy="6858000"/>
          </a:xfrm>
        </p:spPr>
        <p:txBody>
          <a:bodyPr/>
          <a:lstStyle/>
          <a:p>
            <a:pPr>
              <a:lnSpc>
                <a:spcPts val="2700"/>
              </a:lnSpc>
              <a:spcBef>
                <a:spcPts val="0"/>
              </a:spcBef>
              <a:spcAft>
                <a:spcPts val="0"/>
              </a:spcAft>
            </a:pPr>
            <a:r>
              <a:rPr lang="en-US" sz="2000" dirty="0"/>
              <a:t>One of Jordan’s essential functions is providing training. Because he is deaf and, as a result, has difficulty speaking, he uses a sign language interpreter to voice for him. Since you evaluate your trainers on the use of their voices—whether they speak with a monotone or use their voices to show interest and enthusiasm—you should discipline Jordan because he is not performing one of the essential functions of the job. </a:t>
            </a:r>
            <a:r>
              <a:rPr lang="en-US" dirty="0"/>
              <a:t/>
            </a:r>
            <a:br>
              <a:rPr lang="en-US" dirty="0"/>
            </a:br>
            <a:r>
              <a:rPr lang="en-US" sz="2000" dirty="0"/>
              <a:t/>
            </a:r>
            <a:br>
              <a:rPr lang="en-US" sz="2000" dirty="0"/>
            </a:br>
            <a:r>
              <a:rPr lang="en-US" sz="2000" dirty="0"/>
              <a:t/>
            </a:r>
            <a:br>
              <a:rPr lang="en-US" sz="2000" dirty="0"/>
            </a:br>
            <a:r>
              <a:rPr lang="en-US" sz="2000" dirty="0"/>
              <a:t>True  or  False</a:t>
            </a:r>
          </a:p>
        </p:txBody>
      </p:sp>
      <p:pic>
        <p:nvPicPr>
          <p:cNvPr id="6" name="Picture Placeholder 5" descr="A person wearing a white shirt&#10;&#10;Description generated with very high confidence">
            <a:extLst>
              <a:ext uri="{FF2B5EF4-FFF2-40B4-BE49-F238E27FC236}">
                <a16:creationId xmlns:a16="http://schemas.microsoft.com/office/drawing/2014/main" xmlns="" id="{EBDF83C3-77E3-4187-953A-EA588CCAA3A3}"/>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13512" r="6600"/>
          <a:stretch/>
        </p:blipFill>
        <p:spPr>
          <a:xfrm>
            <a:off x="4955457" y="-11481"/>
            <a:ext cx="4225117" cy="6869482"/>
          </a:xfrm>
        </p:spPr>
      </p:pic>
    </p:spTree>
    <p:custDataLst>
      <p:tags r:id="rId1"/>
    </p:custDataLst>
    <p:extLst>
      <p:ext uri="{BB962C8B-B14F-4D97-AF65-F5344CB8AC3E}">
        <p14:creationId xmlns:p14="http://schemas.microsoft.com/office/powerpoint/2010/main" val="4475040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D35BC7-4A26-4298-A272-E4225A186E84}"/>
              </a:ext>
            </a:extLst>
          </p:cNvPr>
          <p:cNvSpPr>
            <a:spLocks noGrp="1"/>
          </p:cNvSpPr>
          <p:nvPr>
            <p:ph type="title"/>
          </p:nvPr>
        </p:nvSpPr>
        <p:spPr>
          <a:xfrm>
            <a:off x="2" y="1"/>
            <a:ext cx="4955456" cy="6858000"/>
          </a:xfrm>
        </p:spPr>
        <p:txBody>
          <a:bodyPr/>
          <a:lstStyle/>
          <a:p>
            <a:pPr>
              <a:lnSpc>
                <a:spcPts val="2700"/>
              </a:lnSpc>
              <a:spcBef>
                <a:spcPts val="0"/>
              </a:spcBef>
              <a:spcAft>
                <a:spcPts val="0"/>
              </a:spcAft>
            </a:pPr>
            <a:r>
              <a:rPr lang="en-US" sz="2000" dirty="0"/>
              <a:t>One of Jordan’s essential functions is providing training. Because he is deaf and, as a result, has difficulty speaking, he uses a sign language interpreter to voice for him. Since you evaluate your trainers on the use of their voices—whether they speak with a monotone or use their voices to show interest and enthusiasm—you should discipline Jordan because he is not performing one of the essential functions of the job. </a:t>
            </a:r>
            <a:r>
              <a:rPr lang="en-US" dirty="0"/>
              <a:t/>
            </a:r>
            <a:br>
              <a:rPr lang="en-US" dirty="0"/>
            </a:br>
            <a:r>
              <a:rPr lang="en-US" sz="2000" dirty="0"/>
              <a:t/>
            </a:r>
            <a:br>
              <a:rPr lang="en-US" sz="2000" dirty="0"/>
            </a:br>
            <a:r>
              <a:rPr lang="en-US" sz="2000" dirty="0"/>
              <a:t/>
            </a:r>
            <a:br>
              <a:rPr lang="en-US" sz="2000" dirty="0"/>
            </a:br>
            <a:r>
              <a:rPr lang="en-US" sz="2000" dirty="0">
                <a:solidFill>
                  <a:schemeClr val="tx2">
                    <a:lumMod val="40000"/>
                    <a:lumOff val="60000"/>
                  </a:schemeClr>
                </a:solidFill>
              </a:rPr>
              <a:t>True  or  </a:t>
            </a:r>
            <a:r>
              <a:rPr lang="en-US" sz="2000" b="1" dirty="0"/>
              <a:t>False</a:t>
            </a:r>
          </a:p>
        </p:txBody>
      </p:sp>
      <p:pic>
        <p:nvPicPr>
          <p:cNvPr id="6" name="Picture Placeholder 5" descr="A person wearing a white shirt&#10;&#10;Description generated with very high confidence">
            <a:extLst>
              <a:ext uri="{FF2B5EF4-FFF2-40B4-BE49-F238E27FC236}">
                <a16:creationId xmlns:a16="http://schemas.microsoft.com/office/drawing/2014/main" xmlns="" id="{EBDF83C3-77E3-4187-953A-EA588CCAA3A3}"/>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13512" r="6600"/>
          <a:stretch/>
        </p:blipFill>
        <p:spPr>
          <a:xfrm>
            <a:off x="4955457" y="-11481"/>
            <a:ext cx="4225117" cy="6869482"/>
          </a:xfrm>
        </p:spPr>
      </p:pic>
    </p:spTree>
    <p:custDataLst>
      <p:tags r:id="rId1"/>
    </p:custDataLst>
    <p:extLst>
      <p:ext uri="{BB962C8B-B14F-4D97-AF65-F5344CB8AC3E}">
        <p14:creationId xmlns:p14="http://schemas.microsoft.com/office/powerpoint/2010/main" val="13200163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5240"/>
  <p:tag name="LMS_COMPLETION_TARGET_INDEX" val="42"/>
  <p:tag name="LMS_QUIZ_INSERT" val="1"/>
  <p:tag name="LMS_COMPLETION_INTERACTION" val="301"/>
  <p:tag name="ARTICULATE_AUDIO_TEMP" val="C:\Users\RMACLA~1\AppData\Local\Temp\articulate\presenter\ae\audio\20140303144857\"/>
  <p:tag name="ARTICULATE_LOGO" val="TrainingToday_logo_Articulate_3_12.png"/>
  <p:tag name="ARTICULATE_PRESENTER" val="(None selected)"/>
  <p:tag name="ARTICULATE_LMS" val="2"/>
  <p:tag name="ARTICULATE_TEMPLATE" val="BLR_Pub_to_Web_11_11"/>
  <p:tag name="ARTICULATE_TEMPLATE_GUID" val="5278f231-e1d8-4a22-83a0-ea17ffac3544"/>
  <p:tag name="PRESENTER_PREVIEW_MODE" val="0"/>
  <p:tag name="PRESENTER_PREVIEW_START" val="1"/>
  <p:tag name="PLAYERLOGOHEIGHT" val="132"/>
  <p:tag name="PLAYERLOGOWIDTH" val="598"/>
  <p:tag name="LAUNCHINNEWWINDOW" val="0"/>
  <p:tag name="LASTPUBLISHED" val="C:\Users\RMaclachlan\Desktop\Americans with Disabilities Act - Supervisors\player.html"/>
  <p:tag name="ARTICULATE_META_COURSE_VERSION" val="1.0"/>
  <p:tag name="ARTICULATE_META_COURSE_VERSION_SET" val="True"/>
  <p:tag name="ARTICULATE_META_COURSE_ID" val="Americans_with_Disabilities_Act_-_Supervisors"/>
  <p:tag name="ARTICULATE_LAUNCH_URL" val="http://www.servername.com/presentation/index_lms.html"/>
  <p:tag name="ARTICULATE_META_NAME_SET" val="True"/>
  <p:tag name="ARTICULATE_REFERENCE_ID" val="14b72679-f178-4ae1-9c95-1ab82ccecc49"/>
  <p:tag name="ARTICULATE_PRESENTER_VERSION" val="8"/>
  <p:tag name="ARTICULATE_DESIGN_ID_TEMPLATE_PPT_NEW LOGO_MAR_10" val="7Z96n5G3"/>
  <p:tag name="ARTICULATE_DESIGN_ID_DEFAULT DESIGN" val="ReLhzygx"/>
  <p:tag name="ARTICULATE_DESIGN_ID_1_DEFAULT DESIGN" val="hALWWtut"/>
  <p:tag name="ARTICULATE_DESIGN_ID_1_BLR_PPT_FINALMASTER" val="a90D0Gob"/>
  <p:tag name="ARTICULATE_DESIGN_ID_2_DEFAULT DESIGN" val="IhqjlcPM"/>
  <p:tag name="ARTICULATE_DESIGN_ID_2_BLR_PPT_FINALMASTER" val="BgQwrgfm"/>
  <p:tag name="ARTICULATE_DESIGN_ID_BLR_PPT_FINALMASTER" val="6EMpcdXL"/>
  <p:tag name="ARTICULATE_DESIGN_ID_3_BLR_PPT_FINALMASTER" val="dt2Kwd8O"/>
  <p:tag name="ARTICULATE_DESIGN_ID_4_BLR_PPT_FINALMASTER" val="mu6FOBF8"/>
  <p:tag name="ARTICULATE_DESIGN_ID_5_BLR_PPT_FINALMASTER" val="1wJFxAmf"/>
  <p:tag name="ARTICULATE_DESIGN_ID_3_DEFAULT DESIGN" val="Y0gv6p1k"/>
  <p:tag name="ARTICULATE_DESIGN_ID_4_DEFAULT DESIGN" val="G3UDakbV"/>
  <p:tag name="ARTICULATE_DESIGN_ID_6_BLR_PPT_FINALMASTER" val="pUDJwJfa"/>
  <p:tag name="ARTICULATE_DESIGN_ID_4_CUSTOM DESIGN" val="Mz3PLVKM"/>
  <p:tag name="ARTICULATE_REFERENCE_TYPE_1" val="1"/>
  <p:tag name="ARTICULATE_REFERENCE_1" val="C:\Users\DWolfram\Desktop\#WORKING#\ADA\ADA_Supv_1st SME Proof\ATTACH_Leave_Time.pdf"/>
  <p:tag name="ARTICULATE_REFERENCE_TITLE_1" val="Leave Time"/>
  <p:tag name="ARTICULATE_REFERENCE_ID_1" val="a39b3b89-da49-4b4e-951d-234d5fb63cd1"/>
  <p:tag name="ARTICULATE_REFERENCE_TYPE_2" val="1"/>
  <p:tag name="ARTICULATE_REFERENCE_2" val="C:\Users\DWolfram\Desktop\#WORKING#\ADA\ADA_Supv_1st SME Proof\ATTACH_Undue_Hardship.pdf"/>
  <p:tag name="ARTICULATE_REFERENCE_TITLE_2" val="Undue Hardship"/>
  <p:tag name="ARTICULATE_REFERENCE_ID_2" val="f7390ae3-705a-438e-b280-67dea4b5a472"/>
  <p:tag name="ARTICULATE_REFERENCE_COUNT" val="2"/>
  <p:tag name="ARTICULATE_PLAYER_GLOSSARY_XML" val="&lt;?xml version=&quot;1.0&quot; encoding=&quot;utf-16&quot;?&gt;&lt;glossary xmlns:xsi=&quot;http://www.w3.org/2001/XMLSchema-instance&quot; xmlns:xsd=&quot;http://www.w3.org/2001/XMLSchema&quot;&gt;&lt;terms /&gt;&lt;/glossary&gt;"/>
  <p:tag name="ARTICULATE_USED_PAGE_ORIENTATION" val="1"/>
  <p:tag name="ARTICULATE_USED_PAGE_SIZE" val="1"/>
  <p:tag name="TAG_BACKING_FORM_KEY" val="528816-c:\users\dwolfram\desktop\#working#\ada\8_2_18\ada_supv\ada_supv.pptx"/>
  <p:tag name="ARTICULATE_PACKAGE_AUTHOR" val="BLR"/>
  <p:tag name="ARTICULATE_PACKAGE_TITLE" val="ADA_Supv"/>
  <p:tag name="ARTICULATE_PACKAGE_VERSION" val="1.0"/>
  <p:tag name="ARTICULATE_PACKAGE_NAME" val="C:\Users\DWolfram\Desktop\#WORKING#\ADA\#WORKING#\ADA_Supv_PRO_LMS.zip"/>
  <p:tag name="ARTICULATE_DESIGN_ID_QUIZ" val="yGIxTIsR"/>
  <p:tag name="ARTICULATE_DESIGN_ID_INTERACTIVE TEMPLATES" val="9I6IXMUh"/>
  <p:tag name="ARTICULATE_SLIDE_COUNT" val="10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17.75"/>
  <p:tag name="MARGIN_3" val="36.25"/>
  <p:tag name="MARGIN_4" val="185.25"/>
  <p:tag name="MARGIN_5" val="194.25"/>
  <p:tag name="FONT_SIZE" val="12"/>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7604f398-ff39-481c-aa59-fcc88d87284c"/>
  <p:tag name="AUDIO_ID" val="270"/>
  <p:tag name="ARTICULATE_SLIDE_NAV" val="13"/>
  <p:tag name="ARTICULATE_LOCK_SLIDE" val="0"/>
  <p:tag name="ARTICULATE_TITLE_TAG" val="What if the Disability Is Not Apparent? (cont.)"/>
  <p:tag name="ORIGINAL_AUDIO_FILEPATH" val="C:\Users\DWolfram\Desktop\#WORKING#\ADA\AUDIO_ADA for Supervisors\ADA_Supervisors_15.wav"/>
  <p:tag name="ELAPSEDTIME" val="0.00"/>
  <p:tag name="TIMELINE" val="1.52/6.31"/>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0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17.75"/>
  <p:tag name="MARGIN_3" val="36.25"/>
  <p:tag name="MARGIN_4" val="185.25"/>
  <p:tag name="MARGIN_5" val="194.25"/>
  <p:tag name="FONT_SIZE" val="12"/>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GUID" val="aa637f6a-c24d-4dab-907e-e5c0b78cfa29"/>
  <p:tag name="AUDIO_ID" val="271"/>
  <p:tag name="ARTICULATE_SLIDE_NAV" val="14"/>
  <p:tag name="ARTICULATE_LOCK_SLIDE" val="0"/>
  <p:tag name="ORIGINAL_AUDIO_FILEPATH" val="C:\Users\DWolfram\Desktop\#WORKING#\ADA\AUDIO_ADA for Supervisors\ADA_Supervisors_17.wav"/>
  <p:tag name="ELAPSEDTIME" val="0.00"/>
  <p:tag name="TIMELINE" val="6.00/24.67/42.67/60.65"/>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OStC8gBf_files\slide0001_image001.png"/>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lME5kyvb_files\slide0001_image001.jpg"/>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PsdJ78z7_files\slide0001_image001.png"/>
</p:tagLst>
</file>

<file path=ppt/tags/tag1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17.75"/>
  <p:tag name="MARGIN_3" val="36.25"/>
  <p:tag name="MARGIN_4" val="185.25"/>
  <p:tag name="MARGIN_5" val="194.25"/>
  <p:tag name="FONT_SIZE" val="12"/>
</p:tagLst>
</file>

<file path=ppt/tags/tag121.xml><?xml version="1.0" encoding="utf-8"?>
<p:tagLst xmlns:a="http://schemas.openxmlformats.org/drawingml/2006/main" xmlns:r="http://schemas.openxmlformats.org/officeDocument/2006/relationships" xmlns:p="http://schemas.openxmlformats.org/presentationml/2006/main">
  <p:tag name="ARTICULATE_SLIDE_GUID" val="ce987a47-c857-412b-8bdf-5eda3e600edf"/>
  <p:tag name="AUDIO_ID" val="272"/>
  <p:tag name="ARTICULATE_SLIDE_NAV" val="15"/>
  <p:tag name="ARTICULATE_LOCK_SLIDE" val="0"/>
  <p:tag name="ORIGINAL_AUDIO_FILEPATH" val="C:\Users\DWolfram\Desktop\#WORKING#\ADA\AUDIO_ADA for Supervisors\ADA_Sup_slide18.wav"/>
  <p:tag name="ELAPSEDTIME" val="0.00"/>
  <p:tag name="TIMELINE" val="10.60/32.56/54.52/72.27"/>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REV_BUTTON_ID" val="261"/>
  <p:tag name="ARTICULATE_PLAYER_SEEKBAR" val="True"/>
  <p:tag name="ARTICULATE_PLAYER_CONTROL_LOGO" val="True"/>
  <p:tag name="ARTICULATE_USED_LAYOUT" val="7"/>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7.75"/>
  <p:tag name="MARGIN_3" val="36.25"/>
  <p:tag name="MARGIN_4" val="185.25"/>
  <p:tag name="MARGIN_5" val="194.25"/>
  <p:tag name="FONT_SIZE" val="12"/>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GUID" val="13be4c64-7066-47e1-8ddd-8796d08f42e4"/>
  <p:tag name="AUDIO_ID" val="276"/>
  <p:tag name="ARTICULATE_SLIDE_NAV" val="18"/>
  <p:tag name="ARTICULATE_LOCK_SLIDE" val="0"/>
  <p:tag name="ORIGINAL_AUDIO_FILEPATH" val="C:\Users\DWolfram\Desktop\#WORKING#\ADA\AUDIO_ADA for Supervisors\ADA_Sup_slide20.wav"/>
  <p:tag name="ELAPSEDTIME" val="17.07"/>
  <p:tag name="TIMELINE" val="3.19/5.85/9.40/13.8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7.75"/>
  <p:tag name="MARGIN_3" val="36.25"/>
  <p:tag name="MARGIN_4" val="185.25"/>
  <p:tag name="MARGIN_5" val="194.25"/>
  <p:tag name="FONT_SIZE" val="12"/>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GUID" val="33859ef4-45cd-4d2f-8857-0ab7e36fe3a3"/>
  <p:tag name="AUDIO_ID" val="277"/>
  <p:tag name="ARTICULATE_SLIDE_NAV" val="19"/>
  <p:tag name="ARTICULATE_LOCK_SLIDE" val="0"/>
  <p:tag name="ORIGINAL_AUDIO_FILEPATH" val="C:\Users\DWolfram\Desktop\#WORKING#\ADA\AUDIO_ADA for Supervisors\ADA_Sup_slide22.wav"/>
  <p:tag name="ELAPSEDTIME" val="0.00"/>
  <p:tag name="TIMELINE" val="16.58/39.10/45.1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7.75"/>
  <p:tag name="MARGIN_3" val="36.25"/>
  <p:tag name="MARGIN_4" val="185.25"/>
  <p:tag name="MARGIN_5" val="194.25"/>
  <p:tag name="FONT_SIZE" val="12"/>
</p:tagLst>
</file>

<file path=ppt/tags/tag135.xml><?xml version="1.0" encoding="utf-8"?>
<p:tagLst xmlns:a="http://schemas.openxmlformats.org/drawingml/2006/main" xmlns:r="http://schemas.openxmlformats.org/officeDocument/2006/relationships" xmlns:p="http://schemas.openxmlformats.org/presentationml/2006/main">
  <p:tag name="ARTICULATE_SLIDE_GUID" val="d5cbb754-42c8-477a-b044-c75c52bd0107"/>
  <p:tag name="AUDIO_ID" val="278"/>
  <p:tag name="ARTICULATE_SLIDE_NAV" val="20"/>
  <p:tag name="ARTICULATE_LOCK_SLIDE" val="0"/>
  <p:tag name="ORIGINAL_AUDIO_FILEPATH" val="C:\Users\DWolfram\Desktop\#WORKING#\ADA\AUDIO_ADA for Supervisors\ADA_Sup_slide23.wav"/>
  <p:tag name="ELAPSEDTIME" val="0.00"/>
  <p:tag name="TIMELINE" val="5.25/10.90/16.23/21.48/28.06/32.88"/>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11"/>
  <p:tag name="BULLET_7" val="8211"/>
  <p:tag name="MARGIN_1" val="0"/>
  <p:tag name="MARGIN_2" val="17.75"/>
  <p:tag name="MARGIN_3" val="36.25"/>
  <p:tag name="MARGIN_4" val="185.25"/>
  <p:tag name="MARGIN_5" val="194.25"/>
  <p:tag name="FONT_SIZE" val="12"/>
</p:tagLst>
</file>

<file path=ppt/tags/tag137.xml><?xml version="1.0" encoding="utf-8"?>
<p:tagLst xmlns:a="http://schemas.openxmlformats.org/drawingml/2006/main" xmlns:r="http://schemas.openxmlformats.org/officeDocument/2006/relationships" xmlns:p="http://schemas.openxmlformats.org/presentationml/2006/main">
  <p:tag name="ARTICULATE_SLIDE_GUID" val="454bb28e-33e0-4e86-abd4-7d787e271ace"/>
  <p:tag name="AUDIO_ID" val="279"/>
  <p:tag name="ARTICULATE_SLIDE_NAV" val="21"/>
  <p:tag name="ARTICULATE_LOCK_SLIDE" val="0"/>
  <p:tag name="ORIGINAL_AUDIO_FILEPATH" val="C:\Users\DWolfram\Desktop\#WORKING#\ADA\AUDIO_ADA for Supervisors\ADA_Supervisors_24.wav"/>
  <p:tag name="ELAPSEDTIME" val="0.00"/>
  <p:tag name="TIMELINE" val="13.90/15.77/18.19/20.79"/>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7.75"/>
  <p:tag name="MARGIN_3" val="36.25"/>
  <p:tag name="MARGIN_4" val="185.25"/>
  <p:tag name="MARGIN_5" val="194.25"/>
  <p:tag name="FONT_SIZE" val="12"/>
</p:tagLst>
</file>

<file path=ppt/tags/tag139.xml><?xml version="1.0" encoding="utf-8"?>
<p:tagLst xmlns:a="http://schemas.openxmlformats.org/drawingml/2006/main" xmlns:r="http://schemas.openxmlformats.org/officeDocument/2006/relationships" xmlns:p="http://schemas.openxmlformats.org/presentationml/2006/main">
  <p:tag name="ARTICULATE_SLIDE_GUID" val="d40bacc1-8c1a-4982-b5ee-10e958bb94fa"/>
  <p:tag name="AUDIO_ID" val="280"/>
  <p:tag name="ARTICULATE_SLIDE_NAV" val="22"/>
  <p:tag name="ARTICULATE_LOCK_SLIDE" val="0"/>
  <p:tag name="ORIGINAL_AUDIO_FILEPATH" val="C:\Users\DWolfram\Desktop\#WORKING#\ADA\AUDIO_ADA for Supervisors\ADA_Supervisors_25.wav"/>
  <p:tag name="ELAPSEDTIME" val="0.00"/>
  <p:tag name="TIMELINE" val="3.19/5.17/17.31/31.21"/>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7.75"/>
  <p:tag name="MARGIN_3" val="36.25"/>
  <p:tag name="MARGIN_4" val="185.25"/>
  <p:tag name="MARGIN_5" val="194.25"/>
  <p:tag name="FONT_SIZE" val="12"/>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GUID" val="ec9bf9f8-602b-43c5-8c8f-4b442834319a"/>
  <p:tag name="AUDIO_ID" val="281"/>
  <p:tag name="ARTICULATE_SLIDE_NAV" val="23"/>
  <p:tag name="ARTICULATE_LOCK_SLIDE" val="0"/>
  <p:tag name="ORIGINAL_AUDIO_FILEPATH" val="C:\Users\DWolfram\Desktop\#WORKING#\ADA\AUDIO_ADA for Supervisors\ADA_Supervisors_27.wav"/>
  <p:tag name="ELAPSEDTIME" val="0.00"/>
  <p:tag name="TIMELINE" val="9.67/37.94/47.48/86.17"/>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7.75"/>
  <p:tag name="MARGIN_3" val="36.25"/>
  <p:tag name="MARGIN_4" val="185.25"/>
  <p:tag name="MARGIN_5" val="194.25"/>
  <p:tag name="FONT_SIZE" val="12"/>
</p:tagLst>
</file>

<file path=ppt/tags/tag155.xml><?xml version="1.0" encoding="utf-8"?>
<p:tagLst xmlns:a="http://schemas.openxmlformats.org/drawingml/2006/main" xmlns:r="http://schemas.openxmlformats.org/officeDocument/2006/relationships" xmlns:p="http://schemas.openxmlformats.org/presentationml/2006/main">
  <p:tag name="ARTICULATE_SLIDE_GUID" val="9de70ae6-f8b6-4b3e-a004-9baf5fae1c9a"/>
  <p:tag name="AUDIO_ID" val="282"/>
  <p:tag name="ARTICULATE_SLIDE_NAV" val="24"/>
  <p:tag name="ARTICULATE_LOCK_SLIDE" val="0"/>
  <p:tag name="ORIGINAL_AUDIO_FILEPATH" val="C:\Users\DWolfram\Desktop\#WORKING#\ADA\AUDIO_ADA for Supervisors\ADA_Sup_slide28.wav"/>
  <p:tag name="ELAPSEDTIME" val="78.27"/>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17.75"/>
  <p:tag name="MARGIN_3" val="36.25"/>
  <p:tag name="MARGIN_4" val="185.25"/>
  <p:tag name="MARGIN_5" val="194.25"/>
  <p:tag name="FONT_SIZE" val="12"/>
</p:tagLst>
</file>

<file path=ppt/tags/tag157.xml><?xml version="1.0" encoding="utf-8"?>
<p:tagLst xmlns:a="http://schemas.openxmlformats.org/drawingml/2006/main" xmlns:r="http://schemas.openxmlformats.org/officeDocument/2006/relationships" xmlns:p="http://schemas.openxmlformats.org/presentationml/2006/main">
  <p:tag name="ARTICULATE_SLIDE_GUID" val="e74af202-0aa4-4890-bd7d-6bfee4dcac64"/>
  <p:tag name="AUDIO_ID" val="283"/>
  <p:tag name="ARTICULATE_SLIDE_NAV" val="25"/>
  <p:tag name="ARTICULATE_LOCK_SLIDE" val="0"/>
  <p:tag name="ORIGINAL_AUDIO_FILEPATH" val="C:\Users\DWolfram\Desktop\#WORKING#\ADA\AUDIO_ADA for Supervisors\ADA_Supervisors_29.wav"/>
  <p:tag name="ELAPSEDTIME" val="0.00"/>
  <p:tag name="TIMELINE" val="9.23/31.81/37.60"/>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4pZg00Ln_files\slide0001_image001.jpg"/>
</p:tagLst>
</file>

<file path=ppt/tags/tag15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7.75"/>
  <p:tag name="MARGIN_3" val="36.25"/>
  <p:tag name="MARGIN_4" val="185.25"/>
  <p:tag name="MARGIN_5" val="194.25"/>
  <p:tag name="FONT_SIZE" val="12"/>
</p:tagLst>
</file>

<file path=ppt/tags/tag161.xml><?xml version="1.0" encoding="utf-8"?>
<p:tagLst xmlns:a="http://schemas.openxmlformats.org/drawingml/2006/main" xmlns:r="http://schemas.openxmlformats.org/officeDocument/2006/relationships" xmlns:p="http://schemas.openxmlformats.org/presentationml/2006/main">
  <p:tag name="ARTICULATE_SLIDE_GUID" val="e23d5226-58de-485c-b796-b536eb703af7"/>
  <p:tag name="AUDIO_ID" val="284"/>
  <p:tag name="ARTICULATE_SLIDE_NAV" val="26"/>
  <p:tag name="ARTICULATE_LOCK_SLIDE" val="0"/>
  <p:tag name="ORIGINAL_AUDIO_FILEPATH" val="C:\Users\DWolfram\Desktop\#WORKING#\ADA\AUDIO_ADA for Supervisors\ADA_Supervisors_30.wav"/>
  <p:tag name="ELAPSEDTIME" val="0.00"/>
  <p:tag name="TIMELINE" val="8.80/17.6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17.75"/>
  <p:tag name="MARGIN_3" val="36.25"/>
  <p:tag name="MARGIN_4" val="185.25"/>
  <p:tag name="MARGIN_5" val="194.25"/>
  <p:tag name="FONT_SIZE" val="12"/>
</p:tagLst>
</file>

<file path=ppt/tags/tag163.xml><?xml version="1.0" encoding="utf-8"?>
<p:tagLst xmlns:a="http://schemas.openxmlformats.org/drawingml/2006/main" xmlns:r="http://schemas.openxmlformats.org/officeDocument/2006/relationships" xmlns:p="http://schemas.openxmlformats.org/presentationml/2006/main">
  <p:tag name="ARTICULATE_SLIDE_GUID" val="75a2074f-0bf0-463e-bff9-277420f7df08"/>
  <p:tag name="AUDIO_ID" val="285"/>
  <p:tag name="ARTICULATE_SLIDE_NAV" val="27"/>
  <p:tag name="ARTICULATE_LOCK_SLIDE" val="0"/>
  <p:tag name="ARTICULATE_TITLE_TAG" val="Medical Certification and Exams"/>
  <p:tag name="ORIGINAL_AUDIO_FILEPATH" val="C:\Users\DWolfram\Desktop\#WORKING#\ADA\AUDIO_ADA for Supervisors\ADA_Sup_slide31.wav"/>
  <p:tag name="ELAPSEDTIME" val="0.00"/>
  <p:tag name="TIMELINE" val="8.54/29.1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MLt5iCrt_files\slide0001_image001.jpg"/>
</p:tagLst>
</file>

<file path=ppt/tags/tag1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7.75"/>
  <p:tag name="MARGIN_3" val="36.25"/>
  <p:tag name="MARGIN_4" val="185.25"/>
  <p:tag name="MARGIN_5" val="194.25"/>
  <p:tag name="FONT_SIZE" val="12"/>
</p:tagLst>
</file>

<file path=ppt/tags/tag166.xml><?xml version="1.0" encoding="utf-8"?>
<p:tagLst xmlns:a="http://schemas.openxmlformats.org/drawingml/2006/main" xmlns:r="http://schemas.openxmlformats.org/officeDocument/2006/relationships" xmlns:p="http://schemas.openxmlformats.org/presentationml/2006/main">
  <p:tag name="ARTICULATE_SLIDE_GUID" val="c922b1f0-0890-403a-9b30-f270267c7ba0"/>
  <p:tag name="AUDIO_ID" val="286"/>
  <p:tag name="ARTICULATE_SLIDE_NAV" val="28"/>
  <p:tag name="ARTICULATE_LOCK_SLIDE" val="0"/>
  <p:tag name="ARTICULATE_TITLE_TAG" val="Medical Certification and Exams (cont.)"/>
  <p:tag name="ORIGINAL_AUDIO_FILEPATH" val="C:\Users\DWolfram\Desktop\#WORKING#\ADA\AUDIO_ADA for Supervisors\ADA_Sup_slide32.wav"/>
  <p:tag name="ELAPSEDTIME" val="0.00"/>
  <p:tag name="TIMELINE" val="14.71/26.71/45.69"/>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7.75"/>
  <p:tag name="MARGIN_3" val="36.25"/>
  <p:tag name="MARGIN_4" val="185.25"/>
  <p:tag name="MARGIN_5" val="194.25"/>
  <p:tag name="FONT_SIZE" val="12"/>
</p:tagLst>
</file>

<file path=ppt/tags/tag168.xml><?xml version="1.0" encoding="utf-8"?>
<p:tagLst xmlns:a="http://schemas.openxmlformats.org/drawingml/2006/main" xmlns:r="http://schemas.openxmlformats.org/officeDocument/2006/relationships" xmlns:p="http://schemas.openxmlformats.org/presentationml/2006/main">
  <p:tag name="ARTICULATE_SLIDE_GUID" val="dd7e92c7-4b23-478e-87e6-7b4a283baa6d"/>
  <p:tag name="AUDIO_ID" val="287"/>
  <p:tag name="ARTICULATE_SLIDE_NAV" val="29"/>
  <p:tag name="ARTICULATE_LOCK_SLIDE" val="0"/>
  <p:tag name="ORIGINAL_AUDIO_FILEPATH" val="C:\Users\DWolfram\Desktop\#WORKING#\ADA\AUDIO_ADA for Supervisors\ADA_Supervisors_33.wav"/>
  <p:tag name="ELAPSEDTIME" val="0.00"/>
  <p:tag name="TIMELINE" val="6.30/34.35/38.56"/>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ump9SgmY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MACLA~1\AppData\Local\Temp\articulate\presenter\imgtemp\FFPv4Vi2_files\slide0001_image001.png"/>
</p:tagLst>
</file>

<file path=ppt/tags/tag17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7.75"/>
  <p:tag name="MARGIN_3" val="36.25"/>
  <p:tag name="MARGIN_4" val="185.25"/>
  <p:tag name="MARGIN_5" val="194.25"/>
  <p:tag name="FONT_SIZE" val="12"/>
</p:tagLst>
</file>

<file path=ppt/tags/tag172.xml><?xml version="1.0" encoding="utf-8"?>
<p:tagLst xmlns:a="http://schemas.openxmlformats.org/drawingml/2006/main" xmlns:r="http://schemas.openxmlformats.org/officeDocument/2006/relationships" xmlns:p="http://schemas.openxmlformats.org/presentationml/2006/main">
  <p:tag name="ARTICULATE_SLIDE_GUID" val="e0e2fb83-f57e-468d-af76-ff83a087f8fc"/>
  <p:tag name="ARTICULATE_SLIDE_NAV" val="30"/>
  <p:tag name="ARTICULATE_LOCK_SLIDE" val="0"/>
  <p:tag name="AUDIO_ID" val="314"/>
  <p:tag name="ORIGINAL_AUDIO_FILEPATH" val="C:\Users\DWolfram\Desktop\#WORKING#\ADA\AUDIO_ADA for Supervisors\ADA_Sup_slide34.wav"/>
  <p:tag name="ELAPSEDTIME" val="0.00"/>
  <p:tag name="TIMELINE" val="7.40/28.29/36.29/43.25/48.94"/>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7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11"/>
  <p:tag name="BULLET_6" val="8211"/>
  <p:tag name="BULLET_7" val="8226"/>
</p:tagLst>
</file>

<file path=ppt/tags/tag175.xml><?xml version="1.0" encoding="utf-8"?>
<p:tagLst xmlns:a="http://schemas.openxmlformats.org/drawingml/2006/main" xmlns:r="http://schemas.openxmlformats.org/officeDocument/2006/relationships" xmlns:p="http://schemas.openxmlformats.org/presentationml/2006/main">
  <p:tag name="ARTICULATE_SLIDE_GUID" val="8b798ced-4624-4c52-b67a-a4843bfcbfde"/>
  <p:tag name="AUDIO_ID" val="289"/>
  <p:tag name="ARTICULATE_SLIDE_NAV" val="31"/>
  <p:tag name="ARTICULATE_LOCK_SLIDE" val="0"/>
  <p:tag name="ORIGINAL_AUDIO_FILEPATH" val="C:\Users\DWolfram\Desktop\#WORKING#\ADA\AUDIO_ADA for Supervisors\ADA_Sup_slide35.wav"/>
  <p:tag name="ELAPSEDTIME" val="0.00"/>
  <p:tag name="TIMELINE" val="3.00/8.90/19.63/22.17/25.08/27.02/29.96"/>
  <p:tag name="ARTICULATE_NAV_LEVEL" val="1"/>
  <p:tag name="ARTICULATE_TOC_EXPANDED" val="True"/>
  <p:tag name="ARTICULATE_SLIDE_PRESENTER_GUID" val="029deb56-d362-4f72-aebd-f50715a6f6d9"/>
  <p:tag name="ARTICULATE_SLIDE_PAUSE" val="0"/>
  <p:tag name="ARTICULATE_HIDE_SLIDE" val="1"/>
  <p:tag name="ARTICULATE_PLAYER_CONTROL_PREVIOUS" val="True"/>
  <p:tag name="ARTICULATE_PLAYER_CONTROL_NEXT" val="True"/>
  <p:tag name="ARTICULATE_PLAYER_SEEKBAR" val="True"/>
  <p:tag name="ARTICULATE_PLAYER_CONTROL_LOGO" val="True"/>
  <p:tag name="ARTICULATE_USED_LAYOUT" val="7"/>
</p:tagLst>
</file>

<file path=ppt/tags/tag17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11"/>
  <p:tag name="BULLET_6" val="8211"/>
  <p:tag name="BULLET_7" val="8211"/>
  <p:tag name="BULLET_8" val="8211"/>
  <p:tag name="BULLET_9" val="8226"/>
  <p:tag name="BULLET_10" val="8226"/>
  <p:tag name="BULLET_11" val="8226"/>
  <p:tag name="MARGIN_1" val="0"/>
  <p:tag name="MARGIN_2" val="17.75"/>
  <p:tag name="MARGIN_3" val="36.25"/>
  <p:tag name="MARGIN_4" val="185.25"/>
  <p:tag name="MARGIN_5" val="194.25"/>
  <p:tag name="FONT_SIZE" val="12"/>
</p:tagLst>
</file>

<file path=ppt/tags/tag178.xml><?xml version="1.0" encoding="utf-8"?>
<p:tagLst xmlns:a="http://schemas.openxmlformats.org/drawingml/2006/main" xmlns:r="http://schemas.openxmlformats.org/officeDocument/2006/relationships" xmlns:p="http://schemas.openxmlformats.org/presentationml/2006/main">
  <p:tag name="ARTICULATE_SLIDE_GUID" val="8b798ced-4624-4c52-b67a-a4843bfcbfde"/>
  <p:tag name="ARTICULATE_SLIDE_NAV" val="31"/>
  <p:tag name="ARTICULATE_LOCK_SLIDE" val="0"/>
  <p:tag name="AUDIO_ID" val="315"/>
  <p:tag name="ORIGINAL_AUDIO_FILEPATH" val="C:\Users\DWolfram\Desktop\#WORKING#\ADA\AUDIO_ADA for Supervisors\ADA_Sup_slide36.wav"/>
  <p:tag name="ELAPSEDTIME" val="0.00"/>
  <p:tag name="TIMELINE" val="3.42"/>
  <p:tag name="ARTICULATE_NAV_LEVEL" val="1"/>
  <p:tag name="ARTICULATE_TOC_EXPANDED" val="True"/>
  <p:tag name="ARTICULATE_SLIDE_PRESENTER_GUID" val="029deb56-d362-4f72-aebd-f50715a6f6d9"/>
  <p:tag name="ARTICULATE_SLIDE_PAUSE" val="0"/>
  <p:tag name="ARTICULATE_HIDE_SLIDE" val="1"/>
  <p:tag name="ARTICULATE_PLAYER_CONTROL_PREVIOUS" val="True"/>
  <p:tag name="ARTICULATE_PLAYER_CONTROL_NEXT" val="True"/>
  <p:tag name="ARTICULATE_PLAYER_SEEKBAR" val="True"/>
  <p:tag name="ARTICULATE_PLAYER_CONTROL_LOGO" val="True"/>
  <p:tag name="ARTICULATE_USED_LAYOUT" val="7"/>
</p:tagLst>
</file>

<file path=ppt/tags/tag17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mOZF2uTM_files\slide0001_image001.png"/>
</p:tagLst>
</file>

<file path=ppt/tags/tag1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11"/>
  <p:tag name="BULLET_6" val="8211"/>
  <p:tag name="BULLET_7" val="8211"/>
  <p:tag name="BULLET_8" val="8211"/>
  <p:tag name="BULLET_9" val="8226"/>
  <p:tag name="BULLET_10" val="8226"/>
  <p:tag name="BULLET_11" val="8226"/>
  <p:tag name="MARGIN_1" val="0"/>
  <p:tag name="MARGIN_2" val="17.75"/>
  <p:tag name="MARGIN_3" val="36.25"/>
  <p:tag name="MARGIN_4" val="185.25"/>
  <p:tag name="MARGIN_5" val="194.25"/>
  <p:tag name="FONT_SIZE" val="12"/>
</p:tagLst>
</file>

<file path=ppt/tags/tag181.xml><?xml version="1.0" encoding="utf-8"?>
<p:tagLst xmlns:a="http://schemas.openxmlformats.org/drawingml/2006/main" xmlns:r="http://schemas.openxmlformats.org/officeDocument/2006/relationships" xmlns:p="http://schemas.openxmlformats.org/presentationml/2006/main">
  <p:tag name="ARTICULATE_SLIDE_GUID" val="730abda0-45df-4a0c-b870-bd27237cf75b"/>
  <p:tag name="AUDIO_ID" val="290"/>
  <p:tag name="ARTICULATE_SLIDE_NAV" val="32"/>
  <p:tag name="ARTICULATE_LOCK_SLIDE" val="0"/>
  <p:tag name="ORIGINAL_AUDIO_FILEPATH" val="C:\Users\DWolfram\Desktop\#WORKING#\ADA\AUDIO_ADA for Supervisors\ADA_Supervisors_37.wav"/>
  <p:tag name="ELAPSEDTIME" val="0.00"/>
  <p:tag name="TIMELINE" val="9.96/23.85/29.27/36.77/52.46/56.71/62.00"/>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8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11"/>
  <p:tag name="BULLET_8" val="8211"/>
  <p:tag name="BULLET_9" val="8211"/>
  <p:tag name="BULLET_10" val="8226"/>
  <p:tag name="BULLET_11" val="8226"/>
  <p:tag name="MARGIN_1" val="0"/>
  <p:tag name="MARGIN_2" val="17.75"/>
  <p:tag name="MARGIN_3" val="36.25"/>
  <p:tag name="MARGIN_4" val="185.25"/>
  <p:tag name="MARGIN_5" val="194.25"/>
  <p:tag name="FONT_SIZE" val="12"/>
</p:tagLst>
</file>

<file path=ppt/tags/tag183.xml><?xml version="1.0" encoding="utf-8"?>
<p:tagLst xmlns:a="http://schemas.openxmlformats.org/drawingml/2006/main" xmlns:r="http://schemas.openxmlformats.org/officeDocument/2006/relationships" xmlns:p="http://schemas.openxmlformats.org/presentationml/2006/main">
  <p:tag name="ARTICULATE_SLIDE_GUID" val="e4e6c967-b0a6-4b80-a278-063f3b83d76b"/>
  <p:tag name="ARTICULATE_SLIDE_NAV" val="33"/>
  <p:tag name="ARTICULATE_LOCK_SLIDE" val="0"/>
  <p:tag name="AUDIO_ID" val="316"/>
  <p:tag name="ORIGINAL_AUDIO_FILEPATH" val="C:\Users\DWolfram\Desktop\#WORKING#\ADA\AUDIO_ADA for Supervisors\ADA_Sup_slide38.wav"/>
  <p:tag name="ELAPSEDTIME" val="0.00"/>
  <p:tag name="TIMELINE" val="5.38/8.15/19.10/30.92"/>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8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11"/>
  <p:tag name="BULLET_7" val="8226"/>
  <p:tag name="BULLET_8" val="8211"/>
  <p:tag name="BULLET_9" val="8211"/>
  <p:tag name="BULLET_10" val="8211"/>
  <p:tag name="BULLET_11" val="8211"/>
  <p:tag name="BULLET_12" val="8211"/>
  <p:tag name="BULLET_13" val="8211"/>
  <p:tag name="MARGIN_1" val="0"/>
  <p:tag name="MARGIN_2" val="17.75"/>
  <p:tag name="MARGIN_3" val="36.25"/>
  <p:tag name="MARGIN_4" val="185.25"/>
  <p:tag name="MARGIN_5" val="194.25"/>
  <p:tag name="FONT_SIZE" val="12"/>
</p:tagLst>
</file>

<file path=ppt/tags/tag185.xml><?xml version="1.0" encoding="utf-8"?>
<p:tagLst xmlns:a="http://schemas.openxmlformats.org/drawingml/2006/main" xmlns:r="http://schemas.openxmlformats.org/officeDocument/2006/relationships" xmlns:p="http://schemas.openxmlformats.org/presentationml/2006/main">
  <p:tag name="ARTICULATE_SLIDE_GUID" val="e4e6c967-b0a6-4b80-a278-063f3b83d76b"/>
  <p:tag name="ARTICULATE_SLIDE_NAV" val="33"/>
  <p:tag name="ARTICULATE_LOCK_SLIDE" val="0"/>
  <p:tag name="AUDIO_ID" val="318"/>
  <p:tag name="ORIGINAL_AUDIO_FILEPATH" val="C:\Users\DWolfram\Desktop\#WORKING#\ADA\AUDIO_ADA for Supervisors\ADA_Supervisors_39.wav"/>
  <p:tag name="ELAPSEDTIME" val="0.00"/>
  <p:tag name="TIMELINE" val="2.48/3.85/5.08/6.94/8.44/11.13/14.48"/>
  <p:tag name="ARTICULATE_TITLE_TAG" val="Liability Under ADA (cont.)"/>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8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11"/>
  <p:tag name="BULLET_7" val="8226"/>
  <p:tag name="BULLET_8" val="8211"/>
  <p:tag name="BULLET_9" val="8211"/>
  <p:tag name="BULLET_10" val="8211"/>
  <p:tag name="BULLET_11" val="8211"/>
  <p:tag name="BULLET_12" val="8211"/>
  <p:tag name="BULLET_13" val="8211"/>
  <p:tag name="MARGIN_1" val="0"/>
  <p:tag name="MARGIN_2" val="17.75"/>
  <p:tag name="MARGIN_3" val="36.25"/>
  <p:tag name="MARGIN_4" val="185.25"/>
  <p:tag name="MARGIN_5" val="194.25"/>
  <p:tag name="FONT_SIZE" val="12"/>
</p:tagLst>
</file>

<file path=ppt/tags/tag187.xml><?xml version="1.0" encoding="utf-8"?>
<p:tagLst xmlns:a="http://schemas.openxmlformats.org/drawingml/2006/main" xmlns:r="http://schemas.openxmlformats.org/officeDocument/2006/relationships" xmlns:p="http://schemas.openxmlformats.org/presentationml/2006/main">
  <p:tag name="ARTICULATE_SLIDE_GUID" val="00741e0f-a32b-44ed-a65b-691f53606f42"/>
  <p:tag name="AUDIO_ID" val="292"/>
  <p:tag name="ARTICULATE_SLIDE_NAV" val="34"/>
  <p:tag name="ARTICULATE_LOCK_SLIDE" val="0"/>
  <p:tag name="ORIGINAL_AUDIO_FILEPATH" val="C:\Users\DWolfram\Desktop\#WORKING#\ADA\AUDIO_ADA for Supervisors\ADA_Supervisors_40.wav"/>
  <p:tag name="ELAPSEDTIME" val="0.00"/>
  <p:tag name="TIMELINE" val="2.46/10.15/34.21"/>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7.75"/>
  <p:tag name="MARGIN_3" val="36.25"/>
  <p:tag name="MARGIN_4" val="185.25"/>
  <p:tag name="MARGIN_5" val="194.25"/>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GUID" val="c1927f5b-49a8-4232-8ed7-c6115226ddc8"/>
  <p:tag name="AUDIO_ID" val="299"/>
  <p:tag name="ARTICULATE_SLIDE_NAV" val="41"/>
  <p:tag name="ARTICULATE_LOCK_SLIDE" val="0"/>
  <p:tag name="ORIGINAL_AUDIO_FILEPATH" val="C:\Users\DWolfram\Desktop\#WORKING#\ADA\AUDIO_ADA for Supervisors\ADA_Supervisors_42.wav"/>
  <p:tag name="ELAPSEDTIME" val="0.00"/>
  <p:tag name="TIMELINE" val="8.31/13.69/19.54"/>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7.75"/>
  <p:tag name="MARGIN_3" val="36.25"/>
  <p:tag name="MARGIN_4" val="185.25"/>
  <p:tag name="MARGIN_5" val="194.25"/>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aad8cbef-8d71-4439-8578-44783ab13883"/>
  <p:tag name="AUDIO_ID" val="258"/>
  <p:tag name="ARTICULATE_SLIDE_NAV" val="1"/>
  <p:tag name="ARTICULATE_LOCK_SLIDE" val="0"/>
  <p:tag name="ORIGINAL_AUDIO_FILEPATH" val="C:\Documents and Settings\SPicone\Desktop\ADA_Supervisors\Audio_ADA_Supv\ADA 1.wav"/>
  <p:tag name="ELAPSEDTIME" val="41.46"/>
  <p:tag name="ARTICULATE_TITLE_TAG" val="The Americans with Disabilities Act"/>
  <p:tag name="ARTICULATE_NAV_LEVEL" val="1"/>
  <p:tag name="ARTICULATE_TOC_EXPANDED" val="True"/>
  <p:tag name="ARTICULATE_SLIDE_PRESENTER_GUID" val="029deb56-d362-4f72-aebd-f50715a6f6d9"/>
  <p:tag name="ARTICULATE_SLIDE_PAUSE" val="0"/>
  <p:tag name="ARTICULATE_HIDE_SLIDE" val="0"/>
  <p:tag name="ARTICULATE_PLAYER_CONTROL_PREVIOUS" val="False"/>
  <p:tag name="ARTICULATE_PLAYER_CONTROL_NEXT" val="True"/>
  <p:tag name="ARTICULATE_PLAYER_SEEKBAR" val="True"/>
  <p:tag name="ARTICULATE_PLAYER_CONTROL_LOGO" val="True"/>
  <p:tag name="ARTICULATE_USED_LAYOUT" val="3"/>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TITLE_TAG" val="Welcome"/>
  <p:tag name="AUDIO_ID" val="302"/>
  <p:tag name="ORIGINAL_AUDIO_FILEPATH" val="C:\Users\DWolfram\Desktop\#WORKING#\ADA\AUDIO_ADA for Supervisors\ADA_Sup_slide02.wav"/>
  <p:tag name="ELAPSEDTIME" val="0.00"/>
  <p:tag name="TIMELINE" val="15.77/21.79"/>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USED_LAYOUT" val="7"/>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4894b392-8302-4589-b553-008ee1a18d07"/>
  <p:tag name="AUDIO_ID" val="300"/>
  <p:tag name="ARTICULATE_SLIDE_NAV" val="2"/>
  <p:tag name="ARTICULATE_LOCK_SLIDE" val="0"/>
  <p:tag name="ORIGINAL_AUDIO_FILEPATH" val="C:\Users\DWolfram\Desktop\#WORKING#\ADA\AUDIO_ADA for Supervisors\ADA_Sup_slide03.wav"/>
  <p:tag name="ELAPSEDTIME" val="0.00"/>
  <p:tag name="TIMELINE" val="9.83/12.98/15.96/18.60/23.35/28.21"/>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17.75"/>
  <p:tag name="MARGIN_3" val="36.25"/>
  <p:tag name="MARGIN_4" val="185.25"/>
  <p:tag name="MARGIN_5" val="194.25"/>
  <p:tag name="FONT_SIZE" val="12"/>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68c974a7-8676-491b-b2f7-187aff417776"/>
  <p:tag name="AUDIO_ID" val="261"/>
  <p:tag name="ARTICULATE_SLIDE_NAV" val="4"/>
  <p:tag name="ARTICULATE_LOCK_SLIDE" val="0"/>
  <p:tag name="ORIGINAL_AUDIO_FILEPATH" val="C:\Users\DWolfram\Desktop\#WORKING#\ADA\AUDIO_ADA for Supervisors\ADA_Supervisors_05-Rev.wav"/>
  <p:tag name="ELAPSEDTIME" val="0.00"/>
  <p:tag name="TIMELINE" val="0.83/20.27/39.88/64.19/64.77/71.21/79.8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11"/>
  <p:tag name="BULLET_7" val="8211"/>
  <p:tag name="BULLET_8" val="8211"/>
  <p:tag name="BULLET_9" val="8226"/>
  <p:tag name="BULLET_10" val="8226"/>
  <p:tag name="MARGIN_1" val="0"/>
  <p:tag name="MARGIN_2" val="17.75"/>
  <p:tag name="MARGIN_3" val="36.25"/>
  <p:tag name="MARGIN_4" val="185.25"/>
  <p:tag name="MARGIN_5" val="194.25"/>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GUID" val="68c974a7-8676-491b-b2f7-187aff417776"/>
  <p:tag name="AUDIO_ID" val="261"/>
  <p:tag name="ARTICULATE_SLIDE_NAV" val="4"/>
  <p:tag name="ARTICULATE_LOCK_SLIDE" val="0"/>
  <p:tag name="ORIGINAL_AUDIO_FILEPATH" val="C:\Users\DWolfram\Desktop\#WORKING#\ADA\AUDIO_ADA for Supervisors\ADA_Supervisors_05-Rev.wav"/>
  <p:tag name="ELAPSEDTIME" val="0.00"/>
  <p:tag name="TIMELINE" val="0.83/20.27/39.88/64.19/64.77/71.21/79.8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11"/>
  <p:tag name="BULLET_7" val="8211"/>
  <p:tag name="BULLET_8" val="8211"/>
  <p:tag name="BULLET_9" val="8226"/>
  <p:tag name="BULLET_10" val="8226"/>
  <p:tag name="MARGIN_1" val="0"/>
  <p:tag name="MARGIN_2" val="17.75"/>
  <p:tag name="MARGIN_3" val="36.25"/>
  <p:tag name="MARGIN_4" val="185.25"/>
  <p:tag name="MARGIN_5" val="194.25"/>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e69d9612-36bb-4bba-b069-b3e5a6a76f75"/>
  <p:tag name="AUDIO_ID" val="262"/>
  <p:tag name="ARTICULATE_SLIDE_NAV" val="5"/>
  <p:tag name="ARTICULATE_LOCK_SLIDE" val="0"/>
  <p:tag name="ORIGINAL_AUDIO_FILEPATH" val="C:\Users\DWolfram\Desktop\#WORKING#\ADA\AUDIO_ADA for Supervisors\ADA_Sup_slide06.wav"/>
  <p:tag name="ELAPSEDTIME" val="0.00"/>
  <p:tag name="TIMELINE" val="7.15/7.40/36.75/39.38/58.21/88.67"/>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26"/>
  <p:tag name="BULLET_7" val="8211"/>
  <p:tag name="BULLET_8" val="8211"/>
  <p:tag name="BULLET_9" val="8226"/>
  <p:tag name="BULLET_10" val="8226"/>
  <p:tag name="BULLET_11" val="8226"/>
  <p:tag name="MARGIN_1" val="0"/>
  <p:tag name="MARGIN_2" val="17.75"/>
  <p:tag name="MARGIN_3" val="36.25"/>
  <p:tag name="MARGIN_4" val="185.25"/>
  <p:tag name="MARGIN_5" val="194.25"/>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e69d9612-36bb-4bba-b069-b3e5a6a76f75"/>
  <p:tag name="AUDIO_ID" val="262"/>
  <p:tag name="ARTICULATE_SLIDE_NAV" val="5"/>
  <p:tag name="ARTICULATE_LOCK_SLIDE" val="0"/>
  <p:tag name="ORIGINAL_AUDIO_FILEPATH" val="C:\Users\DWolfram\Desktop\#WORKING#\ADA\AUDIO_ADA for Supervisors\ADA_Sup_slide06.wav"/>
  <p:tag name="ELAPSEDTIME" val="0.00"/>
  <p:tag name="TIMELINE" val="7.15/7.40/36.75/39.38/58.21/88.67"/>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26"/>
  <p:tag name="BULLET_7" val="8211"/>
  <p:tag name="BULLET_8" val="8211"/>
  <p:tag name="BULLET_9" val="8226"/>
  <p:tag name="BULLET_10" val="8226"/>
  <p:tag name="BULLET_11" val="8226"/>
  <p:tag name="MARGIN_1" val="0"/>
  <p:tag name="MARGIN_2" val="17.75"/>
  <p:tag name="MARGIN_3" val="36.25"/>
  <p:tag name="MARGIN_4" val="185.25"/>
  <p:tag name="MARGIN_5" val="194.25"/>
  <p:tag name="FONT_SIZE" val="12"/>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e9aa9b70-6bbf-42e7-b31b-f184256ff830"/>
  <p:tag name="AUDIO_ID" val="263"/>
  <p:tag name="ARTICULATE_SLIDE_NAV" val="6"/>
  <p:tag name="ARTICULATE_LOCK_SLIDE" val="0"/>
  <p:tag name="ORIGINAL_AUDIO_FILEPATH" val="C:\Users\DWolfram\Desktop\#WORKING#\ADA\AUDIO_ADA for Supervisors\ADA_Supervisors_07.wav"/>
  <p:tag name="ELAPSEDTIME" val="0.00"/>
  <p:tag name="TIMELINE" val="9.21/24.81/34.56"/>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7.75"/>
  <p:tag name="MARGIN_3" val="36.25"/>
  <p:tag name="MARGIN_4" val="185.25"/>
  <p:tag name="MARGIN_5" val="194.25"/>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RTICULATE_SLIDE_GUID" val="0a134617-abd6-4226-a9e9-9a0dd42bbd48"/>
  <p:tag name="AUDIO_ID" val="264"/>
  <p:tag name="ARTICULATE_SLIDE_NAV" val="7"/>
  <p:tag name="ARTICULATE_LOCK_SLIDE" val="0"/>
  <p:tag name="ORIGINAL_AUDIO_FILEPATH" val="C:\Users\DWolfram\Desktop\#WORKING#\ADA\AUDIO_ADA for Supervisors\ADA_Supervisors_08.wav"/>
  <p:tag name="ELAPSEDTIME" val="0.00"/>
  <p:tag name="TIMELINE" val="5.31/7.44/9.92/14.27/20.58/25.35/29.71"/>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17.75"/>
  <p:tag name="MARGIN_3" val="36.25"/>
  <p:tag name="MARGIN_4" val="185.25"/>
  <p:tag name="MARGIN_5" val="194.25"/>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e316e2d4-b949-47de-a4c0-0baf46e6c3b9"/>
  <p:tag name="AUDIO_ID" val="265"/>
  <p:tag name="ARTICULATE_SLIDE_NAV" val="8"/>
  <p:tag name="ARTICULATE_LOCK_SLIDE" val="0"/>
  <p:tag name="ORIGINAL_AUDIO_FILEPATH" val="C:\Users\DWolfram\Desktop\#WORKING#\ADA\AUDIO_ADA for Supervisors\ADA_Supervisors_09.wav"/>
  <p:tag name="ELAPSEDTIME" val="0.00"/>
  <p:tag name="TIMELINE" val="3.15/7.60/9.83/13.79/17.21/24.88"/>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17.75"/>
  <p:tag name="MARGIN_3" val="36.25"/>
  <p:tag name="MARGIN_4" val="185.25"/>
  <p:tag name="MARGIN_5" val="194.25"/>
  <p:tag name="FONT_SIZE" val="1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47c0b619-ce75-47a2-8454-1dd7e99c25cc"/>
  <p:tag name="AUDIO_ID" val="266"/>
  <p:tag name="ARTICULATE_SLIDE_NAV" val="9"/>
  <p:tag name="ARTICULATE_LOCK_SLIDE" val="0"/>
  <p:tag name="ORIGINAL_AUDIO_FILEPATH" val="C:\Users\DWolfram\Desktop\#WORKING#\ADA\AUDIO_ADA for Supervisors\ADA_Sup_slide10.wav"/>
  <p:tag name="ELAPSEDTIME" val="0.00"/>
  <p:tag name="TIMELINE" val="19.52/20.88/25.58/26.92/28.08/29.50/31.02/33.42"/>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17.75"/>
  <p:tag name="MARGIN_3" val="36.25"/>
  <p:tag name="MARGIN_4" val="185.25"/>
  <p:tag name="MARGIN_5" val="194.25"/>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5d6a1547-87ee-4863-9c6a-7dd0d54620c7"/>
  <p:tag name="AUDIO_ID" val="267"/>
  <p:tag name="ARTICULATE_SLIDE_NAV" val="10"/>
  <p:tag name="ARTICULATE_LOCK_SLIDE" val="0"/>
  <p:tag name="ORIGINAL_AUDIO_FILEPATH" val="C:\Users\DWolfram\Desktop\#WORKING#\ADA\AUDIO_ADA for Supervisors\ADA_Sup_slide11.wav"/>
  <p:tag name="ELAPSEDTIME" val="0.00"/>
  <p:tag name="TIMELINE" val="10.90/44.7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079d43b9-52d2-4d92-b2f0-326302cbbd86"/>
  <p:tag name="AUDIO_ID" val="269"/>
  <p:tag name="ARTICULATE_SLIDE_NAV" val="12"/>
  <p:tag name="ARTICULATE_LOCK_SLIDE" val="0"/>
  <p:tag name="ARTICULATE_TITLE_TAG" val="Do Not Consider Mitigating Measures"/>
  <p:tag name="ORIGINAL_AUDIO_FILEPATH" val="C:\Users\DWolfram\Desktop\#WORKING#\ADA\AUDIO_ADA for Supervisors\ADA_Sup_slide13.wav"/>
  <p:tag name="ELAPSEDTIME" val="0.00"/>
  <p:tag name="TIMELINE" val="10.73/13.19/14.69/17.63/19.52/21.79/28.33"/>
  <p:tag name="ARTICULATE_NAV_LEVEL" val="1"/>
  <p:tag name="ARTICULATE_TOC_EXPANDED" val="True"/>
  <p:tag name="ARTICULATE_SLIDE_PRESENTER_GUID" val="029deb56-d362-4f72-aebd-f50715a6f6d9"/>
  <p:tag name="ARTICULATE_SLIDE_PAUSE" val="0"/>
  <p:tag name="ARTICULATE_HIDE_SLIDE" val="0"/>
  <p:tag name="ARTICULATE_PLAYER_CONTROL_PREVIOUS" val="True"/>
  <p:tag name="ARTICULATE_PLAYER_CONTROL_NEXT" val="True"/>
  <p:tag name="ARTICULATE_PLAYER_SEEKBAR" val="True"/>
  <p:tag name="ARTICULATE_PLAYER_CONTROL_LOGO" val="True"/>
  <p:tag name="ARTICULATE_USED_LAYOUT" val="7"/>
</p:tagLst>
</file>

<file path=ppt/theme/theme1.xml><?xml version="1.0" encoding="utf-8"?>
<a:theme xmlns:a="http://schemas.openxmlformats.org/drawingml/2006/main" name="4_Custom Design">
  <a:themeElements>
    <a:clrScheme name="Custom 2">
      <a:dk1>
        <a:sysClr val="windowText" lastClr="000000"/>
      </a:dk1>
      <a:lt1>
        <a:sysClr val="window" lastClr="FFFFFF"/>
      </a:lt1>
      <a:dk2>
        <a:srgbClr val="44546A"/>
      </a:dk2>
      <a:lt2>
        <a:srgbClr val="E7E6E6"/>
      </a:lt2>
      <a:accent1>
        <a:srgbClr val="5B9BD5"/>
      </a:accent1>
      <a:accent2>
        <a:srgbClr val="C55A11"/>
      </a:accent2>
      <a:accent3>
        <a:srgbClr val="C00000"/>
      </a:accent3>
      <a:accent4>
        <a:srgbClr val="FFC000"/>
      </a:accent4>
      <a:accent5>
        <a:srgbClr val="954F72"/>
      </a:accent5>
      <a:accent6>
        <a:srgbClr val="70AD47"/>
      </a:accent6>
      <a:hlink>
        <a:srgbClr val="5B9BD5"/>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Quiz">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teractive Templates">
  <a:themeElements>
    <a:clrScheme name="NavisNexGen">
      <a:dk1>
        <a:sysClr val="windowText" lastClr="000000"/>
      </a:dk1>
      <a:lt1>
        <a:sysClr val="window" lastClr="FFFFFF"/>
      </a:lt1>
      <a:dk2>
        <a:srgbClr val="D0112C"/>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Template_PPT_NEW LOGO_MAR_10</Template>
  <TotalTime>6300</TotalTime>
  <Words>9677</Words>
  <Application>Microsoft Office PowerPoint</Application>
  <PresentationFormat>On-screen Show (4:3)</PresentationFormat>
  <Paragraphs>1931</Paragraphs>
  <Slides>103</Slides>
  <Notes>103</Notes>
  <HiddenSlides>0</HiddenSlides>
  <MMClips>0</MMClips>
  <ScaleCrop>false</ScaleCrop>
  <HeadingPairs>
    <vt:vector size="4" baseType="variant">
      <vt:variant>
        <vt:lpstr>Theme</vt:lpstr>
      </vt:variant>
      <vt:variant>
        <vt:i4>3</vt:i4>
      </vt:variant>
      <vt:variant>
        <vt:lpstr>Slide Titles</vt:lpstr>
      </vt:variant>
      <vt:variant>
        <vt:i4>103</vt:i4>
      </vt:variant>
    </vt:vector>
  </HeadingPairs>
  <TitlesOfParts>
    <vt:vector size="106" baseType="lpstr">
      <vt:lpstr>4_Custom Design</vt:lpstr>
      <vt:lpstr>Quiz</vt:lpstr>
      <vt:lpstr>Interactive Templates</vt:lpstr>
      <vt:lpstr>The Americans with Disabilities Act—  </vt:lpstr>
      <vt:lpstr>The Americans with Disabilities Act—  </vt:lpstr>
      <vt:lpstr>Session Objectives</vt:lpstr>
      <vt:lpstr>PowerPoint Presentation</vt:lpstr>
      <vt:lpstr>Making reasonable accommodations for those with disabilities so they can perform their job is often necessary.</vt:lpstr>
      <vt:lpstr>Making reasonable accommodations for those with disabilities so they can perform their job is often necessary.</vt:lpstr>
      <vt:lpstr>In order to be recognized as a disability under the ADA,  the disability must be obvious. </vt:lpstr>
      <vt:lpstr>In order to be recognized as a disability under the ADA,  the disability must be obvious. </vt:lpstr>
      <vt:lpstr>When incorporating employees with a disability into your workplace, you should provide them with personal use items such as wheelchairs.</vt:lpstr>
      <vt:lpstr>When incorporating employees with a disability into your workplace, you should provide them with personal use items such as wheelchairs.</vt:lpstr>
      <vt:lpstr>The Act</vt:lpstr>
      <vt:lpstr>The Act</vt:lpstr>
      <vt:lpstr>ADA Applies to:</vt:lpstr>
      <vt:lpstr>ADA Applies to:</vt:lpstr>
      <vt:lpstr>Defining Disability</vt:lpstr>
      <vt:lpstr>Major Life Activities</vt:lpstr>
      <vt:lpstr>Major Life Activities (cont.)</vt:lpstr>
      <vt:lpstr>Some Impairments Will ‘Virtually Always’ Be Covered</vt:lpstr>
      <vt:lpstr>Episodic or in Remission</vt:lpstr>
      <vt:lpstr>PowerPoint Presentation</vt:lpstr>
      <vt:lpstr>Which of the following conditions are covered  under the ADA? </vt:lpstr>
      <vt:lpstr>Which of the following conditions are covered  under the ADA? </vt:lpstr>
      <vt:lpstr>Do Not Consider Mitigating Measures</vt:lpstr>
      <vt:lpstr>What if the Disability Is Not Apparent?</vt:lpstr>
      <vt:lpstr>What if the Disability Is Not Apparent?</vt:lpstr>
      <vt:lpstr>What if the Disability Is Not Apparent?</vt:lpstr>
      <vt:lpstr>What if the Disability Is Not Apparent?</vt:lpstr>
      <vt:lpstr>What if the Disability Is Not Apparent?</vt:lpstr>
      <vt:lpstr>What if the Disability Is Not Apparent?</vt:lpstr>
      <vt:lpstr>What if the Disability Is Not Apparent?</vt:lpstr>
      <vt:lpstr>PowerPoint Presentation</vt:lpstr>
      <vt:lpstr>The ADA strives to provide those with disabilities _______.</vt:lpstr>
      <vt:lpstr>The ADA strives to provide those with disabilities _______.</vt:lpstr>
      <vt:lpstr>Disabilities can be____________ .</vt:lpstr>
      <vt:lpstr>Disabilities can be____________ .</vt:lpstr>
      <vt:lpstr>A condition that qualifies as a disability is _____________.</vt:lpstr>
      <vt:lpstr>A condition that qualifies as a disability is _____________.</vt:lpstr>
      <vt:lpstr>PowerPoint Presentation</vt:lpstr>
      <vt:lpstr>ADA and Addictions</vt:lpstr>
      <vt:lpstr>Basic Obligations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 Basics</vt:lpstr>
      <vt:lpstr>PowerPoint Presentation</vt:lpstr>
      <vt:lpstr>A data processor has a speech impairment that prevents him from using the phone. Considering his main job does not involve talking on the phone, you assign the function of using the phone to another employee without a speech impairment in exchange for doing that employee’s filing, also a marginal job function. Is this a reasonable accommodation?</vt:lpstr>
      <vt:lpstr>A data processor has a speech impairment that prevents him from using the phone. Considering his main job does not involve talking on the phone, you assign the function of using the phone to another employee without a speech impairment in exchange for doing that employee’s filing, also a marginal job function. Is this a reasonable accommodation?</vt:lpstr>
      <vt:lpstr>A worker with mobility issues needs you to provide her with a wheelchair in order to do her job.  Is this a reasonable accommodation?  </vt:lpstr>
      <vt:lpstr>A worker with mobility issues needs you to provide her with a wheelchair in order to do her job.  Is this a reasonable accommodation?  </vt:lpstr>
      <vt:lpstr>A cashier easily becomes fatigued because of lupus and, as a result, has difficulty making it through her shift. You allow her to use a stool because sitting greatly reduces fatigue.  Is this a reasonable accommodation?   </vt:lpstr>
      <vt:lpstr>A cashier easily becomes fatigued because of lupus and, as a result, has difficulty making it through her shift. You allow her to use a stool because sitting greatly reduces fatigue.  Is this a reasonable accommodation?   </vt:lpstr>
      <vt:lpstr>Now, take a minute to reflect on these scenarios and how they apply to your daily decision-making.</vt:lpstr>
      <vt:lpstr>Posting and Recordkeeping</vt:lpstr>
      <vt:lpstr>Medical Information</vt:lpstr>
      <vt:lpstr>Job Interviews</vt:lpstr>
      <vt:lpstr>Job Interviews (cont.)</vt:lpstr>
      <vt:lpstr>PowerPoint Presentation</vt:lpstr>
      <vt:lpstr>What education, skills, and training do you have that will help you succeed in this position? </vt:lpstr>
      <vt:lpstr>What education, skills, and training do you have that will help you succeed in this position? </vt:lpstr>
      <vt:lpstr>Is there any health reason why you may not be able to perform the duties of the job? </vt:lpstr>
      <vt:lpstr>Is there any health reason why you may not be able to perform the duties of the job? </vt:lpstr>
      <vt:lpstr>Will you need to take leave for medical or disability-related reasons? </vt:lpstr>
      <vt:lpstr>Will you need to take leave for medical or disability-related reasons? </vt:lpstr>
      <vt:lpstr>I see you only worked  5 months in your last job. Can you tell me why  you left? </vt:lpstr>
      <vt:lpstr>I see you only worked  5 months in your last job. Can you tell me why  you left? </vt:lpstr>
      <vt:lpstr>How many days were  you out sick from your  last job? </vt:lpstr>
      <vt:lpstr>How many days were  you out sick from your  last job? </vt:lpstr>
      <vt:lpstr>PowerPoint Presentation</vt:lpstr>
      <vt:lpstr>After the Job Offer</vt:lpstr>
      <vt:lpstr>GINA Notice</vt:lpstr>
      <vt:lpstr>Talking Accommodation</vt:lpstr>
      <vt:lpstr>Talking Accommodation (cont.)</vt:lpstr>
      <vt:lpstr>Medical Certification and Exams</vt:lpstr>
      <vt:lpstr>Medical Certification and Exams (cont.)</vt:lpstr>
      <vt:lpstr>Direct Threat</vt:lpstr>
      <vt:lpstr>Leave Requirements</vt:lpstr>
      <vt:lpstr>Leave Requirements</vt:lpstr>
      <vt:lpstr>Leave Requirements</vt:lpstr>
      <vt:lpstr>Return-to-Work Requirements</vt:lpstr>
      <vt:lpstr>Liability Under ADA</vt:lpstr>
      <vt:lpstr>Liability Under ADA</vt:lpstr>
      <vt:lpstr>Liability Under ADA (cont.)</vt:lpstr>
      <vt:lpstr>PowerPoint Presentation</vt:lpstr>
      <vt:lpstr>You are conducting job interviews for the position of administrative assistant. One of your applicants has a hand disability due to an accident. You are not sure if she can handle the computer work associated with the job.</vt:lpstr>
      <vt:lpstr>You are conducting job interviews for the position of administrative assistant. One of your applicants has a hand disability due to an accident. You are not sure if she can handle the computer work associated with the job.</vt:lpstr>
      <vt:lpstr>It has been rumored that one of your staff is a recovering alcoholic. Although you have not noticed any poor job performance, you are concerned the alcoholism will  affect his job. </vt:lpstr>
      <vt:lpstr>It has been rumored that one of your staff is a recovering alcoholic. Although you have not noticed any poor job performance, you are concerned the alcoholism will  affect his job. </vt:lpstr>
      <vt:lpstr>You have an assembly-line employee in a wheelchair. You have made several reasonable accommodations to allow the employee to complete her job, such as redesigning part of the line to fit her wheelchair. The employee complains to you that she still cannot comfortably do her job, and she is requesting a piece of equipment that is expensive and would put your department significantly over budget. </vt:lpstr>
      <vt:lpstr>You have an assembly-line employee in a wheelchair. You have made several reasonable accommodations to allow the employee to complete her job, such as redesigning part of the line to fit her wheelchair. The employee complains to you that she still cannot comfortably do her job, and she is requesting a piece of equipment that is expensive and would put your department significantly over budget. </vt:lpstr>
      <vt:lpstr>Last year Brittany received an “above average” review at her annual performance evaluation. During the current year, she had to deal with a number of medical issues concerning her disability. As a result, Brittany was unable to devote the same level of time and effort to her job as she did during the previous year. You met with Brittany several times to discuss her performance, but she never asked for a reasonable accommodation. Based on her performance this year, she received just an “average” rating. As her supervisor, you do not have to raise Brittany’s rating even though the decline in performance was related to her disability.  True  or  False</vt:lpstr>
      <vt:lpstr>Last year Brittany received an “above average” review at her annual performance evaluation. During the current year, she had to deal with a number of medical issues concerning her disability. As a result, Brittany was unable to devote the same level of time and effort to her job as she did during the previous year. You met with Brittany several times to discuss her performance, but she never asked for a reasonable accommodation. Based on her performance this year, she received just an “average” rating. As her supervisor, you do not have to raise Brittany’s rating even though the decline in performance was related to her disability.  True  or  False</vt:lpstr>
      <vt:lpstr>One of Jordan’s essential functions is providing training. Because he is deaf and, as a result, has difficulty speaking, he uses a sign language interpreter to voice for him. Since you evaluate your trainers on the use of their voices—whether they speak with a monotone or use their voices to show interest and enthusiasm—you should discipline Jordan because he is not performing one of the essential functions of the job.    True  or  False</vt:lpstr>
      <vt:lpstr>One of Jordan’s essential functions is providing training. Because he is deaf and, as a result, has difficulty speaking, he uses a sign language interpreter to voice for him. Since you evaluate your trainers on the use of their voices—whether they speak with a monotone or use their voices to show interest and enthusiasm—you should discipline Jordan because he is not performing one of the essential functions of the job.    True  or  False</vt:lpstr>
      <vt:lpstr>Anna does not disclose her chronic fatigue syndrome even when she begins having performance problems that she thinks are related to her disability. You counsel Anna about her performance problems, but they continue. When you warn her that she will receive a written warning if her performance doesn’t improve, she discloses her disability and asks for a reasonable accommodation.  At this point, you do not have to  comply with her request.  True  or  False</vt:lpstr>
      <vt:lpstr>Anna does not disclose her chronic fatigue syndrome even when she begins having performance problems that she thinks are related to her disability. You counsel Anna about her performance problems, but they continue. When you warn her that she will receive a written warning if her performance doesn’t improve, she discloses her disability and asks for a reasonable accommodation.  At this point, you do not have to  comply with her request.  True  or  False</vt:lpstr>
      <vt:lpstr>PowerPoint Presentation</vt:lpstr>
      <vt:lpstr>Key Points to Remember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Americans with Disabilities Act</dc:title>
  <dc:creator>Mary Perlman</dc:creator>
  <cp:lastModifiedBy>HP Touch</cp:lastModifiedBy>
  <cp:revision>848</cp:revision>
  <cp:lastPrinted>2018-08-14T19:00:50Z</cp:lastPrinted>
  <dcterms:created xsi:type="dcterms:W3CDTF">2011-05-23T16:12:53Z</dcterms:created>
  <dcterms:modified xsi:type="dcterms:W3CDTF">2019-02-16T18:43:41Z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ADA_Supv</vt:lpwstr>
  </property>
  <property fmtid="{D5CDD505-2E9C-101B-9397-08002B2CF9AE}" pid="4" name="ArticulateProjectVersion">
    <vt:lpwstr>7</vt:lpwstr>
  </property>
  <property fmtid="{D5CDD505-2E9C-101B-9397-08002B2CF9AE}" pid="5" name="ArticulateGUID">
    <vt:lpwstr>4AE32EC4-2DF3-413E-96A3-92674ACB1512</vt:lpwstr>
  </property>
  <property fmtid="{D5CDD505-2E9C-101B-9397-08002B2CF9AE}" pid="6" name="ArticulateProjectFull">
    <vt:lpwstr>C:\Users\DWolfram\Desktop\#WORKING#\ADA\#WORKING#\ADA_Supv_ILT\ADA_Supv_ILT.ppta</vt:lpwstr>
  </property>
</Properties>
</file>