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5.xml" ContentType="application/vnd.openxmlformats-officedocument.presentationml.notesSlide+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9"/>
  </p:notesMasterIdLst>
  <p:handoutMasterIdLst>
    <p:handoutMasterId r:id="rId30"/>
  </p:handoutMasterIdLst>
  <p:sldIdLst>
    <p:sldId id="257" r:id="rId2"/>
    <p:sldId id="258" r:id="rId3"/>
    <p:sldId id="283" r:id="rId4"/>
    <p:sldId id="284" r:id="rId5"/>
    <p:sldId id="259" r:id="rId6"/>
    <p:sldId id="260" r:id="rId7"/>
    <p:sldId id="261" r:id="rId8"/>
    <p:sldId id="262" r:id="rId9"/>
    <p:sldId id="263" r:id="rId10"/>
    <p:sldId id="285" r:id="rId11"/>
    <p:sldId id="264" r:id="rId12"/>
    <p:sldId id="286" r:id="rId13"/>
    <p:sldId id="265" r:id="rId14"/>
    <p:sldId id="290" r:id="rId15"/>
    <p:sldId id="266" r:id="rId16"/>
    <p:sldId id="267" r:id="rId17"/>
    <p:sldId id="268" r:id="rId18"/>
    <p:sldId id="269" r:id="rId19"/>
    <p:sldId id="270" r:id="rId20"/>
    <p:sldId id="271" r:id="rId21"/>
    <p:sldId id="272" r:id="rId22"/>
    <p:sldId id="289" r:id="rId23"/>
    <p:sldId id="273" r:id="rId24"/>
    <p:sldId id="287" r:id="rId25"/>
    <p:sldId id="274" r:id="rId26"/>
    <p:sldId id="288" r:id="rId27"/>
    <p:sldId id="276" r:id="rId28"/>
  </p:sldIdLst>
  <p:sldSz cx="9144000" cy="6858000" type="screen4x3"/>
  <p:notesSz cx="7010400" cy="9296400"/>
  <p:custDataLst>
    <p:tags r:id="rId31"/>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4152">
          <p15:clr>
            <a:srgbClr val="A4A3A4"/>
          </p15:clr>
        </p15:guide>
        <p15:guide id="2" orient="horz" pos="1368">
          <p15:clr>
            <a:srgbClr val="A4A3A4"/>
          </p15:clr>
        </p15:guide>
        <p15:guide id="3" pos="2863">
          <p15:clr>
            <a:srgbClr val="A4A3A4"/>
          </p15:clr>
        </p15:guide>
        <p15:guide id="4" pos="167">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74805" autoAdjust="0"/>
  </p:normalViewPr>
  <p:slideViewPr>
    <p:cSldViewPr snapToGrid="0" showGuides="1">
      <p:cViewPr>
        <p:scale>
          <a:sx n="58" d="100"/>
          <a:sy n="58" d="100"/>
        </p:scale>
        <p:origin x="-750" y="-276"/>
      </p:cViewPr>
      <p:guideLst>
        <p:guide orient="horz" pos="4152"/>
        <p:guide orient="horz" pos="1368"/>
        <p:guide pos="2863"/>
        <p:guide pos="1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20" d="100"/>
          <a:sy n="120" d="100"/>
        </p:scale>
        <p:origin x="1752" y="-122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77283F2-EFB9-444D-882C-4E207E7DD03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4FA15A7D-723C-4EE0-B482-4BAD99AE4A0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1D48AD8D-74C8-4018-B880-558A1915D12D}" type="datetimeFigureOut">
              <a:rPr lang="en-US"/>
              <a:pPr>
                <a:defRPr/>
              </a:pPr>
              <a:t>2/16/2019</a:t>
            </a:fld>
            <a:endParaRPr lang="en-US"/>
          </a:p>
        </p:txBody>
      </p:sp>
      <p:sp>
        <p:nvSpPr>
          <p:cNvPr id="4" name="Footer Placeholder 3">
            <a:extLst>
              <a:ext uri="{FF2B5EF4-FFF2-40B4-BE49-F238E27FC236}">
                <a16:creationId xmlns:a16="http://schemas.microsoft.com/office/drawing/2014/main" xmlns="" id="{ACA11060-BD6B-4821-93AD-208C697D4BC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xmlns="" id="{2200C69E-3BFA-4235-AF26-1AE760CF46A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093F7542-972A-4A1F-AA3C-0A0F1A4B14DF}" type="slidenum">
              <a:rPr lang="en-US"/>
              <a:pPr>
                <a:defRPr/>
              </a:pPr>
              <a:t>‹#›</a:t>
            </a:fld>
            <a:endParaRPr lang="en-US"/>
          </a:p>
        </p:txBody>
      </p:sp>
    </p:spTree>
    <p:extLst>
      <p:ext uri="{BB962C8B-B14F-4D97-AF65-F5344CB8AC3E}">
        <p14:creationId xmlns:p14="http://schemas.microsoft.com/office/powerpoint/2010/main" val="500841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3431B1EC-55F9-4714-A728-662F19080430}"/>
              </a:ext>
            </a:extLst>
          </p:cNvPr>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defTabSz="931181">
              <a:defRPr sz="1300"/>
            </a:lvl1pPr>
          </a:lstStyle>
          <a:p>
            <a:pPr>
              <a:defRPr/>
            </a:pPr>
            <a:endParaRPr lang="en-US"/>
          </a:p>
        </p:txBody>
      </p:sp>
      <p:sp>
        <p:nvSpPr>
          <p:cNvPr id="44035" name="Rectangle 3">
            <a:extLst>
              <a:ext uri="{FF2B5EF4-FFF2-40B4-BE49-F238E27FC236}">
                <a16:creationId xmlns:a16="http://schemas.microsoft.com/office/drawing/2014/main" xmlns="" id="{720F32ED-26B9-450A-BD14-7278103371C1}"/>
              </a:ext>
            </a:extLst>
          </p:cNvPr>
          <p:cNvSpPr>
            <a:spLocks noGrp="1" noChangeArrowheads="1"/>
          </p:cNvSpPr>
          <p:nvPr>
            <p:ph type="dt" idx="1"/>
          </p:nvPr>
        </p:nvSpPr>
        <p:spPr bwMode="auto">
          <a:xfrm>
            <a:off x="3971925"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defTabSz="931181">
              <a:defRPr sz="1300"/>
            </a:lvl1pPr>
          </a:lstStyle>
          <a:p>
            <a:pPr>
              <a:defRPr/>
            </a:pPr>
            <a:endParaRPr lang="en-US"/>
          </a:p>
        </p:txBody>
      </p:sp>
      <p:sp>
        <p:nvSpPr>
          <p:cNvPr id="3076" name="Rectangle 4">
            <a:extLst>
              <a:ext uri="{FF2B5EF4-FFF2-40B4-BE49-F238E27FC236}">
                <a16:creationId xmlns:a16="http://schemas.microsoft.com/office/drawing/2014/main" xmlns="" id="{B04D2802-7A3E-4F4E-91B7-4CDFC5DDF6BB}"/>
              </a:ext>
            </a:extLst>
          </p:cNvPr>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a:extLst>
              <a:ext uri="{FF2B5EF4-FFF2-40B4-BE49-F238E27FC236}">
                <a16:creationId xmlns:a16="http://schemas.microsoft.com/office/drawing/2014/main" xmlns="" id="{989B4127-732C-4341-82D6-2A2DB79C4AE5}"/>
              </a:ext>
            </a:extLst>
          </p:cNvPr>
          <p:cNvSpPr>
            <a:spLocks noGrp="1" noChangeArrowheads="1"/>
          </p:cNvSpPr>
          <p:nvPr>
            <p:ph type="body" sz="quarter" idx="3"/>
          </p:nvPr>
        </p:nvSpPr>
        <p:spPr bwMode="auto">
          <a:xfrm>
            <a:off x="1211263" y="4416425"/>
            <a:ext cx="4595812"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endParaRPr lang="en-US" noProof="0" dirty="0"/>
          </a:p>
        </p:txBody>
      </p:sp>
      <p:sp>
        <p:nvSpPr>
          <p:cNvPr id="44038" name="Rectangle 6">
            <a:extLst>
              <a:ext uri="{FF2B5EF4-FFF2-40B4-BE49-F238E27FC236}">
                <a16:creationId xmlns:a16="http://schemas.microsoft.com/office/drawing/2014/main" xmlns="" id="{00B1F470-CDA1-4070-8A71-B7860CCFAEEA}"/>
              </a:ext>
            </a:extLst>
          </p:cNvPr>
          <p:cNvSpPr>
            <a:spLocks noGrp="1" noChangeArrowheads="1"/>
          </p:cNvSpPr>
          <p:nvPr>
            <p:ph type="ftr" sz="quarter" idx="4"/>
          </p:nvPr>
        </p:nvSpPr>
        <p:spPr bwMode="auto">
          <a:xfrm>
            <a:off x="0"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defTabSz="931181">
              <a:defRPr sz="1300"/>
            </a:lvl1pPr>
          </a:lstStyle>
          <a:p>
            <a:pPr>
              <a:defRPr/>
            </a:pPr>
            <a:endParaRPr lang="en-US"/>
          </a:p>
        </p:txBody>
      </p:sp>
      <p:sp>
        <p:nvSpPr>
          <p:cNvPr id="44039" name="Rectangle 7">
            <a:extLst>
              <a:ext uri="{FF2B5EF4-FFF2-40B4-BE49-F238E27FC236}">
                <a16:creationId xmlns:a16="http://schemas.microsoft.com/office/drawing/2014/main" xmlns="" id="{8A7B10DC-2D26-4652-9C3B-1F815A1C5A09}"/>
              </a:ext>
            </a:extLst>
          </p:cNvPr>
          <p:cNvSpPr>
            <a:spLocks noGrp="1" noChangeArrowheads="1"/>
          </p:cNvSpPr>
          <p:nvPr>
            <p:ph type="sldNum" sz="quarter" idx="5"/>
          </p:nvPr>
        </p:nvSpPr>
        <p:spPr bwMode="auto">
          <a:xfrm>
            <a:off x="3971925"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defTabSz="930356">
              <a:defRPr sz="1300"/>
            </a:lvl1pPr>
          </a:lstStyle>
          <a:p>
            <a:pPr>
              <a:defRPr/>
            </a:pPr>
            <a:fld id="{39252A47-7048-4FCE-A0E5-E73877D816AD}" type="slidenum">
              <a:rPr lang="en-US" altLang="en-US"/>
              <a:pPr>
                <a:defRPr/>
              </a:pPr>
              <a:t>‹#›</a:t>
            </a:fld>
            <a:endParaRPr lang="en-US" altLang="en-US"/>
          </a:p>
        </p:txBody>
      </p:sp>
    </p:spTree>
    <p:extLst>
      <p:ext uri="{BB962C8B-B14F-4D97-AF65-F5344CB8AC3E}">
        <p14:creationId xmlns:p14="http://schemas.microsoft.com/office/powerpoint/2010/main" val="683145242"/>
      </p:ext>
    </p:extLst>
  </p:cSld>
  <p:clrMap bg1="lt1" tx1="dk1" bg2="lt2" tx2="dk2" accent1="accent1" accent2="accent2" accent3="accent3" accent4="accent4" accent5="accent5" accent6="accent6" hlink="hlink" folHlink="folHlink"/>
  <p:hf hdr="0" ftr="0" dt="0"/>
  <p:notesStyle>
    <a:lvl1pPr algn="l" rtl="0" eaLnBrk="0" fontAlgn="base" hangingPunct="0">
      <a:lnSpc>
        <a:spcPts val="1100"/>
      </a:lnSpc>
      <a:spcBef>
        <a:spcPts val="600"/>
      </a:spcBef>
      <a:spcAft>
        <a:spcPct val="0"/>
      </a:spcAft>
      <a:buSzPct val="135000"/>
      <a:defRPr kumimoji="1" sz="1000" kern="1200">
        <a:solidFill>
          <a:schemeClr val="tx1"/>
        </a:solidFill>
        <a:latin typeface="Century Gothic" panose="020B0502020202020204" pitchFamily="34" charset="0"/>
        <a:ea typeface="Open Sans" panose="020B0606030504020204" pitchFamily="34" charset="0"/>
        <a:cs typeface="Open Sans" panose="020B0606030504020204" pitchFamily="34" charset="0"/>
      </a:defRPr>
    </a:lvl1pPr>
    <a:lvl2pPr marL="228600" indent="-114300" algn="l" rtl="0" eaLnBrk="0" fontAlgn="base" hangingPunct="0">
      <a:lnSpc>
        <a:spcPts val="1100"/>
      </a:lnSpc>
      <a:spcBef>
        <a:spcPts val="600"/>
      </a:spcBef>
      <a:spcAft>
        <a:spcPct val="0"/>
      </a:spcAft>
      <a:buChar char="•"/>
      <a:defRPr kumimoji="1" sz="1000" kern="1200">
        <a:solidFill>
          <a:schemeClr val="tx1"/>
        </a:solidFill>
        <a:latin typeface="Century Gothic" panose="020B0502020202020204" pitchFamily="34" charset="0"/>
        <a:ea typeface="Open Sans" panose="020B0606030504020204" pitchFamily="34" charset="0"/>
        <a:cs typeface="Open Sans" panose="020B0606030504020204" pitchFamily="34" charset="0"/>
      </a:defRPr>
    </a:lvl2pPr>
    <a:lvl3pPr marL="457200" indent="-114300" algn="l" rtl="0" eaLnBrk="0" fontAlgn="base" hangingPunct="0">
      <a:lnSpc>
        <a:spcPts val="1100"/>
      </a:lnSpc>
      <a:spcBef>
        <a:spcPct val="30000"/>
      </a:spcBef>
      <a:spcAft>
        <a:spcPct val="0"/>
      </a:spcAft>
      <a:buChar char="–"/>
      <a:defRPr kumimoji="1" sz="1000" kern="1200">
        <a:solidFill>
          <a:schemeClr val="tx1"/>
        </a:solidFill>
        <a:latin typeface="Century Gothic" panose="020B0502020202020204" pitchFamily="34" charset="0"/>
        <a:ea typeface="Open Sans" panose="020B0606030504020204" pitchFamily="34" charset="0"/>
        <a:cs typeface="Open Sans" panose="020B0606030504020204" pitchFamily="34"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Open Sans" panose="020B0606030504020204" pitchFamily="34" charset="0"/>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a:extLst>
              <a:ext uri="{FF2B5EF4-FFF2-40B4-BE49-F238E27FC236}">
                <a16:creationId xmlns:a16="http://schemas.microsoft.com/office/drawing/2014/main" xmlns="" id="{6C550A03-D3CB-48FC-B770-CC2D4B8919E2}"/>
              </a:ext>
            </a:extLst>
          </p:cNvPr>
          <p:cNvSpPr>
            <a:spLocks noGrp="1" noRot="1" noChangeAspect="1" noChangeArrowheads="1" noTextEdit="1"/>
          </p:cNvSpPr>
          <p:nvPr>
            <p:ph type="sldImg"/>
          </p:nvPr>
        </p:nvSpPr>
        <p:spPr>
          <a:ln/>
        </p:spPr>
      </p:sp>
      <p:sp>
        <p:nvSpPr>
          <p:cNvPr id="6147" name="Rectangle 16">
            <a:extLst>
              <a:ext uri="{FF2B5EF4-FFF2-40B4-BE49-F238E27FC236}">
                <a16:creationId xmlns:a16="http://schemas.microsoft.com/office/drawing/2014/main" xmlns="" id="{BD243469-4882-4629-B0D3-0F4D26FFA9EB}"/>
              </a:ext>
            </a:extLst>
          </p:cNvPr>
          <p:cNvSpPr>
            <a:spLocks noGrp="1" noChangeArrowheads="1"/>
          </p:cNvSpPr>
          <p:nvPr>
            <p:ph type="body" idx="1"/>
          </p:nvPr>
        </p:nvSpPr>
        <p:spPr>
          <a:noFill/>
        </p:spPr>
        <p:txBody>
          <a:bodyPr/>
          <a:lstStyle/>
          <a:p>
            <a:pPr lvl="1"/>
            <a:r>
              <a:rPr lang="en-US" altLang="en-US" dirty="0"/>
              <a:t>In this session, we are going to look at the legal hiring practices we want everyone in our organization to follow.</a:t>
            </a:r>
          </a:p>
          <a:p>
            <a:pPr lvl="1"/>
            <a:r>
              <a:rPr lang="en-US" altLang="en-US" dirty="0"/>
              <a:t>Numerous state and federal laws prohibit hiring discrimination. These laws also allow job candidates who win lawsuits to collect substantial damages from organizations like ours.</a:t>
            </a:r>
          </a:p>
          <a:p>
            <a:pPr lvl="1"/>
            <a:r>
              <a:rPr lang="en-US" altLang="en-US" dirty="0"/>
              <a:t>Equal employment opportunity policies are only the first step in preventing hiring discrimination. It also takes an </a:t>
            </a:r>
            <a:r>
              <a:rPr lang="en-US" altLang="en-US" dirty="0" err="1"/>
              <a:t>organizationwide</a:t>
            </a:r>
            <a:r>
              <a:rPr lang="en-US" altLang="en-US" dirty="0"/>
              <a:t> awareness of and commitment to nondiscriminatory hiring practices.</a:t>
            </a:r>
          </a:p>
          <a:p>
            <a:pPr lvl="1"/>
            <a:r>
              <a:rPr lang="en-US" altLang="en-US" dirty="0"/>
              <a:t>You are in the best position to promote nondiscriminatory hiring. That’s why you need to understand the legal requirement and our hiring policies and procedures. With this knowledge you can handle all aspects of the hiring process fairly and appropriately.</a:t>
            </a:r>
          </a:p>
        </p:txBody>
      </p:sp>
      <p:sp>
        <p:nvSpPr>
          <p:cNvPr id="6148" name="Slide Number Placeholder 1">
            <a:extLst>
              <a:ext uri="{FF2B5EF4-FFF2-40B4-BE49-F238E27FC236}">
                <a16:creationId xmlns:a16="http://schemas.microsoft.com/office/drawing/2014/main" xmlns="" id="{87B5C66E-1FBC-4B44-8E03-DB7CA85A85B9}"/>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09E5339-DE01-4F1A-A42F-48546AD5EEA8}" type="slidenum">
              <a:rPr lang="en-US" altLang="en-US" sz="1300" smtClean="0"/>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xmlns="" id="{549FE58B-37D8-4FCF-A0F7-83471D9B5F5A}"/>
              </a:ext>
            </a:extLst>
          </p:cNvPr>
          <p:cNvSpPr>
            <a:spLocks noGrp="1" noRot="1" noChangeAspect="1" noChangeArrowheads="1" noTextEdit="1"/>
          </p:cNvSpPr>
          <p:nvPr>
            <p:ph type="sldImg"/>
          </p:nvPr>
        </p:nvSpPr>
        <p:spPr>
          <a:ln/>
        </p:spPr>
      </p:sp>
      <p:sp>
        <p:nvSpPr>
          <p:cNvPr id="24579" name="Rectangle 5">
            <a:extLst>
              <a:ext uri="{FF2B5EF4-FFF2-40B4-BE49-F238E27FC236}">
                <a16:creationId xmlns:a16="http://schemas.microsoft.com/office/drawing/2014/main" xmlns="" id="{277BD493-6D40-466E-8455-2AA091265464}"/>
              </a:ext>
            </a:extLst>
          </p:cNvPr>
          <p:cNvSpPr>
            <a:spLocks noGrp="1" noChangeArrowheads="1"/>
          </p:cNvSpPr>
          <p:nvPr>
            <p:ph type="body" idx="1"/>
          </p:nvPr>
        </p:nvSpPr>
        <p:spPr>
          <a:noFill/>
        </p:spPr>
        <p:txBody>
          <a:bodyPr/>
          <a:lstStyle/>
          <a:p>
            <a:pPr lvl="1"/>
            <a:r>
              <a:rPr lang="en-US" altLang="en-US"/>
              <a:t>In addition, be careful about setting educational and experience requirements as you write a job description for a position. Employers shouldn't require a college degree or other specific level of education unless it’s needed to successfully perform the job. Setting a standard too high may have the unintentional effect of excluding disproportionate numbers of minorities or applicants who are members of other groups protected by fair employment laws. Of course, where certain levels of education or experience are clearly job-related, then the requirements are reasonable.</a:t>
            </a:r>
          </a:p>
          <a:p>
            <a:pPr lvl="1"/>
            <a:r>
              <a:rPr lang="en-US" altLang="en-US"/>
              <a:t>Finally, be careful of physical requirements. Height and weight requirements, for example, may violate fair employment laws if they exclude women and members of some protected groups and the need for the requirement is unrelated to the job.</a:t>
            </a:r>
          </a:p>
        </p:txBody>
      </p:sp>
      <p:sp>
        <p:nvSpPr>
          <p:cNvPr id="24580" name="Slide Number Placeholder 1">
            <a:extLst>
              <a:ext uri="{FF2B5EF4-FFF2-40B4-BE49-F238E27FC236}">
                <a16:creationId xmlns:a16="http://schemas.microsoft.com/office/drawing/2014/main" xmlns="" id="{C8EC0F33-A798-48A7-8EED-F29FB96F18AE}"/>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F3B9DB5D-8BA9-4D06-AD46-DA62757C107B}" type="slidenum">
              <a:rPr lang="en-US" altLang="en-US" sz="1300" smtClean="0"/>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xmlns="" id="{786F80D6-616A-4770-9252-31A84EC23810}"/>
              </a:ext>
            </a:extLst>
          </p:cNvPr>
          <p:cNvSpPr>
            <a:spLocks noGrp="1" noRot="1" noChangeAspect="1" noChangeArrowheads="1" noTextEdit="1"/>
          </p:cNvSpPr>
          <p:nvPr>
            <p:ph type="sldImg"/>
          </p:nvPr>
        </p:nvSpPr>
        <p:spPr>
          <a:ln/>
        </p:spPr>
      </p:sp>
      <p:sp>
        <p:nvSpPr>
          <p:cNvPr id="26627" name="Rectangle 5">
            <a:extLst>
              <a:ext uri="{FF2B5EF4-FFF2-40B4-BE49-F238E27FC236}">
                <a16:creationId xmlns:a16="http://schemas.microsoft.com/office/drawing/2014/main" xmlns="" id="{53708159-B1BE-45A8-A675-97DD9A25D5EB}"/>
              </a:ext>
            </a:extLst>
          </p:cNvPr>
          <p:cNvSpPr>
            <a:spLocks noGrp="1" noChangeArrowheads="1"/>
          </p:cNvSpPr>
          <p:nvPr>
            <p:ph type="body" idx="1"/>
          </p:nvPr>
        </p:nvSpPr>
        <p:spPr>
          <a:noFill/>
        </p:spPr>
        <p:txBody>
          <a:bodyPr/>
          <a:lstStyle/>
          <a:p>
            <a:r>
              <a:rPr lang="en-US" altLang="en-US"/>
              <a:t>If you are called upon to write copy for a job advertisement, here are several important points you need to consider:</a:t>
            </a:r>
          </a:p>
          <a:p>
            <a:pPr lvl="1"/>
            <a:r>
              <a:rPr lang="en-US" altLang="en-US"/>
              <a:t>First, pay attention to your wording. Be careful of using words that refer to gender, age, or marital status. For example, instead of “repairman” write “repair person.”</a:t>
            </a:r>
          </a:p>
          <a:p>
            <a:pPr lvl="1"/>
            <a:r>
              <a:rPr lang="en-US" altLang="en-US"/>
              <a:t>Second, the key to writing nondiscriminatory job ad copy is to focus on job responsibilities and the skills required to succeed in the position. Feature the objective, job-related criteria that are based on the job description for the position.</a:t>
            </a:r>
          </a:p>
          <a:p>
            <a:pPr lvl="1"/>
            <a:r>
              <a:rPr lang="en-US" altLang="en-US"/>
              <a:t>Finally, be careful with educational requirements. Unless a particular degree is essential to performance of the job, don’t mention it in a job advertisement. Because of unequal educational opportunities among different groups in our society, degree requirements tend to exclude a disproportionate number of applicants who are members of groups protected by fair employment laws. If you do need to raise the issue, it is best to say something like “degree or equivalent experience required.”</a:t>
            </a:r>
          </a:p>
        </p:txBody>
      </p:sp>
      <p:sp>
        <p:nvSpPr>
          <p:cNvPr id="26628" name="Slide Number Placeholder 1">
            <a:extLst>
              <a:ext uri="{FF2B5EF4-FFF2-40B4-BE49-F238E27FC236}">
                <a16:creationId xmlns:a16="http://schemas.microsoft.com/office/drawing/2014/main" xmlns="" id="{D4158B3F-E0AA-441A-B15A-41133D138D61}"/>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326B3F2B-ACCC-48A6-B39C-EA8414FE9F5B}" type="slidenum">
              <a:rPr lang="en-US" altLang="en-US" sz="1300" smtClean="0"/>
              <a:pPr/>
              <a:t>11</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xmlns="" id="{EDACC676-CDD6-4C7F-A92E-C3C8F7067AF8}"/>
              </a:ext>
            </a:extLst>
          </p:cNvPr>
          <p:cNvSpPr>
            <a:spLocks noGrp="1" noRot="1" noChangeAspect="1" noChangeArrowheads="1" noTextEdit="1"/>
          </p:cNvSpPr>
          <p:nvPr>
            <p:ph type="sldImg"/>
          </p:nvPr>
        </p:nvSpPr>
        <p:spPr>
          <a:ln/>
        </p:spPr>
      </p:sp>
      <p:sp>
        <p:nvSpPr>
          <p:cNvPr id="28675" name="Rectangle 5">
            <a:extLst>
              <a:ext uri="{FF2B5EF4-FFF2-40B4-BE49-F238E27FC236}">
                <a16:creationId xmlns:a16="http://schemas.microsoft.com/office/drawing/2014/main" xmlns="" id="{BFD0BDC5-1A84-40C6-A667-98555575DCDB}"/>
              </a:ext>
            </a:extLst>
          </p:cNvPr>
          <p:cNvSpPr>
            <a:spLocks noGrp="1" noChangeArrowheads="1"/>
          </p:cNvSpPr>
          <p:nvPr>
            <p:ph type="body" idx="1"/>
          </p:nvPr>
        </p:nvSpPr>
        <p:spPr>
          <a:noFill/>
        </p:spPr>
        <p:txBody>
          <a:bodyPr/>
          <a:lstStyle/>
          <a:p>
            <a:pPr indent="-114300"/>
            <a:r>
              <a:rPr lang="en-US" altLang="en-US"/>
              <a:t>Now it’s time to ask yourself if you understand the information presented so far. Do you understand the requirements of the fair employment laws and our organization’s policy? Do you feel comfortable about writing nondiscriminatory job descriptions and advertisements? It is important for our hiring practices that you understand the legalities involved in hiring staff.</a:t>
            </a:r>
            <a:endParaRPr lang="en-US" altLang="en-US" i="1"/>
          </a:p>
        </p:txBody>
      </p:sp>
      <p:sp>
        <p:nvSpPr>
          <p:cNvPr id="28676" name="Slide Number Placeholder 1">
            <a:extLst>
              <a:ext uri="{FF2B5EF4-FFF2-40B4-BE49-F238E27FC236}">
                <a16:creationId xmlns:a16="http://schemas.microsoft.com/office/drawing/2014/main" xmlns="" id="{E29EA3A0-D538-4BB3-97DA-3871A6638779}"/>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5814AA86-1196-4B3D-8EC7-64EC94DAD274}" type="slidenum">
              <a:rPr lang="en-US" altLang="en-US" sz="1300" smtClean="0"/>
              <a:pPr/>
              <a:t>12</a:t>
            </a:fld>
            <a:endParaRPr lang="en-US"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xmlns="" id="{C5320253-9B88-4A14-B13F-7B5F3C92C9B8}"/>
              </a:ext>
            </a:extLst>
          </p:cNvPr>
          <p:cNvSpPr>
            <a:spLocks noGrp="1" noRot="1" noChangeAspect="1" noChangeArrowheads="1" noTextEdit="1"/>
          </p:cNvSpPr>
          <p:nvPr>
            <p:ph type="sldImg"/>
          </p:nvPr>
        </p:nvSpPr>
        <p:spPr>
          <a:ln/>
        </p:spPr>
      </p:sp>
      <p:sp>
        <p:nvSpPr>
          <p:cNvPr id="30723" name="Rectangle 5">
            <a:extLst>
              <a:ext uri="{FF2B5EF4-FFF2-40B4-BE49-F238E27FC236}">
                <a16:creationId xmlns:a16="http://schemas.microsoft.com/office/drawing/2014/main" xmlns="" id="{111FE673-6CEF-479B-939C-4EB613F152D7}"/>
              </a:ext>
            </a:extLst>
          </p:cNvPr>
          <p:cNvSpPr>
            <a:spLocks noGrp="1" noChangeArrowheads="1"/>
          </p:cNvSpPr>
          <p:nvPr>
            <p:ph type="body" idx="1"/>
          </p:nvPr>
        </p:nvSpPr>
        <p:spPr>
          <a:noFill/>
        </p:spPr>
        <p:txBody>
          <a:bodyPr/>
          <a:lstStyle/>
          <a:p>
            <a:r>
              <a:rPr lang="en-US" altLang="en-US"/>
              <a:t>In this part of the session, we’ll learn how to conduct nondiscriminatory job interviews. Conducting nondiscriminatory job interviews is central to a fair hiring process. Follow these steps:</a:t>
            </a:r>
          </a:p>
          <a:p>
            <a:pPr lvl="1"/>
            <a:r>
              <a:rPr lang="en-US" altLang="en-US"/>
              <a:t>One of the best forms of insurance against making potentially discriminatory errors during an interview is to write your questions down beforehand. In a moment, we’ll look at questions you can and can’t ask during an interview. But first, let’s consider the basic elements of a nondiscriminatory interview.</a:t>
            </a:r>
          </a:p>
          <a:p>
            <a:pPr lvl="1"/>
            <a:r>
              <a:rPr lang="en-US" altLang="en-US"/>
              <a:t>Describe the job objectively, concentrating on essential functions, skills, and experience.</a:t>
            </a:r>
          </a:p>
          <a:p>
            <a:pPr lvl="1"/>
            <a:r>
              <a:rPr lang="en-US" altLang="en-US"/>
              <a:t>Ask similar questions of all applicants. Uniformity will help ensure that you treat all applicants fairly.</a:t>
            </a:r>
          </a:p>
        </p:txBody>
      </p:sp>
      <p:sp>
        <p:nvSpPr>
          <p:cNvPr id="30724" name="Slide Number Placeholder 1">
            <a:extLst>
              <a:ext uri="{FF2B5EF4-FFF2-40B4-BE49-F238E27FC236}">
                <a16:creationId xmlns:a16="http://schemas.microsoft.com/office/drawing/2014/main" xmlns="" id="{F95EA816-5480-4ED4-A5D8-23C32CE5F04A}"/>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354C9B06-585D-463F-A6FF-8ED1A5C97364}" type="slidenum">
              <a:rPr lang="en-US" altLang="en-US" sz="1300" smtClean="0"/>
              <a:pPr/>
              <a:t>13</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xmlns="" id="{AA213EE9-238F-4BEC-B5A4-EC815BEEFD83}"/>
              </a:ext>
            </a:extLst>
          </p:cNvPr>
          <p:cNvSpPr>
            <a:spLocks noGrp="1" noRot="1" noChangeAspect="1" noChangeArrowheads="1" noTextEdit="1"/>
          </p:cNvSpPr>
          <p:nvPr>
            <p:ph type="sldImg"/>
          </p:nvPr>
        </p:nvSpPr>
        <p:spPr>
          <a:ln/>
        </p:spPr>
      </p:sp>
      <p:sp>
        <p:nvSpPr>
          <p:cNvPr id="32771" name="Rectangle 5">
            <a:extLst>
              <a:ext uri="{FF2B5EF4-FFF2-40B4-BE49-F238E27FC236}">
                <a16:creationId xmlns:a16="http://schemas.microsoft.com/office/drawing/2014/main" xmlns="" id="{EC7A72BE-7443-46C3-9C0E-FEF6FDCD5998}"/>
              </a:ext>
            </a:extLst>
          </p:cNvPr>
          <p:cNvSpPr>
            <a:spLocks noGrp="1" noChangeArrowheads="1"/>
          </p:cNvSpPr>
          <p:nvPr>
            <p:ph type="body" idx="1"/>
          </p:nvPr>
        </p:nvSpPr>
        <p:spPr>
          <a:noFill/>
        </p:spPr>
        <p:txBody>
          <a:bodyPr/>
          <a:lstStyle/>
          <a:p>
            <a:pPr lvl="1"/>
            <a:r>
              <a:rPr lang="en-US" altLang="en-US"/>
              <a:t>In addition, focus the discussion on job requirements and company policies. For example, if you’re concerned that an applicant who might have young children may need to take too much time off, you can’t ask if this person has children or about child care arrangements. You can, however, explain your attendance policy and ask if the applicant has any problem with it.</a:t>
            </a:r>
          </a:p>
          <a:p>
            <a:pPr lvl="1"/>
            <a:r>
              <a:rPr lang="en-US" altLang="en-US"/>
              <a:t>Avoid stereotyping. Interview the individual, not a member of a group.</a:t>
            </a:r>
          </a:p>
          <a:p>
            <a:pPr lvl="1"/>
            <a:r>
              <a:rPr lang="en-US" altLang="en-US"/>
              <a:t>Take notes of your conversation with each applicant. Your notes can be used later to defend against discrimination charges should an applicant challenge your hiring decision in court.</a:t>
            </a:r>
          </a:p>
        </p:txBody>
      </p:sp>
      <p:sp>
        <p:nvSpPr>
          <p:cNvPr id="32772" name="Slide Number Placeholder 1">
            <a:extLst>
              <a:ext uri="{FF2B5EF4-FFF2-40B4-BE49-F238E27FC236}">
                <a16:creationId xmlns:a16="http://schemas.microsoft.com/office/drawing/2014/main" xmlns="" id="{0CDFA6DC-18AF-4C0F-A78F-A0FAC095639F}"/>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C817B63-B7BD-4A38-834C-A9F231B4A1B1}" type="slidenum">
              <a:rPr lang="en-US" altLang="en-US" sz="1300" smtClean="0"/>
              <a:pPr/>
              <a:t>14</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xmlns="" id="{7AF6C81A-C625-4B24-90D4-3BAB8845430C}"/>
              </a:ext>
            </a:extLst>
          </p:cNvPr>
          <p:cNvSpPr>
            <a:spLocks noGrp="1" noRot="1" noChangeAspect="1" noChangeArrowheads="1" noTextEdit="1"/>
          </p:cNvSpPr>
          <p:nvPr>
            <p:ph type="sldImg"/>
          </p:nvPr>
        </p:nvSpPr>
        <p:spPr>
          <a:ln/>
        </p:spPr>
      </p:sp>
      <p:sp>
        <p:nvSpPr>
          <p:cNvPr id="34819" name="Rectangle 5">
            <a:extLst>
              <a:ext uri="{FF2B5EF4-FFF2-40B4-BE49-F238E27FC236}">
                <a16:creationId xmlns:a16="http://schemas.microsoft.com/office/drawing/2014/main" xmlns="" id="{1468498A-8566-49AF-9793-31A2DB45181E}"/>
              </a:ext>
            </a:extLst>
          </p:cNvPr>
          <p:cNvSpPr>
            <a:spLocks noGrp="1" noChangeArrowheads="1"/>
          </p:cNvSpPr>
          <p:nvPr>
            <p:ph type="body" idx="1"/>
          </p:nvPr>
        </p:nvSpPr>
        <p:spPr>
          <a:noFill/>
        </p:spPr>
        <p:txBody>
          <a:bodyPr/>
          <a:lstStyle/>
          <a:p>
            <a:r>
              <a:rPr lang="en-US" altLang="en-US"/>
              <a:t>Here are some suggestions for taking nondiscriminatory interview notes.</a:t>
            </a:r>
          </a:p>
          <a:p>
            <a:pPr lvl="1"/>
            <a:r>
              <a:rPr lang="en-US" altLang="en-US"/>
              <a:t>Your notes should be factual. In other words, you should document your questions and the key elements of the applicant’s responses.</a:t>
            </a:r>
          </a:p>
          <a:p>
            <a:pPr lvl="1"/>
            <a:r>
              <a:rPr lang="en-US" altLang="en-US"/>
              <a:t>Avoid any opinions or personal biases in your note-taking.  If your notes were ever subpoenaed in a lawsuit, this kind of information could be cast in a bad light and put forth as evidence of discriminatory intentions on your part.</a:t>
            </a:r>
          </a:p>
          <a:p>
            <a:pPr lvl="1"/>
            <a:r>
              <a:rPr lang="en-US" altLang="en-US"/>
              <a:t>Make sure you only note job-related information. For example, it’s a good idea to make notes about the applicant’s skills or experience, but there is no need to note information about how an applicant looks or about the applicant’s race, religion, color, age, or other protected characteristic. </a:t>
            </a:r>
          </a:p>
          <a:p>
            <a:pPr lvl="1"/>
            <a:r>
              <a:rPr lang="en-US" altLang="en-US"/>
              <a:t>Finally, be sure to keep your interview notes for all applicants on file for at least 1 year. In case discrimination charges are brought, your notes will help you defend your hiring decision. </a:t>
            </a:r>
          </a:p>
          <a:p>
            <a:endParaRPr lang="en-US" altLang="en-US"/>
          </a:p>
        </p:txBody>
      </p:sp>
      <p:sp>
        <p:nvSpPr>
          <p:cNvPr id="34820" name="Slide Number Placeholder 1">
            <a:extLst>
              <a:ext uri="{FF2B5EF4-FFF2-40B4-BE49-F238E27FC236}">
                <a16:creationId xmlns:a16="http://schemas.microsoft.com/office/drawing/2014/main" xmlns="" id="{B80B9972-F28D-45EC-9383-782D09359B1A}"/>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22604D95-DE18-4460-B9C4-CA0C705FC906}" type="slidenum">
              <a:rPr lang="en-US" altLang="en-US" sz="1300" smtClean="0"/>
              <a:pPr/>
              <a:t>15</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xmlns="" id="{E251E035-7C40-42B1-A2EA-CB6DE0556487}"/>
              </a:ext>
            </a:extLst>
          </p:cNvPr>
          <p:cNvSpPr>
            <a:spLocks noGrp="1" noRot="1" noChangeAspect="1" noChangeArrowheads="1" noTextEdit="1"/>
          </p:cNvSpPr>
          <p:nvPr>
            <p:ph type="sldImg"/>
          </p:nvPr>
        </p:nvSpPr>
        <p:spPr>
          <a:ln/>
        </p:spPr>
      </p:sp>
      <p:sp>
        <p:nvSpPr>
          <p:cNvPr id="36867" name="Rectangle 5">
            <a:extLst>
              <a:ext uri="{FF2B5EF4-FFF2-40B4-BE49-F238E27FC236}">
                <a16:creationId xmlns:a16="http://schemas.microsoft.com/office/drawing/2014/main" xmlns="" id="{FF84DF7C-E867-4672-A2E2-1A8D9231E9DB}"/>
              </a:ext>
            </a:extLst>
          </p:cNvPr>
          <p:cNvSpPr>
            <a:spLocks noGrp="1" noChangeArrowheads="1"/>
          </p:cNvSpPr>
          <p:nvPr>
            <p:ph type="body" idx="1"/>
          </p:nvPr>
        </p:nvSpPr>
        <p:spPr>
          <a:noFill/>
        </p:spPr>
        <p:txBody>
          <a:bodyPr/>
          <a:lstStyle/>
          <a:p>
            <a:r>
              <a:rPr lang="en-US" altLang="en-US"/>
              <a:t>The requirements of fair employment laws prohibit you from asking the following questions during an interview:</a:t>
            </a:r>
          </a:p>
          <a:p>
            <a:pPr lvl="1"/>
            <a:r>
              <a:rPr lang="en-US" altLang="en-US"/>
              <a:t>Unless you need to know an applicant’s age to comply with child labor laws, you can’t ask any questions that might indicate a candidate’s age—for example, questions about when an applicant graduated from high school or college or other questions whose answers might suggest that a person was over age 40.</a:t>
            </a:r>
            <a:endParaRPr lang="en-US" altLang="en-US" sz="1100"/>
          </a:p>
          <a:p>
            <a:pPr lvl="1"/>
            <a:r>
              <a:rPr lang="en-US" altLang="en-US"/>
              <a:t>You shouldn’t ask if an applicant is married— for example, whether the applicant’s wife will mind him working long hours or whether a candidate’s husband is likely to be transferred. Although Title VII doesn’t prohibit marital status discrimination, questions about marital status can lead to sex discrimination claims.</a:t>
            </a:r>
          </a:p>
          <a:p>
            <a:pPr lvl="1"/>
            <a:r>
              <a:rPr lang="en-US" altLang="en-US"/>
              <a:t>You can’t ask if an applicant has children or dependents. Nor can you ask questions about child care, pregnancy, or plans for having a family.</a:t>
            </a:r>
          </a:p>
          <a:p>
            <a:pPr lvl="1"/>
            <a:r>
              <a:rPr lang="en-US" altLang="en-US"/>
              <a:t>Questions about dating, love life, sexual orientation, or living arrangements are strictly off limits.</a:t>
            </a:r>
          </a:p>
          <a:p>
            <a:pPr lvl="1"/>
            <a:r>
              <a:rPr lang="en-US" altLang="en-US"/>
              <a:t>You can’t ask candidates questions such as “How many sick days did you take last year?” “Are you generally healthy?” or “Do you have any chronic ailments?” </a:t>
            </a:r>
          </a:p>
        </p:txBody>
      </p:sp>
      <p:sp>
        <p:nvSpPr>
          <p:cNvPr id="36868" name="Slide Number Placeholder 1">
            <a:extLst>
              <a:ext uri="{FF2B5EF4-FFF2-40B4-BE49-F238E27FC236}">
                <a16:creationId xmlns:a16="http://schemas.microsoft.com/office/drawing/2014/main" xmlns="" id="{AE929E92-F735-4304-A412-99612BCF99E1}"/>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757D78F2-A4F4-43A0-9683-AC5D1C21CB47}" type="slidenum">
              <a:rPr lang="en-US" altLang="en-US" sz="1300" smtClean="0"/>
              <a:pPr/>
              <a:t>16</a:t>
            </a:fld>
            <a:endParaRPr lang="en-US"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xmlns="" id="{ED419C5F-5C9F-404E-A3D1-195564113F9D}"/>
              </a:ext>
            </a:extLst>
          </p:cNvPr>
          <p:cNvSpPr>
            <a:spLocks noGrp="1" noRot="1" noChangeAspect="1" noChangeArrowheads="1" noTextEdit="1"/>
          </p:cNvSpPr>
          <p:nvPr>
            <p:ph type="sldImg"/>
          </p:nvPr>
        </p:nvSpPr>
        <p:spPr>
          <a:ln/>
        </p:spPr>
      </p:sp>
      <p:sp>
        <p:nvSpPr>
          <p:cNvPr id="38915" name="Rectangle 5">
            <a:extLst>
              <a:ext uri="{FF2B5EF4-FFF2-40B4-BE49-F238E27FC236}">
                <a16:creationId xmlns:a16="http://schemas.microsoft.com/office/drawing/2014/main" xmlns="" id="{432BE588-DC5E-4406-962A-B856FC2B5D58}"/>
              </a:ext>
            </a:extLst>
          </p:cNvPr>
          <p:cNvSpPr>
            <a:spLocks noGrp="1" noChangeArrowheads="1"/>
          </p:cNvSpPr>
          <p:nvPr>
            <p:ph type="body" idx="1"/>
          </p:nvPr>
        </p:nvSpPr>
        <p:spPr>
          <a:noFill/>
        </p:spPr>
        <p:txBody>
          <a:bodyPr/>
          <a:lstStyle/>
          <a:p>
            <a:pPr lvl="1"/>
            <a:r>
              <a:rPr lang="en-US" altLang="en-US"/>
              <a:t>Furthermore, you can’t ask any questions about an applicant’s nationality, ancestry, national or ethnic origin, or parentage. You can’t ask if someone was born in the United States nor can you ask what language they speak at home or what kind of accent they have.</a:t>
            </a:r>
            <a:endParaRPr lang="en-US" altLang="en-US" sz="1100"/>
          </a:p>
          <a:p>
            <a:pPr lvl="1"/>
            <a:r>
              <a:rPr lang="en-US" altLang="en-US"/>
              <a:t>You can’t ask an applicant if he or she is a U.S. citizen or discuss the citizenship or birthplace of the applicant’s parents, spouse, or other relatives.</a:t>
            </a:r>
            <a:endParaRPr lang="en-US" altLang="en-US" sz="1100"/>
          </a:p>
          <a:p>
            <a:pPr lvl="1"/>
            <a:r>
              <a:rPr lang="en-US" altLang="en-US"/>
              <a:t>As we mentioned a few minutes ago, you cannot ask any questions about an applicant’s state of health that might reveal a medical condition. Nor can you ask whether an applicant has ever received workers’ compensation. And you cannot ask if the applicant has any physical or mental disabilities.</a:t>
            </a:r>
            <a:endParaRPr lang="en-US" altLang="en-US" sz="1100"/>
          </a:p>
          <a:p>
            <a:pPr lvl="1"/>
            <a:r>
              <a:rPr lang="en-US" altLang="en-US"/>
              <a:t>Under no circumstances can you ask questions concerning an applicant’s religion. You can’t even ask if an applicant’s religion prevents him or her from working weekends or holidays or whether the person would need to take time off for observance of any religious days.</a:t>
            </a:r>
            <a:endParaRPr lang="en-US" altLang="en-US" sz="1100"/>
          </a:p>
          <a:p>
            <a:pPr lvl="1"/>
            <a:r>
              <a:rPr lang="en-US" altLang="en-US"/>
              <a:t>Finally, you cannot ask applicants whether they have ever been arrested or about their arrest records. The EEOC has stated that the use of an individual’s criminal history in making employment decisions, may, in some cases, constitute illegal discrimination. Additionally, some states and municipalities have enacted “ban the box laws” restricting employers from asking applicants about their criminal records. Therefore, employers must make sure that any such questions are job-related and permissible under federal, state, and local law.</a:t>
            </a:r>
            <a:endParaRPr lang="en-US" altLang="en-US" sz="1100"/>
          </a:p>
        </p:txBody>
      </p:sp>
      <p:sp>
        <p:nvSpPr>
          <p:cNvPr id="38916" name="Slide Number Placeholder 1">
            <a:extLst>
              <a:ext uri="{FF2B5EF4-FFF2-40B4-BE49-F238E27FC236}">
                <a16:creationId xmlns:a16="http://schemas.microsoft.com/office/drawing/2014/main" xmlns="" id="{6D27D7EC-35DD-479F-9FC6-3641DC55D0DE}"/>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02FA186-E204-4D6E-A5A6-FB1FD10659D2}" type="slidenum">
              <a:rPr lang="en-US" altLang="en-US" sz="1300" smtClean="0"/>
              <a:pPr/>
              <a:t>17</a:t>
            </a:fld>
            <a:endParaRPr lang="en-US"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xmlns="" id="{54813F59-7F76-4E38-9D50-366576DA83C6}"/>
              </a:ext>
            </a:extLst>
          </p:cNvPr>
          <p:cNvSpPr>
            <a:spLocks noGrp="1" noRot="1" noChangeAspect="1" noChangeArrowheads="1" noTextEdit="1"/>
          </p:cNvSpPr>
          <p:nvPr>
            <p:ph type="sldImg"/>
          </p:nvPr>
        </p:nvSpPr>
        <p:spPr>
          <a:ln/>
        </p:spPr>
      </p:sp>
      <p:sp>
        <p:nvSpPr>
          <p:cNvPr id="40963" name="Rectangle 7">
            <a:extLst>
              <a:ext uri="{FF2B5EF4-FFF2-40B4-BE49-F238E27FC236}">
                <a16:creationId xmlns:a16="http://schemas.microsoft.com/office/drawing/2014/main" xmlns="" id="{0974B2C5-D794-4A77-8DC0-C647277830A2}"/>
              </a:ext>
            </a:extLst>
          </p:cNvPr>
          <p:cNvSpPr>
            <a:spLocks noGrp="1" noChangeArrowheads="1"/>
          </p:cNvSpPr>
          <p:nvPr>
            <p:ph type="body" idx="1"/>
          </p:nvPr>
        </p:nvSpPr>
        <p:spPr>
          <a:noFill/>
        </p:spPr>
        <p:txBody>
          <a:bodyPr/>
          <a:lstStyle/>
          <a:p>
            <a:r>
              <a:rPr lang="en-US" altLang="en-US"/>
              <a:t>Now let’s look at what you can say.</a:t>
            </a:r>
          </a:p>
          <a:p>
            <a:pPr lvl="1"/>
            <a:r>
              <a:rPr lang="en-US" altLang="en-US"/>
              <a:t>You can tell applicants that if they are offered the job, they will be required to verify their legal right to work in the United States.</a:t>
            </a:r>
          </a:p>
          <a:p>
            <a:pPr lvl="1"/>
            <a:r>
              <a:rPr lang="en-US" altLang="en-US"/>
              <a:t>It is acceptable to ask an applicant about the ability to speak, read, or write in another language other than English if the use of another language is relevant to the job for which the person is applying.</a:t>
            </a:r>
          </a:p>
          <a:p>
            <a:pPr lvl="1"/>
            <a:r>
              <a:rPr lang="en-US" altLang="en-US"/>
              <a:t>You can inform applicants about company policies concerning job assignments of employees who are related.</a:t>
            </a:r>
          </a:p>
          <a:p>
            <a:pPr lvl="1"/>
            <a:r>
              <a:rPr lang="en-US" altLang="en-US"/>
              <a:t>You can ask applicants whether they can perform particular tasks if these tasks are essential job duties. If a physical exam is required for the job, you can inform candidates that if a job offer is made, they will have to pass a physical exam in order to be hired.</a:t>
            </a:r>
          </a:p>
        </p:txBody>
      </p:sp>
      <p:sp>
        <p:nvSpPr>
          <p:cNvPr id="40964" name="Slide Number Placeholder 1">
            <a:extLst>
              <a:ext uri="{FF2B5EF4-FFF2-40B4-BE49-F238E27FC236}">
                <a16:creationId xmlns:a16="http://schemas.microsoft.com/office/drawing/2014/main" xmlns="" id="{750B85C7-A489-4447-ABFC-B8A6B40C768E}"/>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242F762-BEBE-41BF-A260-1C2A6AA6AA9C}" type="slidenum">
              <a:rPr lang="en-US" altLang="en-US" sz="1300" smtClean="0"/>
              <a:pPr/>
              <a:t>18</a:t>
            </a:fld>
            <a:endParaRPr lang="en-US" alt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xmlns="" id="{646AE1BE-A37B-43A1-BDEA-DD8793F30491}"/>
              </a:ext>
            </a:extLst>
          </p:cNvPr>
          <p:cNvSpPr>
            <a:spLocks noGrp="1" noRot="1" noChangeAspect="1" noChangeArrowheads="1" noTextEdit="1"/>
          </p:cNvSpPr>
          <p:nvPr>
            <p:ph type="sldImg"/>
          </p:nvPr>
        </p:nvSpPr>
        <p:spPr>
          <a:ln/>
        </p:spPr>
      </p:sp>
      <p:sp>
        <p:nvSpPr>
          <p:cNvPr id="43011" name="Rectangle 5">
            <a:extLst>
              <a:ext uri="{FF2B5EF4-FFF2-40B4-BE49-F238E27FC236}">
                <a16:creationId xmlns:a16="http://schemas.microsoft.com/office/drawing/2014/main" xmlns="" id="{D4E5AC86-AA33-41CF-930C-8DA450DB2CC4}"/>
              </a:ext>
            </a:extLst>
          </p:cNvPr>
          <p:cNvSpPr>
            <a:spLocks noGrp="1" noChangeArrowheads="1"/>
          </p:cNvSpPr>
          <p:nvPr>
            <p:ph type="body" idx="1"/>
            <p:custDataLst>
              <p:tags r:id="rId1"/>
            </p:custDataLst>
          </p:nvPr>
        </p:nvSpPr>
        <p:spPr>
          <a:noFill/>
        </p:spPr>
        <p:txBody>
          <a:bodyPr/>
          <a:lstStyle/>
          <a:p>
            <a:pPr lvl="1"/>
            <a:r>
              <a:rPr lang="en-US" altLang="en-US"/>
              <a:t>Furthermore, you can inform job applicants about your attendance policy and discuss regular job hours, shift assignments, and so forth. The EEOC suggests telling the applicant the normal work hours and then—after making it clear that the applicant isn’t required to indicate the need for any absences for religious reasons—asking the applicant if he or she is otherwise available to work those hours. After you’ve offered the applicant the job, you can ask about the need for a religious accommodation and figure out if the accommodation is possible. </a:t>
            </a:r>
          </a:p>
          <a:p>
            <a:pPr lvl="1"/>
            <a:r>
              <a:rPr lang="en-US" altLang="en-US"/>
              <a:t>You can ask an applicant who has indicated military service on a résumé or application questions about skills and experience acquired during that service that apply to the job.</a:t>
            </a:r>
          </a:p>
        </p:txBody>
      </p:sp>
      <p:sp>
        <p:nvSpPr>
          <p:cNvPr id="43012" name="Slide Number Placeholder 1">
            <a:extLst>
              <a:ext uri="{FF2B5EF4-FFF2-40B4-BE49-F238E27FC236}">
                <a16:creationId xmlns:a16="http://schemas.microsoft.com/office/drawing/2014/main" xmlns="" id="{14D0BFA8-07D3-46E5-B4F2-0743A810B82E}"/>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80E010C-43CB-4227-985C-7E80B1943AAE}" type="slidenum">
              <a:rPr lang="en-US" altLang="en-US" sz="1300" smtClean="0"/>
              <a:pPr/>
              <a:t>19</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xmlns="" id="{F6529F15-DFEF-4AB0-8DC5-1CF564BD1D76}"/>
              </a:ext>
            </a:extLst>
          </p:cNvPr>
          <p:cNvSpPr>
            <a:spLocks noGrp="1" noRot="1" noChangeAspect="1" noChangeArrowheads="1" noTextEdit="1"/>
          </p:cNvSpPr>
          <p:nvPr>
            <p:ph type="sldImg"/>
          </p:nvPr>
        </p:nvSpPr>
        <p:spPr>
          <a:ln/>
        </p:spPr>
      </p:sp>
      <p:sp>
        <p:nvSpPr>
          <p:cNvPr id="8195" name="Rectangle 9">
            <a:extLst>
              <a:ext uri="{FF2B5EF4-FFF2-40B4-BE49-F238E27FC236}">
                <a16:creationId xmlns:a16="http://schemas.microsoft.com/office/drawing/2014/main" xmlns="" id="{5421C9DC-8E20-4B4A-B191-9FF9B183021E}"/>
              </a:ext>
            </a:extLst>
          </p:cNvPr>
          <p:cNvSpPr>
            <a:spLocks noGrp="1" noChangeArrowheads="1"/>
          </p:cNvSpPr>
          <p:nvPr>
            <p:ph type="body" idx="1"/>
          </p:nvPr>
        </p:nvSpPr>
        <p:spPr>
          <a:noFill/>
        </p:spPr>
        <p:txBody>
          <a:bodyPr/>
          <a:lstStyle/>
          <a:p>
            <a:r>
              <a:rPr lang="en-US" altLang="en-US" dirty="0"/>
              <a:t>The objective of this training session is to ensure that we follow legal hiring practices when we hire new employees. At the end of the training session, you will be able to:</a:t>
            </a:r>
          </a:p>
          <a:p>
            <a:pPr lvl="1"/>
            <a:r>
              <a:rPr lang="en-US" altLang="en-US" dirty="0"/>
              <a:t>Identify requirements of fair employment laws;</a:t>
            </a:r>
          </a:p>
          <a:p>
            <a:pPr lvl="1"/>
            <a:r>
              <a:rPr lang="en-US" altLang="en-US" dirty="0"/>
              <a:t>Follow the organization’s EEO policy;</a:t>
            </a:r>
          </a:p>
          <a:p>
            <a:pPr lvl="1"/>
            <a:r>
              <a:rPr lang="en-US" altLang="en-US" dirty="0"/>
              <a:t>Evaluate job applicants based on job-related criteria;</a:t>
            </a:r>
            <a:r>
              <a:rPr lang="en-US" altLang="en-US" dirty="0">
                <a:solidFill>
                  <a:srgbClr val="FF00FF"/>
                </a:solidFill>
              </a:rPr>
              <a:t> </a:t>
            </a:r>
            <a:r>
              <a:rPr lang="en-US" altLang="en-US" i="1" dirty="0"/>
              <a:t>and</a:t>
            </a:r>
          </a:p>
          <a:p>
            <a:pPr lvl="1"/>
            <a:r>
              <a:rPr lang="en-US" altLang="en-US" dirty="0"/>
              <a:t>Conduct all phases of the hiring process to avoid discrimination.</a:t>
            </a:r>
          </a:p>
          <a:p>
            <a:endParaRPr lang="en-US" altLang="en-US" dirty="0"/>
          </a:p>
        </p:txBody>
      </p:sp>
      <p:sp>
        <p:nvSpPr>
          <p:cNvPr id="8196" name="Slide Number Placeholder 1">
            <a:extLst>
              <a:ext uri="{FF2B5EF4-FFF2-40B4-BE49-F238E27FC236}">
                <a16:creationId xmlns:a16="http://schemas.microsoft.com/office/drawing/2014/main" xmlns="" id="{3B22743D-3D57-46FA-AA5E-47CC078B3DB3}"/>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CEB2CA6A-CF28-406D-8752-978C9EA73AE6}" type="slidenum">
              <a:rPr lang="en-US" altLang="en-US" sz="1300" smtClean="0"/>
              <a:pPr/>
              <a:t>2</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xmlns="" id="{213DC0DD-D000-4F98-B82E-FD71C865D663}"/>
              </a:ext>
            </a:extLst>
          </p:cNvPr>
          <p:cNvSpPr>
            <a:spLocks noGrp="1" noRot="1" noChangeAspect="1" noChangeArrowheads="1" noTextEdit="1"/>
          </p:cNvSpPr>
          <p:nvPr>
            <p:ph type="sldImg"/>
          </p:nvPr>
        </p:nvSpPr>
        <p:spPr>
          <a:ln/>
        </p:spPr>
      </p:sp>
      <p:sp>
        <p:nvSpPr>
          <p:cNvPr id="45059" name="Rectangle 5">
            <a:extLst>
              <a:ext uri="{FF2B5EF4-FFF2-40B4-BE49-F238E27FC236}">
                <a16:creationId xmlns:a16="http://schemas.microsoft.com/office/drawing/2014/main" xmlns="" id="{C6B3C4D0-2759-4646-BD7D-866E44A97070}"/>
              </a:ext>
            </a:extLst>
          </p:cNvPr>
          <p:cNvSpPr>
            <a:spLocks noGrp="1" noChangeArrowheads="1"/>
          </p:cNvSpPr>
          <p:nvPr>
            <p:ph type="body" idx="1"/>
          </p:nvPr>
        </p:nvSpPr>
        <p:spPr>
          <a:xfrm>
            <a:off x="992188" y="4416425"/>
            <a:ext cx="5086350" cy="4181475"/>
          </a:xfrm>
          <a:noFill/>
        </p:spPr>
        <p:txBody>
          <a:bodyPr/>
          <a:lstStyle/>
          <a:p>
            <a:r>
              <a:rPr lang="en-US" altLang="en-US"/>
              <a:t>For some jobs, it may be necessary to give applicants a preemployment test. Follow these guidelines:</a:t>
            </a:r>
          </a:p>
          <a:p>
            <a:pPr lvl="1"/>
            <a:r>
              <a:rPr lang="en-US" altLang="en-US"/>
              <a:t>EEOC allows employers to conduct preemployment testing to aid in the selection and hiring process. However, any such test must be clearly job-related. It must be directly connected to required job skills and responsibilities of the job and be able to predict the ability of an applicant to actually succeed in the job. Other kinds of preemployment tests, such as drug screening, may also be conducted. There is no federal law that prohibits employers from requiring candidates to submit to a drug test, but some states impose specific testing requirements, so employers should check state and local laws.</a:t>
            </a:r>
          </a:p>
          <a:p>
            <a:pPr lvl="1"/>
            <a:r>
              <a:rPr lang="en-US" altLang="en-US"/>
              <a:t>Tests the company requires you to give applicants will most likely have been validated. This means that the test has been examined to make sure that it has no adverse impact on any group protected by fair employment laws.</a:t>
            </a:r>
          </a:p>
          <a:p>
            <a:pPr lvl="1"/>
            <a:r>
              <a:rPr lang="en-US" altLang="en-US"/>
              <a:t>If you use a preemployment test, be sure to give the test to all applicants for the position—no exceptions.</a:t>
            </a:r>
          </a:p>
          <a:p>
            <a:pPr lvl="1"/>
            <a:r>
              <a:rPr lang="en-US" altLang="en-US"/>
              <a:t>Finally, make sure you give the same test to each applicant for the same position.</a:t>
            </a:r>
          </a:p>
          <a:p>
            <a:r>
              <a:rPr lang="en-US" altLang="en-US"/>
              <a:t>Make sure you know which preemployment tests your organization uses.</a:t>
            </a:r>
          </a:p>
        </p:txBody>
      </p:sp>
      <p:sp>
        <p:nvSpPr>
          <p:cNvPr id="45060" name="Slide Number Placeholder 1">
            <a:extLst>
              <a:ext uri="{FF2B5EF4-FFF2-40B4-BE49-F238E27FC236}">
                <a16:creationId xmlns:a16="http://schemas.microsoft.com/office/drawing/2014/main" xmlns="" id="{F625F7F6-F537-4B08-BD68-A874F6493FA3}"/>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B82884C8-F797-4D53-BD10-AE004C62B0D2}" type="slidenum">
              <a:rPr lang="en-US" altLang="en-US" sz="1300" smtClean="0"/>
              <a:pPr/>
              <a:t>20</a:t>
            </a:fld>
            <a:endParaRPr lang="en-US" alt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xmlns="" id="{0CF34311-5427-4011-B6A8-73C728FDF2E9}"/>
              </a:ext>
            </a:extLst>
          </p:cNvPr>
          <p:cNvSpPr>
            <a:spLocks noGrp="1" noRot="1" noChangeAspect="1" noChangeArrowheads="1" noTextEdit="1"/>
          </p:cNvSpPr>
          <p:nvPr>
            <p:ph type="sldImg"/>
          </p:nvPr>
        </p:nvSpPr>
        <p:spPr>
          <a:ln/>
        </p:spPr>
      </p:sp>
      <p:sp>
        <p:nvSpPr>
          <p:cNvPr id="47107" name="Rectangle 5">
            <a:extLst>
              <a:ext uri="{FF2B5EF4-FFF2-40B4-BE49-F238E27FC236}">
                <a16:creationId xmlns:a16="http://schemas.microsoft.com/office/drawing/2014/main" xmlns="" id="{1463350F-D945-4DF9-A007-9180DD9ED5EE}"/>
              </a:ext>
            </a:extLst>
          </p:cNvPr>
          <p:cNvSpPr>
            <a:spLocks noGrp="1" noChangeArrowheads="1"/>
          </p:cNvSpPr>
          <p:nvPr>
            <p:ph type="body" idx="1"/>
          </p:nvPr>
        </p:nvSpPr>
        <p:spPr>
          <a:noFill/>
        </p:spPr>
        <p:txBody>
          <a:bodyPr/>
          <a:lstStyle/>
          <a:p>
            <a:r>
              <a:rPr lang="en-US" altLang="en-US"/>
              <a:t>Now let’s look at release forms and obtaining information about applicants.</a:t>
            </a:r>
          </a:p>
          <a:p>
            <a:pPr lvl="1"/>
            <a:r>
              <a:rPr lang="en-US" altLang="en-US"/>
              <a:t>If you are going to check references and obtain other information about job applicants, you need to have them sign a release form at the time of the interview, giving you legal permission to access this information.</a:t>
            </a:r>
          </a:p>
          <a:p>
            <a:pPr lvl="1"/>
            <a:r>
              <a:rPr lang="en-US" altLang="en-US"/>
              <a:t>Releases must be in writing and signed and dated by job applicants. It’s a good idea to have the applicant’s signature witnessed by someone in the organization who also signs and dates the release form.</a:t>
            </a:r>
          </a:p>
          <a:p>
            <a:pPr lvl="1"/>
            <a:r>
              <a:rPr lang="en-US" altLang="en-US"/>
              <a:t>Include a release statement for each type of information you will be seeking—for example, references from former employers, personal references, educational records, driving records, and so on.</a:t>
            </a:r>
          </a:p>
          <a:p>
            <a:r>
              <a:rPr lang="en-US" altLang="en-US"/>
              <a:t>Make sure you know which release forms your organization uses.</a:t>
            </a:r>
            <a:endParaRPr lang="en-US" altLang="en-US" i="1"/>
          </a:p>
        </p:txBody>
      </p:sp>
      <p:sp>
        <p:nvSpPr>
          <p:cNvPr id="47108" name="Slide Number Placeholder 1">
            <a:extLst>
              <a:ext uri="{FF2B5EF4-FFF2-40B4-BE49-F238E27FC236}">
                <a16:creationId xmlns:a16="http://schemas.microsoft.com/office/drawing/2014/main" xmlns="" id="{1F10A526-935F-4672-B279-E735E39AE0FD}"/>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51072A24-FDA9-43AA-B1B4-1B401128B443}" type="slidenum">
              <a:rPr lang="en-US" altLang="en-US" sz="1300" smtClean="0"/>
              <a:pPr/>
              <a:t>21</a:t>
            </a:fld>
            <a:endParaRPr lang="en-US"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xmlns="" id="{06D7D0FF-6CDE-4C70-8AF2-7E5E2744BA0A}"/>
              </a:ext>
            </a:extLst>
          </p:cNvPr>
          <p:cNvSpPr>
            <a:spLocks noGrp="1" noRot="1" noChangeAspect="1" noChangeArrowheads="1" noTextEdit="1"/>
          </p:cNvSpPr>
          <p:nvPr>
            <p:ph type="sldImg"/>
          </p:nvPr>
        </p:nvSpPr>
        <p:spPr>
          <a:ln/>
        </p:spPr>
      </p:sp>
      <p:sp>
        <p:nvSpPr>
          <p:cNvPr id="49155" name="Rectangle 5">
            <a:extLst>
              <a:ext uri="{FF2B5EF4-FFF2-40B4-BE49-F238E27FC236}">
                <a16:creationId xmlns:a16="http://schemas.microsoft.com/office/drawing/2014/main" xmlns="" id="{2360C2EB-59C3-4F9B-8C7A-1B3329E906FF}"/>
              </a:ext>
            </a:extLst>
          </p:cNvPr>
          <p:cNvSpPr>
            <a:spLocks noGrp="1" noChangeArrowheads="1"/>
          </p:cNvSpPr>
          <p:nvPr>
            <p:ph type="body" idx="1"/>
            <p:custDataLst>
              <p:tags r:id="rId1"/>
            </p:custDataLst>
          </p:nvPr>
        </p:nvSpPr>
        <p:spPr>
          <a:noFill/>
        </p:spPr>
        <p:txBody>
          <a:bodyPr/>
          <a:lstStyle/>
          <a:p>
            <a:pPr lvl="1"/>
            <a:r>
              <a:rPr lang="en-US" altLang="en-US"/>
              <a:t>Remember to ask only for information that is related to the job.</a:t>
            </a:r>
          </a:p>
          <a:p>
            <a:pPr lvl="1"/>
            <a:r>
              <a:rPr lang="en-US" altLang="en-US"/>
              <a:t>Be specific about the details you choose to ask for. For example, in the release for employment information from former employers, be sure to include positions held, work performance information, disciplinary records, and information about any incidents involving unsafe, threatening, or violent behavior, dishonesty, or insubordination. You may not actually get a former employer to talk to you about such things, but you should include them in your release just in case the information is forthcoming. Some states and cities have laws prohibiting questions about an applicant’s pay history, so be sure to check applicable laws before asking about salary history.</a:t>
            </a:r>
          </a:p>
        </p:txBody>
      </p:sp>
      <p:sp>
        <p:nvSpPr>
          <p:cNvPr id="49156" name="Slide Number Placeholder 1">
            <a:extLst>
              <a:ext uri="{FF2B5EF4-FFF2-40B4-BE49-F238E27FC236}">
                <a16:creationId xmlns:a16="http://schemas.microsoft.com/office/drawing/2014/main" xmlns="" id="{613A140C-E633-47B5-880D-4B1A1826CC3D}"/>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D9DC4128-6A93-4A8C-8C7C-3C618AA09DCF}" type="slidenum">
              <a:rPr lang="en-US" altLang="en-US" sz="1300" smtClean="0"/>
              <a:pPr/>
              <a:t>22</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xmlns="" id="{997FD78A-8FEA-4498-8BE5-A0ADE9D14293}"/>
              </a:ext>
            </a:extLst>
          </p:cNvPr>
          <p:cNvSpPr>
            <a:spLocks noGrp="1" noRot="1" noChangeAspect="1" noChangeArrowheads="1" noTextEdit="1"/>
          </p:cNvSpPr>
          <p:nvPr>
            <p:ph type="sldImg"/>
          </p:nvPr>
        </p:nvSpPr>
        <p:spPr>
          <a:ln/>
        </p:spPr>
      </p:sp>
      <p:sp>
        <p:nvSpPr>
          <p:cNvPr id="51203" name="Rectangle 5">
            <a:extLst>
              <a:ext uri="{FF2B5EF4-FFF2-40B4-BE49-F238E27FC236}">
                <a16:creationId xmlns:a16="http://schemas.microsoft.com/office/drawing/2014/main" xmlns="" id="{DAD2F689-0B1A-42A8-BBB8-C1C1578B67C8}"/>
              </a:ext>
            </a:extLst>
          </p:cNvPr>
          <p:cNvSpPr>
            <a:spLocks noGrp="1" noChangeArrowheads="1"/>
          </p:cNvSpPr>
          <p:nvPr>
            <p:ph type="body" idx="1"/>
          </p:nvPr>
        </p:nvSpPr>
        <p:spPr>
          <a:noFill/>
        </p:spPr>
        <p:txBody>
          <a:bodyPr/>
          <a:lstStyle/>
          <a:p>
            <a:r>
              <a:rPr lang="en-US" altLang="en-US"/>
              <a:t>Many former employers are reluctant to provide much information when asked to give a reference other than verification of employment and dates of employment. They are worried about being sued by former employees who claim their former employer bad-mouthed them to prospective employers. So you may not always get much useful information from reference checks. However, it is always best to check anyway. Follow these guidelines:</a:t>
            </a:r>
          </a:p>
          <a:p>
            <a:pPr lvl="1"/>
            <a:r>
              <a:rPr lang="en-US" altLang="en-US"/>
              <a:t>Tell applicants that no job offer will be made until references are checked.</a:t>
            </a:r>
          </a:p>
          <a:p>
            <a:pPr lvl="1"/>
            <a:r>
              <a:rPr lang="en-US" altLang="en-US"/>
              <a:t>Call or write each reference supplied. Even if you don’t succeed in actually contacting someone or even if you don’t get much useful information, you need to be able to show that you made the effort.</a:t>
            </a:r>
          </a:p>
          <a:p>
            <a:pPr lvl="1"/>
            <a:r>
              <a:rPr lang="en-US" altLang="en-US"/>
              <a:t>Finally, be sure to fully document all information you receive. We’ll speak more about exactly what that means in a moment.</a:t>
            </a:r>
            <a:r>
              <a:rPr lang="en-US" altLang="en-US">
                <a:solidFill>
                  <a:srgbClr val="FF00FF"/>
                </a:solidFill>
              </a:rPr>
              <a:t>	</a:t>
            </a:r>
          </a:p>
        </p:txBody>
      </p:sp>
      <p:sp>
        <p:nvSpPr>
          <p:cNvPr id="51204" name="Slide Number Placeholder 1">
            <a:extLst>
              <a:ext uri="{FF2B5EF4-FFF2-40B4-BE49-F238E27FC236}">
                <a16:creationId xmlns:a16="http://schemas.microsoft.com/office/drawing/2014/main" xmlns="" id="{4425E084-4835-4CD7-9809-F1721619D71D}"/>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8EA6E909-8E82-49BF-A9AA-46292094F2A4}" type="slidenum">
              <a:rPr lang="en-US" altLang="en-US" sz="1300" smtClean="0"/>
              <a:pPr/>
              <a:t>23</a:t>
            </a:fld>
            <a:endParaRPr lang="en-US" alt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xmlns="" id="{424009D3-0E53-4D7F-ADC9-743D471E2410}"/>
              </a:ext>
            </a:extLst>
          </p:cNvPr>
          <p:cNvSpPr>
            <a:spLocks noGrp="1" noChangeArrowheads="1"/>
          </p:cNvSpPr>
          <p:nvPr>
            <p:ph type="body" idx="1"/>
          </p:nvPr>
        </p:nvSpPr>
        <p:spPr>
          <a:noFill/>
        </p:spPr>
        <p:txBody>
          <a:bodyPr/>
          <a:lstStyle/>
          <a:p>
            <a:pPr lvl="1"/>
            <a:r>
              <a:rPr lang="en-US" altLang="en-US"/>
              <a:t>Furthermore, if you don’t get sufficient information through your reference check, you can ask the job applicant for more information or for additional references.</a:t>
            </a:r>
          </a:p>
          <a:p>
            <a:pPr lvl="1"/>
            <a:r>
              <a:rPr lang="en-US" altLang="en-US"/>
              <a:t>Finally, misrepresentations or material omissions of information on employment applications uncovered during a reference check generally constitute a legitimate, nondiscriminatory reason for denying an application or withdrawing a job offer.</a:t>
            </a:r>
          </a:p>
        </p:txBody>
      </p:sp>
      <p:sp>
        <p:nvSpPr>
          <p:cNvPr id="53251" name="Slide Image Placeholder 3">
            <a:extLst>
              <a:ext uri="{FF2B5EF4-FFF2-40B4-BE49-F238E27FC236}">
                <a16:creationId xmlns:a16="http://schemas.microsoft.com/office/drawing/2014/main" xmlns="" id="{BE322681-1CB8-4063-9F00-7A0A74CE8421}"/>
              </a:ext>
            </a:extLst>
          </p:cNvPr>
          <p:cNvSpPr>
            <a:spLocks noGrp="1" noRot="1" noChangeAspect="1" noChangeArrowheads="1" noTextEdit="1"/>
          </p:cNvSpPr>
          <p:nvPr>
            <p:ph type="sldImg"/>
          </p:nvPr>
        </p:nvSpPr>
        <p:spPr>
          <a:ln/>
        </p:spPr>
      </p:sp>
      <p:sp>
        <p:nvSpPr>
          <p:cNvPr id="53252" name="Slide Number Placeholder 7">
            <a:extLst>
              <a:ext uri="{FF2B5EF4-FFF2-40B4-BE49-F238E27FC236}">
                <a16:creationId xmlns:a16="http://schemas.microsoft.com/office/drawing/2014/main" xmlns="" id="{C9E01E0A-9E56-43DE-B3B1-F51A972E7FCC}"/>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502674E6-9302-4503-BB45-7855B9E00B42}" type="slidenum">
              <a:rPr lang="en-US" altLang="en-US" sz="1300" smtClean="0"/>
              <a:pPr/>
              <a:t>24</a:t>
            </a:fld>
            <a:endParaRPr lang="en-US"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xmlns="" id="{B7991704-7332-4928-AFBF-1D4F97DC77AF}"/>
              </a:ext>
            </a:extLst>
          </p:cNvPr>
          <p:cNvSpPr>
            <a:spLocks noGrp="1" noRot="1" noChangeAspect="1" noChangeArrowheads="1" noTextEdit="1"/>
          </p:cNvSpPr>
          <p:nvPr>
            <p:ph type="sldImg"/>
          </p:nvPr>
        </p:nvSpPr>
        <p:spPr>
          <a:ln/>
        </p:spPr>
      </p:sp>
      <p:sp>
        <p:nvSpPr>
          <p:cNvPr id="55299" name="Rectangle 5">
            <a:extLst>
              <a:ext uri="{FF2B5EF4-FFF2-40B4-BE49-F238E27FC236}">
                <a16:creationId xmlns:a16="http://schemas.microsoft.com/office/drawing/2014/main" xmlns="" id="{4FE4129A-EC38-474C-B81A-91CE12ECE1D7}"/>
              </a:ext>
            </a:extLst>
          </p:cNvPr>
          <p:cNvSpPr>
            <a:spLocks noGrp="1" noChangeArrowheads="1"/>
          </p:cNvSpPr>
          <p:nvPr>
            <p:ph type="body" idx="1"/>
          </p:nvPr>
        </p:nvSpPr>
        <p:spPr>
          <a:noFill/>
        </p:spPr>
        <p:txBody>
          <a:bodyPr/>
          <a:lstStyle/>
          <a:p>
            <a:r>
              <a:rPr lang="en-US" altLang="en-US"/>
              <a:t>It is important to document your reference checks in case your hiring decisions are later challenged. Take these steps:</a:t>
            </a:r>
          </a:p>
          <a:p>
            <a:pPr lvl="1"/>
            <a:r>
              <a:rPr lang="en-US" altLang="en-US"/>
              <a:t>Make a list of all references you’ve checked;</a:t>
            </a:r>
          </a:p>
          <a:p>
            <a:pPr lvl="1"/>
            <a:r>
              <a:rPr lang="en-US" altLang="en-US"/>
              <a:t>Include the name of the person who made contact with a reference if it wasn’t you;</a:t>
            </a:r>
          </a:p>
          <a:p>
            <a:pPr lvl="1"/>
            <a:r>
              <a:rPr lang="en-US" altLang="en-US"/>
              <a:t>Note the means of contact—letter, e-mail, or telephone;  </a:t>
            </a:r>
            <a:r>
              <a:rPr lang="en-US" altLang="en-US" i="1"/>
              <a:t>and</a:t>
            </a:r>
          </a:p>
          <a:p>
            <a:pPr lvl="1"/>
            <a:r>
              <a:rPr lang="en-US" altLang="en-US"/>
              <a:t>List the name and title of everyone you contacted in pursuit of the reference.</a:t>
            </a:r>
          </a:p>
        </p:txBody>
      </p:sp>
      <p:sp>
        <p:nvSpPr>
          <p:cNvPr id="55300" name="Slide Number Placeholder 1">
            <a:extLst>
              <a:ext uri="{FF2B5EF4-FFF2-40B4-BE49-F238E27FC236}">
                <a16:creationId xmlns:a16="http://schemas.microsoft.com/office/drawing/2014/main" xmlns="" id="{2C2F5C2F-C65A-4CF4-B57A-6D7BD8CD14FA}"/>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EA07D754-CD71-461F-BA17-13C2252C48C2}" type="slidenum">
              <a:rPr lang="en-US" altLang="en-US" sz="1300" smtClean="0"/>
              <a:pPr/>
              <a:t>25</a:t>
            </a:fld>
            <a:endParaRPr lang="en-US"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a:extLst>
              <a:ext uri="{FF2B5EF4-FFF2-40B4-BE49-F238E27FC236}">
                <a16:creationId xmlns:a16="http://schemas.microsoft.com/office/drawing/2014/main" xmlns="" id="{4A28E7EF-3CE4-4B38-8BED-A8FC1CD63F44}"/>
              </a:ext>
            </a:extLst>
          </p:cNvPr>
          <p:cNvSpPr>
            <a:spLocks noGrp="1" noRot="1" noChangeAspect="1" noChangeArrowheads="1" noTextEdit="1"/>
          </p:cNvSpPr>
          <p:nvPr>
            <p:ph type="sldImg"/>
          </p:nvPr>
        </p:nvSpPr>
        <p:spPr>
          <a:ln/>
        </p:spPr>
      </p:sp>
      <p:sp>
        <p:nvSpPr>
          <p:cNvPr id="57347" name="Rectangle 5">
            <a:extLst>
              <a:ext uri="{FF2B5EF4-FFF2-40B4-BE49-F238E27FC236}">
                <a16:creationId xmlns:a16="http://schemas.microsoft.com/office/drawing/2014/main" xmlns="" id="{B7AE31B4-BF35-4CB9-A6C3-C354C19EE49F}"/>
              </a:ext>
            </a:extLst>
          </p:cNvPr>
          <p:cNvSpPr>
            <a:spLocks noGrp="1" noChangeArrowheads="1"/>
          </p:cNvSpPr>
          <p:nvPr>
            <p:ph type="body" idx="1"/>
            <p:custDataLst>
              <p:tags r:id="rId1"/>
            </p:custDataLst>
          </p:nvPr>
        </p:nvSpPr>
        <p:spPr>
          <a:noFill/>
        </p:spPr>
        <p:txBody>
          <a:bodyPr/>
          <a:lstStyle/>
          <a:p>
            <a:pPr lvl="1"/>
            <a:r>
              <a:rPr lang="en-US" altLang="en-US"/>
              <a:t>In addition, file all return letters and any records you receive, such as educational records or driving records.</a:t>
            </a:r>
          </a:p>
          <a:p>
            <a:pPr lvl="1"/>
            <a:r>
              <a:rPr lang="en-US" altLang="en-US"/>
              <a:t>Take notes of your telephone conversations with references and file your notes with the rest of your documentation.</a:t>
            </a:r>
          </a:p>
          <a:p>
            <a:pPr lvl="1"/>
            <a:r>
              <a:rPr lang="en-US" altLang="en-US"/>
              <a:t>Document any unsuccessful efforts to contact references and any efforts that yielded insufficient information.</a:t>
            </a:r>
          </a:p>
          <a:p>
            <a:pPr lvl="1"/>
            <a:r>
              <a:rPr lang="en-US" altLang="en-US"/>
              <a:t>Finally, retain your documentation for at least 1 year, whether or not you hire the applicant. The EEOC considers reference check documents as legal records of hiring decisions, and requires employers to retain them for 1 year. </a:t>
            </a:r>
          </a:p>
        </p:txBody>
      </p:sp>
      <p:sp>
        <p:nvSpPr>
          <p:cNvPr id="57348" name="Slide Number Placeholder 1">
            <a:extLst>
              <a:ext uri="{FF2B5EF4-FFF2-40B4-BE49-F238E27FC236}">
                <a16:creationId xmlns:a16="http://schemas.microsoft.com/office/drawing/2014/main" xmlns="" id="{69829551-CF62-4A09-A1B0-8E1FFC0078B6}"/>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EADF7DA2-6B59-494E-9C67-C43140B797A3}" type="slidenum">
              <a:rPr lang="en-US" altLang="en-US" sz="1300" smtClean="0"/>
              <a:pPr/>
              <a:t>26</a:t>
            </a:fld>
            <a:endParaRPr lang="en-US" alt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a:extLst>
              <a:ext uri="{FF2B5EF4-FFF2-40B4-BE49-F238E27FC236}">
                <a16:creationId xmlns:a16="http://schemas.microsoft.com/office/drawing/2014/main" xmlns="" id="{874DD4BB-57A8-4681-9EE3-7335AA5055DD}"/>
              </a:ext>
            </a:extLst>
          </p:cNvPr>
          <p:cNvSpPr>
            <a:spLocks noGrp="1" noRot="1" noChangeAspect="1" noChangeArrowheads="1" noTextEdit="1"/>
          </p:cNvSpPr>
          <p:nvPr>
            <p:ph type="sldImg"/>
          </p:nvPr>
        </p:nvSpPr>
        <p:spPr>
          <a:ln/>
        </p:spPr>
      </p:sp>
      <p:sp>
        <p:nvSpPr>
          <p:cNvPr id="59395" name="Rectangle 5">
            <a:extLst>
              <a:ext uri="{FF2B5EF4-FFF2-40B4-BE49-F238E27FC236}">
                <a16:creationId xmlns:a16="http://schemas.microsoft.com/office/drawing/2014/main" xmlns="" id="{ED38A584-0377-49E0-AE5B-AEE59F8337D9}"/>
              </a:ext>
            </a:extLst>
          </p:cNvPr>
          <p:cNvSpPr>
            <a:spLocks noGrp="1" noChangeArrowheads="1"/>
          </p:cNvSpPr>
          <p:nvPr>
            <p:ph type="body" idx="1"/>
          </p:nvPr>
        </p:nvSpPr>
        <p:spPr>
          <a:noFill/>
        </p:spPr>
        <p:txBody>
          <a:bodyPr/>
          <a:lstStyle/>
          <a:p>
            <a:r>
              <a:rPr lang="en-US" altLang="en-US"/>
              <a:t>Here are the key points you should remember from this training session:</a:t>
            </a:r>
          </a:p>
          <a:p>
            <a:pPr lvl="1"/>
            <a:r>
              <a:rPr lang="en-US" altLang="en-US"/>
              <a:t>Fair employment laws prohibit discrimination in hiring;</a:t>
            </a:r>
          </a:p>
          <a:p>
            <a:pPr lvl="1"/>
            <a:r>
              <a:rPr lang="en-US" altLang="en-US"/>
              <a:t>Our policy reflects a strong commitment to equal employment opportunity;</a:t>
            </a:r>
          </a:p>
          <a:p>
            <a:pPr lvl="1"/>
            <a:r>
              <a:rPr lang="en-US" altLang="en-US"/>
              <a:t>Evaluate solely on job-related criteria; </a:t>
            </a:r>
            <a:r>
              <a:rPr lang="en-US" altLang="en-US" i="1"/>
              <a:t>and</a:t>
            </a:r>
          </a:p>
          <a:p>
            <a:pPr lvl="1"/>
            <a:r>
              <a:rPr lang="en-US" altLang="en-US"/>
              <a:t>Focus on hiring the most qualified person.</a:t>
            </a:r>
          </a:p>
          <a:p>
            <a:r>
              <a:rPr lang="en-US" altLang="en-US"/>
              <a:t>This concludes this training session.</a:t>
            </a:r>
            <a:endParaRPr lang="en-US" altLang="en-US" i="1"/>
          </a:p>
        </p:txBody>
      </p:sp>
      <p:sp>
        <p:nvSpPr>
          <p:cNvPr id="59396" name="Slide Number Placeholder 1">
            <a:extLst>
              <a:ext uri="{FF2B5EF4-FFF2-40B4-BE49-F238E27FC236}">
                <a16:creationId xmlns:a16="http://schemas.microsoft.com/office/drawing/2014/main" xmlns="" id="{AF19E775-5053-4EAD-BACB-8D7AC35F28C0}"/>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1E66C25-6D7A-42FA-8642-4DD9F825A5CD}" type="slidenum">
              <a:rPr lang="en-US" altLang="en-US" sz="1300" smtClean="0"/>
              <a:pPr/>
              <a:t>27</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xmlns="" id="{22BD5D58-9ACF-4F52-BD2B-04A860C66D47}"/>
              </a:ext>
            </a:extLst>
          </p:cNvPr>
          <p:cNvSpPr>
            <a:spLocks noGrp="1" noRot="1" noChangeAspect="1" noChangeArrowheads="1" noTextEdit="1"/>
          </p:cNvSpPr>
          <p:nvPr>
            <p:ph type="sldImg"/>
          </p:nvPr>
        </p:nvSpPr>
        <p:spPr>
          <a:ln/>
        </p:spPr>
      </p:sp>
      <p:sp>
        <p:nvSpPr>
          <p:cNvPr id="10243" name="Rectangle 5">
            <a:extLst>
              <a:ext uri="{FF2B5EF4-FFF2-40B4-BE49-F238E27FC236}">
                <a16:creationId xmlns:a16="http://schemas.microsoft.com/office/drawing/2014/main" xmlns="" id="{993BD4A8-0F95-4929-8B66-C633C8193D47}"/>
              </a:ext>
            </a:extLst>
          </p:cNvPr>
          <p:cNvSpPr>
            <a:spLocks noGrp="1" noChangeArrowheads="1"/>
          </p:cNvSpPr>
          <p:nvPr>
            <p:ph type="body" idx="1"/>
          </p:nvPr>
        </p:nvSpPr>
        <p:spPr>
          <a:noFill/>
        </p:spPr>
        <p:txBody>
          <a:bodyPr/>
          <a:lstStyle/>
          <a:p>
            <a:r>
              <a:rPr lang="en-US" altLang="en-US"/>
              <a:t>In this session, we will look at:</a:t>
            </a:r>
          </a:p>
          <a:p>
            <a:pPr lvl="1"/>
            <a:r>
              <a:rPr lang="en-US" altLang="en-US"/>
              <a:t>Fair employment laws and company policy;</a:t>
            </a:r>
          </a:p>
          <a:p>
            <a:pPr lvl="1"/>
            <a:r>
              <a:rPr lang="en-US" altLang="en-US"/>
              <a:t>Writing and using job descriptions;</a:t>
            </a:r>
          </a:p>
          <a:p>
            <a:pPr lvl="1"/>
            <a:r>
              <a:rPr lang="en-US" altLang="en-US"/>
              <a:t>Composing unbiased job advertisements;</a:t>
            </a:r>
          </a:p>
          <a:p>
            <a:pPr lvl="1"/>
            <a:r>
              <a:rPr lang="en-US" altLang="en-US"/>
              <a:t>Conducting nondiscriminatory interviews;</a:t>
            </a:r>
          </a:p>
          <a:p>
            <a:pPr lvl="1"/>
            <a:r>
              <a:rPr lang="en-US" altLang="en-US"/>
              <a:t>Choosing appropriate preemployment tests;</a:t>
            </a:r>
            <a:r>
              <a:rPr lang="en-US" altLang="en-US" i="1"/>
              <a:t> and</a:t>
            </a:r>
          </a:p>
          <a:p>
            <a:pPr lvl="1"/>
            <a:r>
              <a:rPr lang="en-US" altLang="en-US"/>
              <a:t>Checking and documenting references.</a:t>
            </a:r>
          </a:p>
        </p:txBody>
      </p:sp>
      <p:sp>
        <p:nvSpPr>
          <p:cNvPr id="10244" name="Slide Number Placeholder 1">
            <a:extLst>
              <a:ext uri="{FF2B5EF4-FFF2-40B4-BE49-F238E27FC236}">
                <a16:creationId xmlns:a16="http://schemas.microsoft.com/office/drawing/2014/main" xmlns="" id="{5D5976C4-6D94-4DE8-ADE7-EAF51456D1AC}"/>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2FA7687D-FE14-40B9-B2D9-D16600B7F374}" type="slidenum">
              <a:rPr lang="en-US" altLang="en-US" sz="1300" smtClean="0"/>
              <a:pPr/>
              <a:t>3</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xmlns="" id="{665B27FF-79CE-402D-8526-060ACF40A067}"/>
              </a:ext>
            </a:extLst>
          </p:cNvPr>
          <p:cNvSpPr>
            <a:spLocks noGrp="1" noRot="1" noChangeAspect="1" noChangeArrowheads="1" noTextEdit="1"/>
          </p:cNvSpPr>
          <p:nvPr>
            <p:ph type="sldImg"/>
          </p:nvPr>
        </p:nvSpPr>
        <p:spPr>
          <a:ln/>
        </p:spPr>
      </p:sp>
      <p:sp>
        <p:nvSpPr>
          <p:cNvPr id="12291" name="Rectangle 5">
            <a:extLst>
              <a:ext uri="{FF2B5EF4-FFF2-40B4-BE49-F238E27FC236}">
                <a16:creationId xmlns:a16="http://schemas.microsoft.com/office/drawing/2014/main" xmlns="" id="{33A7B10C-5A7A-465C-9D01-9EF8316DBDC5}"/>
              </a:ext>
            </a:extLst>
          </p:cNvPr>
          <p:cNvSpPr>
            <a:spLocks noGrp="1" noChangeArrowheads="1"/>
          </p:cNvSpPr>
          <p:nvPr>
            <p:ph type="body" idx="1"/>
          </p:nvPr>
        </p:nvSpPr>
        <p:spPr>
          <a:noFill/>
        </p:spPr>
        <p:txBody>
          <a:bodyPr/>
          <a:lstStyle/>
          <a:p>
            <a:r>
              <a:rPr lang="en-US" altLang="en-US"/>
              <a:t>Here’s why you need to know about this topic:</a:t>
            </a:r>
          </a:p>
          <a:p>
            <a:pPr lvl="1"/>
            <a:r>
              <a:rPr lang="en-US" altLang="en-US"/>
              <a:t>Hiring decisions are among the most important decisions made in our organization.</a:t>
            </a:r>
          </a:p>
          <a:p>
            <a:pPr lvl="1"/>
            <a:r>
              <a:rPr lang="en-US" altLang="en-US"/>
              <a:t>Good hiring practices can eliminate or reduce many legal risks, reduce costs, increase productivity, and improve morale.</a:t>
            </a:r>
          </a:p>
          <a:p>
            <a:pPr lvl="1"/>
            <a:r>
              <a:rPr lang="en-US" altLang="en-US"/>
              <a:t>Ill-advised hiring decisions, on the other hand, can result in high turnover, duplication of training, missed opportunities, and lost customers.</a:t>
            </a:r>
          </a:p>
          <a:p>
            <a:pPr lvl="1"/>
            <a:r>
              <a:rPr lang="en-US" altLang="en-US"/>
              <a:t>Furthermore, an ill-advised hiring might well necessitate a subsequent termination, and every termination—no matter how justifiable and well documented—exposes the organization to risk of a wrongful termination or discrimination claim from the disgruntled former employee. For all these reasons, it pays to follow the right procedures to find the right person for the job the first time around.</a:t>
            </a:r>
          </a:p>
        </p:txBody>
      </p:sp>
      <p:sp>
        <p:nvSpPr>
          <p:cNvPr id="12292" name="Slide Number Placeholder 1">
            <a:extLst>
              <a:ext uri="{FF2B5EF4-FFF2-40B4-BE49-F238E27FC236}">
                <a16:creationId xmlns:a16="http://schemas.microsoft.com/office/drawing/2014/main" xmlns="" id="{F33DDD35-4557-4A9B-BDC2-9757EF9B807B}"/>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0753A3D-7AD2-4BF6-AD9E-2E4478AC7BD4}" type="slidenum">
              <a:rPr lang="en-US" altLang="en-US" sz="1300" smtClean="0"/>
              <a:pPr/>
              <a:t>4</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xmlns="" id="{374334D3-DE3E-4BC6-AD44-4D966274AB6A}"/>
              </a:ext>
            </a:extLst>
          </p:cNvPr>
          <p:cNvSpPr>
            <a:spLocks noGrp="1" noRot="1" noChangeAspect="1" noChangeArrowheads="1" noTextEdit="1"/>
          </p:cNvSpPr>
          <p:nvPr>
            <p:ph type="sldImg"/>
          </p:nvPr>
        </p:nvSpPr>
        <p:spPr>
          <a:ln/>
        </p:spPr>
      </p:sp>
      <p:sp>
        <p:nvSpPr>
          <p:cNvPr id="14339" name="Rectangle 5">
            <a:extLst>
              <a:ext uri="{FF2B5EF4-FFF2-40B4-BE49-F238E27FC236}">
                <a16:creationId xmlns:a16="http://schemas.microsoft.com/office/drawing/2014/main" xmlns="" id="{FACA72F1-7A39-482B-B6D6-637DF2FEE363}"/>
              </a:ext>
            </a:extLst>
          </p:cNvPr>
          <p:cNvSpPr>
            <a:spLocks noGrp="1" noChangeArrowheads="1"/>
          </p:cNvSpPr>
          <p:nvPr>
            <p:ph type="body" idx="1"/>
          </p:nvPr>
        </p:nvSpPr>
        <p:spPr>
          <a:noFill/>
        </p:spPr>
        <p:txBody>
          <a:bodyPr/>
          <a:lstStyle/>
          <a:p>
            <a:r>
              <a:rPr lang="en-US" altLang="en-US"/>
              <a:t>Let’s begin our examination of legal hiring practices by considering the laws that require these practices.</a:t>
            </a:r>
          </a:p>
          <a:p>
            <a:pPr lvl="1"/>
            <a:r>
              <a:rPr lang="en-US" altLang="en-US"/>
              <a:t>Title VII of the Civil Rights Act of 1964 is the grandparent of employment discrimination laws in this country. It says you cannot consider race, color, sex, religion, or national origin when making any employment decision, including hiring.</a:t>
            </a:r>
          </a:p>
          <a:p>
            <a:pPr lvl="1"/>
            <a:r>
              <a:rPr lang="en-US" altLang="en-US"/>
              <a:t>The Age Discrimination in Employment Act prohibits discrimination based on age. You cannot refuse to hire an applicant solely because he or she is age 40 or older.</a:t>
            </a:r>
          </a:p>
          <a:p>
            <a:pPr lvl="1"/>
            <a:r>
              <a:rPr lang="en-US" altLang="en-US"/>
              <a:t>The Equal Pay Act says that men and women must get equal pay for work that requires equal skill, effort, and responsibility, and is performed under similar conditions.</a:t>
            </a:r>
          </a:p>
          <a:p>
            <a:pPr lvl="1"/>
            <a:r>
              <a:rPr lang="en-US" altLang="en-US"/>
              <a:t>The Americans with Disabilities Act, or ADA, says you can’t discriminate against job applicants with disabilities. Qualified people with disabilities are entitled by law to equal job opportunities.</a:t>
            </a:r>
          </a:p>
          <a:p>
            <a:r>
              <a:rPr lang="en-US" altLang="en-US"/>
              <a:t>Make sure you know the requirements of your state’s fair employment laws, especially those that offer more protection for employees than federal laws. The law that is most favorable to employees is the one that applies.</a:t>
            </a:r>
            <a:endParaRPr lang="en-US" altLang="en-US" i="1"/>
          </a:p>
        </p:txBody>
      </p:sp>
      <p:sp>
        <p:nvSpPr>
          <p:cNvPr id="14340" name="Slide Number Placeholder 1">
            <a:extLst>
              <a:ext uri="{FF2B5EF4-FFF2-40B4-BE49-F238E27FC236}">
                <a16:creationId xmlns:a16="http://schemas.microsoft.com/office/drawing/2014/main" xmlns="" id="{07993718-B90D-4312-A18A-70713FFE8C3F}"/>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2EA3B5A-0B45-4D3B-8B04-DE9D6BCE0078}" type="slidenum">
              <a:rPr lang="en-US" altLang="en-US" sz="1300" smtClean="0"/>
              <a:pPr/>
              <a:t>5</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xmlns="" id="{FDD31D54-1007-468E-BA6B-BC5FA8056472}"/>
              </a:ext>
            </a:extLst>
          </p:cNvPr>
          <p:cNvSpPr>
            <a:spLocks noGrp="1" noRot="1" noChangeAspect="1" noChangeArrowheads="1" noTextEdit="1"/>
          </p:cNvSpPr>
          <p:nvPr>
            <p:ph type="sldImg"/>
          </p:nvPr>
        </p:nvSpPr>
        <p:spPr>
          <a:ln/>
        </p:spPr>
      </p:sp>
      <p:sp>
        <p:nvSpPr>
          <p:cNvPr id="16387" name="Rectangle 5">
            <a:extLst>
              <a:ext uri="{FF2B5EF4-FFF2-40B4-BE49-F238E27FC236}">
                <a16:creationId xmlns:a16="http://schemas.microsoft.com/office/drawing/2014/main" xmlns="" id="{CA6B2665-7333-4045-A9CA-0817A44DB657}"/>
              </a:ext>
            </a:extLst>
          </p:cNvPr>
          <p:cNvSpPr>
            <a:spLocks noGrp="1" noChangeArrowheads="1"/>
          </p:cNvSpPr>
          <p:nvPr>
            <p:ph type="body" idx="1"/>
          </p:nvPr>
        </p:nvSpPr>
        <p:spPr>
          <a:noFill/>
        </p:spPr>
        <p:txBody>
          <a:bodyPr/>
          <a:lstStyle/>
          <a:p>
            <a:r>
              <a:rPr lang="en-US" altLang="en-US"/>
              <a:t>Additional employment laws include:</a:t>
            </a:r>
          </a:p>
          <a:p>
            <a:pPr lvl="1"/>
            <a:r>
              <a:rPr lang="en-US" altLang="en-US"/>
              <a:t>Executive Order 11246, which requires companies that receive government contracts to have written equal employment opportunity plans and affirmative action plans for minorities, women, persons with disabilities, Vietnam-era veterans, and other protected veterans.</a:t>
            </a:r>
          </a:p>
          <a:p>
            <a:pPr lvl="1"/>
            <a:r>
              <a:rPr lang="en-US" altLang="en-US"/>
              <a:t>The Pregnancy Discrimination Act, which amends Title VII to prohibit discrimination based on pregnancy, childbirth, or related medical conditions. The fact that a female job applicant is pregnant, therefore, cannot enter into your hiring decision.</a:t>
            </a:r>
          </a:p>
          <a:p>
            <a:pPr lvl="1"/>
            <a:r>
              <a:rPr lang="en-US" altLang="en-US"/>
              <a:t>The Immigration Reform and Control Act, which says you cannot hire illegal immigrants. It also says, however, you cannot discriminate against applicants who are legal immigrants on the basis of their national origin or the fact that they are not American citizens.</a:t>
            </a:r>
          </a:p>
          <a:p>
            <a:pPr lvl="1"/>
            <a:r>
              <a:rPr lang="en-US" altLang="en-US"/>
              <a:t>Finally, the Uniformed Services Employment and Reemployment Rights Act, which prohibits making past, present, or future active or reserve military service a factor in hiring decisions.</a:t>
            </a:r>
          </a:p>
          <a:p>
            <a:endParaRPr lang="en-US" altLang="en-US"/>
          </a:p>
        </p:txBody>
      </p:sp>
      <p:sp>
        <p:nvSpPr>
          <p:cNvPr id="16388" name="Slide Number Placeholder 1">
            <a:extLst>
              <a:ext uri="{FF2B5EF4-FFF2-40B4-BE49-F238E27FC236}">
                <a16:creationId xmlns:a16="http://schemas.microsoft.com/office/drawing/2014/main" xmlns="" id="{F9859A34-A385-44EF-8153-77BDE9C0CD7D}"/>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4210A6AD-5843-456C-AE57-9DF4775A84DF}" type="slidenum">
              <a:rPr lang="en-US" altLang="en-US" sz="1300" smtClean="0"/>
              <a:pPr/>
              <a:t>6</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xmlns="" id="{63A971AF-7A9E-4568-A607-59805E576589}"/>
              </a:ext>
            </a:extLst>
          </p:cNvPr>
          <p:cNvSpPr>
            <a:spLocks noGrp="1" noRot="1" noChangeAspect="1" noChangeArrowheads="1" noTextEdit="1"/>
          </p:cNvSpPr>
          <p:nvPr>
            <p:ph type="sldImg"/>
          </p:nvPr>
        </p:nvSpPr>
        <p:spPr>
          <a:ln/>
        </p:spPr>
      </p:sp>
      <p:sp>
        <p:nvSpPr>
          <p:cNvPr id="18435" name="Rectangle 7">
            <a:extLst>
              <a:ext uri="{FF2B5EF4-FFF2-40B4-BE49-F238E27FC236}">
                <a16:creationId xmlns:a16="http://schemas.microsoft.com/office/drawing/2014/main" xmlns="" id="{C7200988-3B6C-4251-BF7E-64F0D1178C30}"/>
              </a:ext>
            </a:extLst>
          </p:cNvPr>
          <p:cNvSpPr>
            <a:spLocks noGrp="1" noChangeArrowheads="1"/>
          </p:cNvSpPr>
          <p:nvPr>
            <p:ph type="body" idx="1"/>
          </p:nvPr>
        </p:nvSpPr>
        <p:spPr>
          <a:noFill/>
        </p:spPr>
        <p:txBody>
          <a:bodyPr/>
          <a:lstStyle/>
          <a:p>
            <a:r>
              <a:rPr lang="en-US" altLang="en-US"/>
              <a:t>These federal laws and similar state laws are enforced by government agencies and the courts.</a:t>
            </a:r>
          </a:p>
          <a:p>
            <a:pPr lvl="1"/>
            <a:r>
              <a:rPr lang="en-US" altLang="en-US"/>
              <a:t>The Equal Employment Opportunity Commission, or EEOC, in Washington, D.C. enforces the federal fair employment laws. EEOC investigates employment discrimination complaints on behalf of job applicants and employees who claim that they have been the victims of employment bias.</a:t>
            </a:r>
          </a:p>
          <a:p>
            <a:pPr lvl="1"/>
            <a:r>
              <a:rPr lang="en-US" altLang="en-US"/>
              <a:t>State Equal Employment Opportunity agencies enforce state antidiscrimination laws. State agencies also assist bias claimants and investigate discrimination charges.</a:t>
            </a:r>
          </a:p>
          <a:p>
            <a:pPr lvl="1"/>
            <a:r>
              <a:rPr lang="en-US" altLang="en-US"/>
              <a:t>State and federal courts play an important role in making sure that employers obey fair employment laws. The fair employment laws give the courts the power to levy substantial damages against companies that violate the laws. The Civil Rights Act of 1991, for example, allows courts and juries to assess compensatory and punitive damages in cases brought under Title VII or the ADA if intentional discrimination is charged.</a:t>
            </a:r>
          </a:p>
        </p:txBody>
      </p:sp>
      <p:sp>
        <p:nvSpPr>
          <p:cNvPr id="18436" name="Slide Number Placeholder 1">
            <a:extLst>
              <a:ext uri="{FF2B5EF4-FFF2-40B4-BE49-F238E27FC236}">
                <a16:creationId xmlns:a16="http://schemas.microsoft.com/office/drawing/2014/main" xmlns="" id="{CBE6716D-70EE-4883-8385-F5992C83B3B7}"/>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DF321EE2-3960-4DB7-9838-F80141E9A93F}" type="slidenum">
              <a:rPr lang="en-US" altLang="en-US" sz="1300" smtClean="0"/>
              <a:pPr/>
              <a:t>7</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xmlns="" id="{824C6DA0-59DD-4772-9868-055E8F231331}"/>
              </a:ext>
            </a:extLst>
          </p:cNvPr>
          <p:cNvSpPr>
            <a:spLocks noGrp="1" noRot="1" noChangeAspect="1" noChangeArrowheads="1" noTextEdit="1"/>
          </p:cNvSpPr>
          <p:nvPr>
            <p:ph type="sldImg"/>
          </p:nvPr>
        </p:nvSpPr>
        <p:spPr>
          <a:ln/>
        </p:spPr>
      </p:sp>
      <p:sp>
        <p:nvSpPr>
          <p:cNvPr id="20483" name="Rectangle 5">
            <a:extLst>
              <a:ext uri="{FF2B5EF4-FFF2-40B4-BE49-F238E27FC236}">
                <a16:creationId xmlns:a16="http://schemas.microsoft.com/office/drawing/2014/main" xmlns="" id="{ABC341A4-F7E2-4426-844F-91695BC1C518}"/>
              </a:ext>
            </a:extLst>
          </p:cNvPr>
          <p:cNvSpPr>
            <a:spLocks noGrp="1" noChangeArrowheads="1"/>
          </p:cNvSpPr>
          <p:nvPr>
            <p:ph type="body" idx="1"/>
          </p:nvPr>
        </p:nvSpPr>
        <p:spPr>
          <a:noFill/>
        </p:spPr>
        <p:txBody>
          <a:bodyPr/>
          <a:lstStyle/>
          <a:p>
            <a:r>
              <a:rPr lang="en-US" altLang="en-US"/>
              <a:t>In addition to knowing and following the requirements of fair employment laws, you also need to know and follow these requirements of our own policies:</a:t>
            </a:r>
          </a:p>
          <a:p>
            <a:pPr lvl="1"/>
            <a:r>
              <a:rPr lang="en-US" altLang="en-US"/>
              <a:t>We firmly support the fair employment laws, and our hiring policy reflects a strong commitment to equal employment opportunity.</a:t>
            </a:r>
          </a:p>
          <a:p>
            <a:pPr lvl="1"/>
            <a:r>
              <a:rPr lang="en-US" altLang="en-US"/>
              <a:t>And, our goal is to hire the best candidate for each job opening solely on the basis of their qualifications to perform the job.</a:t>
            </a:r>
          </a:p>
          <a:p>
            <a:r>
              <a:rPr lang="en-US" altLang="en-US"/>
              <a:t>Make sure you understand and follow the details of your organization’s EEO policy as it applies to the hiring process. Also, follow the affirmative action plan, if your organization has one.</a:t>
            </a:r>
            <a:endParaRPr lang="en-US" altLang="en-US" i="1"/>
          </a:p>
        </p:txBody>
      </p:sp>
      <p:sp>
        <p:nvSpPr>
          <p:cNvPr id="20484" name="Slide Number Placeholder 1">
            <a:extLst>
              <a:ext uri="{FF2B5EF4-FFF2-40B4-BE49-F238E27FC236}">
                <a16:creationId xmlns:a16="http://schemas.microsoft.com/office/drawing/2014/main" xmlns="" id="{A1BC79F6-294C-42D2-B5A7-7FC69F109848}"/>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9CE8FA48-AD24-4F3C-8EA9-BFC57DEF243B}" type="slidenum">
              <a:rPr lang="en-US" altLang="en-US" sz="1300" smtClean="0"/>
              <a:pPr/>
              <a:t>8</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xmlns="" id="{65A143F1-6F03-4FF2-96C1-8C1363B19935}"/>
              </a:ext>
            </a:extLst>
          </p:cNvPr>
          <p:cNvSpPr>
            <a:spLocks noGrp="1" noRot="1" noChangeAspect="1" noChangeArrowheads="1" noTextEdit="1"/>
          </p:cNvSpPr>
          <p:nvPr>
            <p:ph type="sldImg"/>
          </p:nvPr>
        </p:nvSpPr>
        <p:spPr>
          <a:ln/>
        </p:spPr>
      </p:sp>
      <p:sp>
        <p:nvSpPr>
          <p:cNvPr id="22531" name="Rectangle 5">
            <a:extLst>
              <a:ext uri="{FF2B5EF4-FFF2-40B4-BE49-F238E27FC236}">
                <a16:creationId xmlns:a16="http://schemas.microsoft.com/office/drawing/2014/main" xmlns="" id="{AD65893E-4D69-4148-8C5C-2D2CDFF290AA}"/>
              </a:ext>
            </a:extLst>
          </p:cNvPr>
          <p:cNvSpPr>
            <a:spLocks noGrp="1" noChangeArrowheads="1"/>
          </p:cNvSpPr>
          <p:nvPr>
            <p:ph type="body" idx="1"/>
          </p:nvPr>
        </p:nvSpPr>
        <p:spPr>
          <a:noFill/>
        </p:spPr>
        <p:txBody>
          <a:bodyPr/>
          <a:lstStyle/>
          <a:p>
            <a:r>
              <a:rPr lang="en-US" altLang="en-US"/>
              <a:t>Job descriptions form the basis of objective, job-related hiring practices. Here’s what you need to know:</a:t>
            </a:r>
          </a:p>
          <a:p>
            <a:pPr lvl="1"/>
            <a:r>
              <a:rPr lang="en-US" altLang="en-US"/>
              <a:t>In order to carry out the mandate of the fair employment laws and company policy and to ensure that your hiring practices are truly nondiscriminatory, you need to start with a written job description for each position under your supervision.</a:t>
            </a:r>
          </a:p>
          <a:p>
            <a:pPr lvl="1"/>
            <a:r>
              <a:rPr lang="en-US" altLang="en-US"/>
              <a:t>Focus on job qualifications, such as necessary skills and level of experience. If there are educational requirements or certifications needed for the position, be sure to note these, too.</a:t>
            </a:r>
          </a:p>
          <a:p>
            <a:pPr lvl="1"/>
            <a:r>
              <a:rPr lang="en-US" altLang="en-US"/>
              <a:t>Specify essential job functions. These essential functions form the core of the job and a successful candidate must be able to perform these functions. This is particularly important for compliance with the ADA, which requires you to determine essential functions so that you don’t exclude potential candidates because they can’t perform some marginal job duty.</a:t>
            </a:r>
          </a:p>
          <a:p>
            <a:endParaRPr lang="en-US" altLang="en-US"/>
          </a:p>
        </p:txBody>
      </p:sp>
      <p:sp>
        <p:nvSpPr>
          <p:cNvPr id="22532" name="Slide Number Placeholder 1">
            <a:extLst>
              <a:ext uri="{FF2B5EF4-FFF2-40B4-BE49-F238E27FC236}">
                <a16:creationId xmlns:a16="http://schemas.microsoft.com/office/drawing/2014/main" xmlns="" id="{88A64685-8DA5-4E3E-BFFB-5CB53C59A0A5}"/>
              </a:ext>
            </a:extLst>
          </p:cNvPr>
          <p:cNvSpPr>
            <a:spLocks noGrp="1"/>
          </p:cNvSpPr>
          <p:nvPr>
            <p:ph type="sldNum" sz="quarter" idx="5"/>
          </p:nvPr>
        </p:nvSpPr>
        <p:spPr>
          <a:noFill/>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59FC7EC-4A8F-48E4-B670-4D71D8A4485B}" type="slidenum">
              <a:rPr lang="en-US" altLang="en-US" sz="1300" smtClean="0"/>
              <a:pPr/>
              <a:t>9</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2A12E868-AD63-4EEC-A5CC-69FF1C6DE6C5}"/>
              </a:ext>
            </a:extLst>
          </p:cNvPr>
          <p:cNvPicPr>
            <a:picLocks noChangeAspect="1" noChangeArrowheads="1"/>
          </p:cNvPicPr>
          <p:nvPr userDrawn="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a:extLst>
              <a:ext uri="{FF2B5EF4-FFF2-40B4-BE49-F238E27FC236}">
                <a16:creationId xmlns:a16="http://schemas.microsoft.com/office/drawing/2014/main" xmlns="" id="{BA842211-AB8D-4099-A138-F6F75F8FABF0}"/>
              </a:ext>
            </a:extLst>
          </p:cNvPr>
          <p:cNvSpPr>
            <a:spLocks noChangeShapeType="1"/>
          </p:cNvSpPr>
          <p:nvPr/>
        </p:nvSpPr>
        <p:spPr bwMode="auto">
          <a:xfrm>
            <a:off x="609600" y="2209800"/>
            <a:ext cx="8001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24" descr="\\fileserver5\ES\Template_Masters\POWERPOINT TEMPLATES\Template_PPT_Engage Articulate\new blr logo for old white covers(from art ads)\BLR Logo-notag.jpg">
            <a:extLst>
              <a:ext uri="{FF2B5EF4-FFF2-40B4-BE49-F238E27FC236}">
                <a16:creationId xmlns:a16="http://schemas.microsoft.com/office/drawing/2014/main" xmlns="" id="{43075AF1-7476-4384-AD41-E685089C59BA}"/>
              </a:ext>
            </a:extLst>
          </p:cNvPr>
          <p:cNvPicPr>
            <a:picLocks noChangeAspect="1" noChangeArrowheads="1"/>
          </p:cNvPicPr>
          <p:nvPr userDrawn="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77813" y="6094413"/>
            <a:ext cx="15367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xmlns="" id="{5F24DF16-BAD7-4883-823D-233F9FCAC655}"/>
              </a:ext>
            </a:extLst>
          </p:cNvPr>
          <p:cNvSpPr txBox="1">
            <a:spLocks noChangeArrowheads="1"/>
          </p:cNvSpPr>
          <p:nvPr userDrawn="1"/>
        </p:nvSpPr>
        <p:spPr bwMode="auto">
          <a:xfrm>
            <a:off x="5403850" y="6588125"/>
            <a:ext cx="3657600" cy="2000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700" dirty="0">
                <a:solidFill>
                  <a:srgbClr val="000000"/>
                </a:solidFill>
                <a:latin typeface="Arial"/>
                <a:ea typeface="ＭＳ Ｐゴシック" pitchFamily="34" charset="-128"/>
              </a:rPr>
              <a:t>© BLR</a:t>
            </a:r>
            <a:r>
              <a:rPr lang="en-US" sz="700" baseline="30000" dirty="0">
                <a:solidFill>
                  <a:srgbClr val="000000"/>
                </a:solidFill>
                <a:latin typeface="Arial"/>
                <a:ea typeface="ＭＳ Ｐゴシック" pitchFamily="34" charset="-128"/>
              </a:rPr>
              <a:t>®</a:t>
            </a:r>
            <a:r>
              <a:rPr lang="en-US" sz="700" dirty="0">
                <a:solidFill>
                  <a:srgbClr val="000000"/>
                </a:solidFill>
                <a:latin typeface="Arial"/>
                <a:ea typeface="ＭＳ Ｐゴシック" pitchFamily="34" charset="-128"/>
              </a:rPr>
              <a:t>—Business &amp; Legal Resources 1711</a:t>
            </a:r>
          </a:p>
        </p:txBody>
      </p:sp>
      <p:sp>
        <p:nvSpPr>
          <p:cNvPr id="157699" name="Rectangle 3"/>
          <p:cNvSpPr>
            <a:spLocks noGrp="1" noChangeArrowheads="1"/>
          </p:cNvSpPr>
          <p:nvPr>
            <p:ph type="ctrTitle"/>
          </p:nvPr>
        </p:nvSpPr>
        <p:spPr>
          <a:xfrm>
            <a:off x="609600" y="457200"/>
            <a:ext cx="8001000" cy="1600200"/>
          </a:xfrm>
        </p:spPr>
        <p:txBody>
          <a:bodyPr/>
          <a:lstStyle>
            <a:lvl1pPr algn="ctr">
              <a:defRPr/>
            </a:lvl1pPr>
          </a:lstStyle>
          <a:p>
            <a:pPr lvl="0"/>
            <a:r>
              <a:rPr lang="en-US" noProof="0"/>
              <a:t>Click to edit Master title style</a:t>
            </a:r>
          </a:p>
        </p:txBody>
      </p:sp>
      <p:sp>
        <p:nvSpPr>
          <p:cNvPr id="157700" name="Rectangle 4"/>
          <p:cNvSpPr>
            <a:spLocks noGrp="1" noChangeArrowheads="1"/>
          </p:cNvSpPr>
          <p:nvPr>
            <p:ph type="subTitle" idx="1"/>
          </p:nvPr>
        </p:nvSpPr>
        <p:spPr>
          <a:xfrm>
            <a:off x="1371600" y="2286000"/>
            <a:ext cx="6400800" cy="533400"/>
          </a:xfrm>
        </p:spPr>
        <p:txBody>
          <a:bodyPr/>
          <a:lstStyle>
            <a:lvl1pPr marL="0" indent="0" algn="ctr">
              <a:buFont typeface="Times" pitchFamily="18" charset="0"/>
              <a:buNone/>
              <a:defRPr/>
            </a:lvl1pPr>
          </a:lstStyle>
          <a:p>
            <a:pPr lvl="0"/>
            <a:r>
              <a:rPr lang="en-US" noProof="0"/>
              <a:t>Click to edit Master subtitle style</a:t>
            </a:r>
          </a:p>
        </p:txBody>
      </p:sp>
    </p:spTree>
    <p:extLst>
      <p:ext uri="{BB962C8B-B14F-4D97-AF65-F5344CB8AC3E}">
        <p14:creationId xmlns:p14="http://schemas.microsoft.com/office/powerpoint/2010/main" val="423355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97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4730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730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053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73075"/>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6266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473075"/>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14900" y="2057400"/>
            <a:ext cx="3695700" cy="4191000"/>
          </a:xfrm>
        </p:spPr>
        <p:txBody>
          <a:bodyPr/>
          <a:lstStyle/>
          <a:p>
            <a:pPr lvl="0"/>
            <a:endParaRPr lang="en-US" noProof="0"/>
          </a:p>
        </p:txBody>
      </p:sp>
    </p:spTree>
    <p:extLst>
      <p:ext uri="{BB962C8B-B14F-4D97-AF65-F5344CB8AC3E}">
        <p14:creationId xmlns:p14="http://schemas.microsoft.com/office/powerpoint/2010/main" val="146431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38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7854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0574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89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279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295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87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9351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905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ster_slide_nocorner">
            <a:extLst>
              <a:ext uri="{FF2B5EF4-FFF2-40B4-BE49-F238E27FC236}">
                <a16:creationId xmlns:a16="http://schemas.microsoft.com/office/drawing/2014/main" xmlns="" id="{C44993EE-3FFA-484B-8B4C-C1E23E8C5330}"/>
              </a:ext>
            </a:extLst>
          </p:cNvPr>
          <p:cNvPicPr>
            <a:picLocks noChangeAspect="1" noChangeArrowheads="1"/>
          </p:cNvPicPr>
          <p:nvPr>
            <p:custDataLst>
              <p:tags r:id="rId15"/>
            </p:custDataLst>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xmlns="" id="{7CCFEDFE-5622-40FA-8B3E-5B3F32386E90}"/>
              </a:ext>
            </a:extLst>
          </p:cNvPr>
          <p:cNvSpPr>
            <a:spLocks noGrp="1" noChangeArrowheads="1"/>
          </p:cNvSpPr>
          <p:nvPr>
            <p:ph type="title"/>
          </p:nvPr>
        </p:nvSpPr>
        <p:spPr bwMode="auto">
          <a:xfrm>
            <a:off x="1066800" y="473075"/>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8" name="Rectangle 4">
            <a:extLst>
              <a:ext uri="{FF2B5EF4-FFF2-40B4-BE49-F238E27FC236}">
                <a16:creationId xmlns:a16="http://schemas.microsoft.com/office/drawing/2014/main" xmlns="" id="{EB984DFF-21D7-4247-8985-B7BF5A0D995A}"/>
              </a:ext>
            </a:extLst>
          </p:cNvPr>
          <p:cNvSpPr>
            <a:spLocks noGrp="1" noChangeArrowheads="1"/>
          </p:cNvSpPr>
          <p:nvPr>
            <p:ph type="body" idx="1"/>
          </p:nvPr>
        </p:nvSpPr>
        <p:spPr bwMode="auto">
          <a:xfrm>
            <a:off x="1066800" y="20574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6">
            <a:extLst>
              <a:ext uri="{FF2B5EF4-FFF2-40B4-BE49-F238E27FC236}">
                <a16:creationId xmlns:a16="http://schemas.microsoft.com/office/drawing/2014/main" xmlns="" id="{DA45C0EE-C001-4B2D-BF8D-26C6A852656A}"/>
              </a:ext>
            </a:extLst>
          </p:cNvPr>
          <p:cNvSpPr>
            <a:spLocks noChangeShapeType="1"/>
          </p:cNvSpPr>
          <p:nvPr/>
        </p:nvSpPr>
        <p:spPr bwMode="auto">
          <a:xfrm>
            <a:off x="1066800" y="1981200"/>
            <a:ext cx="75438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7">
            <a:extLst>
              <a:ext uri="{FF2B5EF4-FFF2-40B4-BE49-F238E27FC236}">
                <a16:creationId xmlns:a16="http://schemas.microsoft.com/office/drawing/2014/main" xmlns="" id="{5113130D-4B3C-4F17-A982-A122C267BAD3}"/>
              </a:ext>
            </a:extLst>
          </p:cNvPr>
          <p:cNvSpPr txBox="1">
            <a:spLocks noChangeArrowheads="1"/>
          </p:cNvSpPr>
          <p:nvPr userDrawn="1"/>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rgbClr val="000000"/>
                </a:solidFill>
                <a:latin typeface="Arial"/>
                <a:ea typeface="ＭＳ Ｐゴシック" pitchFamily="34" charset="-128"/>
              </a:rPr>
              <a:t>© BLR</a:t>
            </a:r>
            <a:r>
              <a:rPr lang="en-US" sz="800" baseline="30000" dirty="0">
                <a:solidFill>
                  <a:srgbClr val="000000"/>
                </a:solidFill>
                <a:latin typeface="Arial"/>
                <a:ea typeface="ＭＳ Ｐゴシック" pitchFamily="34" charset="-128"/>
              </a:rPr>
              <a:t>®</a:t>
            </a:r>
            <a:r>
              <a:rPr lang="en-US" sz="800" dirty="0">
                <a:solidFill>
                  <a:srgbClr val="000000"/>
                </a:solidFill>
                <a:latin typeface="Arial"/>
                <a:ea typeface="ＭＳ Ｐゴシック" pitchFamily="34" charset="-128"/>
              </a:rPr>
              <a:t>—Business &amp; Legal Resources 1711</a:t>
            </a:r>
          </a:p>
        </p:txBody>
      </p:sp>
    </p:spTree>
  </p:cSld>
  <p:clrMap bg1="lt1" tx1="dk1" bg2="lt2" tx2="dk2" accent1="accent1" accent2="accent2" accent3="accent3" accent4="accent4" accent5="accent5" accent6="accent6" hlink="hlink" folHlink="folHlink"/>
  <p:sldLayoutIdLst>
    <p:sldLayoutId id="2147483876"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marL="227013" indent="-227013" algn="l" rtl="0" eaLnBrk="0" fontAlgn="base" hangingPunct="0">
        <a:spcBef>
          <a:spcPct val="20000"/>
        </a:spcBef>
        <a:spcAft>
          <a:spcPct val="0"/>
        </a:spcAft>
        <a:buClr>
          <a:srgbClr val="800000"/>
        </a:buClr>
        <a:buSzPct val="115000"/>
        <a:buFont typeface="Times" panose="02020603050405020304" pitchFamily="18" charset="0"/>
        <a:buChar char="•"/>
        <a:defRPr sz="2800">
          <a:solidFill>
            <a:schemeClr val="tx1"/>
          </a:solidFill>
          <a:latin typeface="+mn-lt"/>
          <a:ea typeface="+mn-ea"/>
          <a:cs typeface="+mn-cs"/>
        </a:defRPr>
      </a:lvl1pPr>
      <a:lvl2pPr marL="568325" indent="-227013" algn="l" rtl="0" eaLnBrk="0" fontAlgn="base" hangingPunct="0">
        <a:lnSpc>
          <a:spcPct val="90000"/>
        </a:lnSpc>
        <a:spcBef>
          <a:spcPct val="20000"/>
        </a:spcBef>
        <a:spcAft>
          <a:spcPct val="0"/>
        </a:spcAft>
        <a:buClr>
          <a:srgbClr val="4A4A4A"/>
        </a:buClr>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0.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5.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8.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0.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2.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3.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a:extLst>
              <a:ext uri="{FF2B5EF4-FFF2-40B4-BE49-F238E27FC236}">
                <a16:creationId xmlns:a16="http://schemas.microsoft.com/office/drawing/2014/main" xmlns="" id="{6E981FE2-21AD-4B60-82D2-DA51975A86C2}"/>
              </a:ext>
            </a:extLst>
          </p:cNvPr>
          <p:cNvSpPr>
            <a:spLocks noGrp="1" noChangeArrowheads="1"/>
          </p:cNvSpPr>
          <p:nvPr>
            <p:ph type="ctrTitle"/>
          </p:nvPr>
        </p:nvSpPr>
        <p:spPr/>
        <p:txBody>
          <a:bodyPr/>
          <a:lstStyle/>
          <a:p>
            <a:pPr eaLnBrk="1" hangingPunct="1"/>
            <a:r>
              <a:rPr lang="en-US" altLang="en-US"/>
              <a:t>Hiring Legally</a:t>
            </a:r>
          </a:p>
        </p:txBody>
      </p:sp>
      <p:pic>
        <p:nvPicPr>
          <p:cNvPr id="5123" name="Picture 19" descr="HRTP yng man crutch 1-26 ">
            <a:extLst>
              <a:ext uri="{FF2B5EF4-FFF2-40B4-BE49-F238E27FC236}">
                <a16:creationId xmlns:a16="http://schemas.microsoft.com/office/drawing/2014/main" xmlns="" id="{6F48C507-BF6C-4139-AE5C-9BC1B1A470AC}"/>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488" t="2266" r="1515" b="365"/>
          <a:stretch>
            <a:fillRect/>
          </a:stretch>
        </p:blipFill>
        <p:spPr bwMode="auto">
          <a:xfrm>
            <a:off x="2025650" y="2530475"/>
            <a:ext cx="5092700" cy="3384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xmlns="" id="{94808002-A51B-418A-9D77-366AE9ABDC9D}"/>
              </a:ext>
            </a:extLst>
          </p:cNvPr>
          <p:cNvSpPr>
            <a:spLocks noGrp="1" noChangeArrowheads="1"/>
          </p:cNvSpPr>
          <p:nvPr>
            <p:ph type="title"/>
          </p:nvPr>
        </p:nvSpPr>
        <p:spPr>
          <a:xfrm>
            <a:off x="1066800" y="1143000"/>
            <a:ext cx="7543800" cy="762000"/>
          </a:xfrm>
        </p:spPr>
        <p:txBody>
          <a:bodyPr/>
          <a:lstStyle/>
          <a:p>
            <a:pPr eaLnBrk="1" hangingPunct="1"/>
            <a:r>
              <a:rPr lang="en-US" altLang="en-US"/>
              <a:t>Job Descriptions </a:t>
            </a:r>
            <a:r>
              <a:rPr lang="en-US" altLang="en-US" sz="2400"/>
              <a:t>(cont.)</a:t>
            </a:r>
            <a:endParaRPr lang="en-US" altLang="en-US"/>
          </a:p>
        </p:txBody>
      </p:sp>
      <p:sp>
        <p:nvSpPr>
          <p:cNvPr id="138247" name="Rectangle 7">
            <a:extLst>
              <a:ext uri="{FF2B5EF4-FFF2-40B4-BE49-F238E27FC236}">
                <a16:creationId xmlns:a16="http://schemas.microsoft.com/office/drawing/2014/main" xmlns="" id="{560A4910-0E9C-4740-AEAC-DE3B80A27133}"/>
              </a:ext>
            </a:extLst>
          </p:cNvPr>
          <p:cNvSpPr>
            <a:spLocks noGrp="1" noChangeArrowheads="1"/>
          </p:cNvSpPr>
          <p:nvPr>
            <p:ph type="body" sz="half" idx="1"/>
          </p:nvPr>
        </p:nvSpPr>
        <p:spPr>
          <a:xfrm>
            <a:off x="1066800" y="2057400"/>
            <a:ext cx="3851275" cy="4191000"/>
          </a:xfrm>
        </p:spPr>
        <p:txBody>
          <a:bodyPr/>
          <a:lstStyle/>
          <a:p>
            <a:pPr eaLnBrk="1" hangingPunct="1"/>
            <a:r>
              <a:rPr lang="en-US" altLang="en-US" sz="2400"/>
              <a:t>Set reasonable educational and experience requirements</a:t>
            </a:r>
          </a:p>
          <a:p>
            <a:pPr eaLnBrk="1" hangingPunct="1"/>
            <a:r>
              <a:rPr lang="en-US" altLang="en-US" sz="2400"/>
              <a:t>Be careful of physical requirements</a:t>
            </a:r>
          </a:p>
        </p:txBody>
      </p:sp>
      <p:pic>
        <p:nvPicPr>
          <p:cNvPr id="23556" name="Picture 24" descr="diploma cap graduate">
            <a:extLst>
              <a:ext uri="{FF2B5EF4-FFF2-40B4-BE49-F238E27FC236}">
                <a16:creationId xmlns:a16="http://schemas.microsoft.com/office/drawing/2014/main" xmlns="" id="{F323E0E9-592A-4AAF-85CD-6B9B108CEBE7}"/>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5048250" y="2171700"/>
            <a:ext cx="3427413" cy="41910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8247">
                                            <p:txEl>
                                              <p:pRg st="0" end="0"/>
                                            </p:txEl>
                                          </p:spTgt>
                                        </p:tgtEl>
                                        <p:attrNameLst>
                                          <p:attrName>style.visibility</p:attrName>
                                        </p:attrNameLst>
                                      </p:cBhvr>
                                      <p:to>
                                        <p:strVal val="visible"/>
                                      </p:to>
                                    </p:set>
                                    <p:animEffect transition="in" filter="fade">
                                      <p:cBhvr>
                                        <p:cTn id="7" dur="500"/>
                                        <p:tgtEl>
                                          <p:spTgt spid="1382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8247">
                                            <p:txEl>
                                              <p:pRg st="1" end="1"/>
                                            </p:txEl>
                                          </p:spTgt>
                                        </p:tgtEl>
                                        <p:attrNameLst>
                                          <p:attrName>style.visibility</p:attrName>
                                        </p:attrNameLst>
                                      </p:cBhvr>
                                      <p:to>
                                        <p:strVal val="visible"/>
                                      </p:to>
                                    </p:set>
                                    <p:animEffect transition="in" filter="fade">
                                      <p:cBhvr>
                                        <p:cTn id="12" dur="500"/>
                                        <p:tgtEl>
                                          <p:spTgt spid="1382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4">
            <a:extLst>
              <a:ext uri="{FF2B5EF4-FFF2-40B4-BE49-F238E27FC236}">
                <a16:creationId xmlns:a16="http://schemas.microsoft.com/office/drawing/2014/main" xmlns="" id="{1A22E696-A277-4E8F-8F3B-3C75E4FD5C59}"/>
              </a:ext>
            </a:extLst>
          </p:cNvPr>
          <p:cNvSpPr>
            <a:spLocks noGrp="1" noChangeArrowheads="1"/>
          </p:cNvSpPr>
          <p:nvPr>
            <p:ph type="title"/>
          </p:nvPr>
        </p:nvSpPr>
        <p:spPr/>
        <p:txBody>
          <a:bodyPr/>
          <a:lstStyle/>
          <a:p>
            <a:pPr eaLnBrk="1" hangingPunct="1"/>
            <a:r>
              <a:rPr lang="en-US" altLang="en-US"/>
              <a:t>Writing Job Advertisements</a:t>
            </a:r>
          </a:p>
        </p:txBody>
      </p:sp>
      <p:sp>
        <p:nvSpPr>
          <p:cNvPr id="81945" name="Rectangle 25">
            <a:extLst>
              <a:ext uri="{FF2B5EF4-FFF2-40B4-BE49-F238E27FC236}">
                <a16:creationId xmlns:a16="http://schemas.microsoft.com/office/drawing/2014/main" xmlns="" id="{67B85343-0790-4887-B3B2-270D6E7594EE}"/>
              </a:ext>
            </a:extLst>
          </p:cNvPr>
          <p:cNvSpPr>
            <a:spLocks noGrp="1" noChangeArrowheads="1"/>
          </p:cNvSpPr>
          <p:nvPr>
            <p:ph type="body" sz="half" idx="1"/>
          </p:nvPr>
        </p:nvSpPr>
        <p:spPr>
          <a:xfrm>
            <a:off x="1066800" y="2057400"/>
            <a:ext cx="3687763" cy="4191000"/>
          </a:xfrm>
        </p:spPr>
        <p:txBody>
          <a:bodyPr/>
          <a:lstStyle/>
          <a:p>
            <a:pPr eaLnBrk="1" hangingPunct="1"/>
            <a:r>
              <a:rPr lang="en-US" altLang="en-US" sz="2400"/>
              <a:t>Pay attention to your wording    </a:t>
            </a:r>
          </a:p>
          <a:p>
            <a:pPr eaLnBrk="1" hangingPunct="1"/>
            <a:r>
              <a:rPr lang="en-US" altLang="en-US" sz="2400"/>
              <a:t>Focus on job skills </a:t>
            </a:r>
            <a:r>
              <a:rPr lang="en-US" altLang="en-US" sz="2400">
                <a:solidFill>
                  <a:srgbClr val="FF00FF"/>
                </a:solidFill>
              </a:rPr>
              <a:t/>
            </a:r>
            <a:br>
              <a:rPr lang="en-US" altLang="en-US" sz="2400">
                <a:solidFill>
                  <a:srgbClr val="FF00FF"/>
                </a:solidFill>
              </a:rPr>
            </a:br>
            <a:r>
              <a:rPr lang="en-US" altLang="en-US" sz="2400"/>
              <a:t>and responsibilities   </a:t>
            </a:r>
          </a:p>
          <a:p>
            <a:pPr eaLnBrk="1" hangingPunct="1"/>
            <a:r>
              <a:rPr lang="en-US" altLang="en-US" sz="2400"/>
              <a:t>Be careful with educational requirements</a:t>
            </a:r>
          </a:p>
        </p:txBody>
      </p:sp>
      <p:pic>
        <p:nvPicPr>
          <p:cNvPr id="25604" name="Picture 2">
            <a:extLst>
              <a:ext uri="{FF2B5EF4-FFF2-40B4-BE49-F238E27FC236}">
                <a16:creationId xmlns:a16="http://schemas.microsoft.com/office/drawing/2014/main" xmlns="" id="{786F8815-4209-4FF5-AD65-E3510A85B1CE}"/>
              </a:ext>
            </a:extLst>
          </p:cNvPr>
          <p:cNvPicPr>
            <a:picLocks noChangeAspect="1"/>
          </p:cNvPicPr>
          <p:nvPr/>
        </p:nvPicPr>
        <p:blipFill>
          <a:blip r:embed="rId4" cstate="print">
            <a:extLst>
              <a:ext uri="{28A0092B-C50C-407E-A947-70E740481C1C}">
                <a14:useLocalDpi xmlns:a14="http://schemas.microsoft.com/office/drawing/2010/main" val="0"/>
              </a:ext>
            </a:extLst>
          </a:blip>
          <a:srcRect l="30981" t="8401" r="7727"/>
          <a:stretch>
            <a:fillRect/>
          </a:stretch>
        </p:blipFill>
        <p:spPr bwMode="auto">
          <a:xfrm>
            <a:off x="4545013" y="2171700"/>
            <a:ext cx="4065587" cy="3973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45">
                                            <p:txEl>
                                              <p:pRg st="0" end="0"/>
                                            </p:txEl>
                                          </p:spTgt>
                                        </p:tgtEl>
                                        <p:attrNameLst>
                                          <p:attrName>style.visibility</p:attrName>
                                        </p:attrNameLst>
                                      </p:cBhvr>
                                      <p:to>
                                        <p:strVal val="visible"/>
                                      </p:to>
                                    </p:set>
                                    <p:animEffect transition="in" filter="fade">
                                      <p:cBhvr>
                                        <p:cTn id="7" dur="500"/>
                                        <p:tgtEl>
                                          <p:spTgt spid="819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45">
                                            <p:txEl>
                                              <p:pRg st="1" end="1"/>
                                            </p:txEl>
                                          </p:spTgt>
                                        </p:tgtEl>
                                        <p:attrNameLst>
                                          <p:attrName>style.visibility</p:attrName>
                                        </p:attrNameLst>
                                      </p:cBhvr>
                                      <p:to>
                                        <p:strVal val="visible"/>
                                      </p:to>
                                    </p:set>
                                    <p:animEffect transition="in" filter="fade">
                                      <p:cBhvr>
                                        <p:cTn id="12" dur="500"/>
                                        <p:tgtEl>
                                          <p:spTgt spid="819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45">
                                            <p:txEl>
                                              <p:pRg st="2" end="2"/>
                                            </p:txEl>
                                          </p:spTgt>
                                        </p:tgtEl>
                                        <p:attrNameLst>
                                          <p:attrName>style.visibility</p:attrName>
                                        </p:attrNameLst>
                                      </p:cBhvr>
                                      <p:to>
                                        <p:strVal val="visible"/>
                                      </p:to>
                                    </p:set>
                                    <p:animEffect transition="in" filter="fade">
                                      <p:cBhvr>
                                        <p:cTn id="17" dur="500"/>
                                        <p:tgtEl>
                                          <p:spTgt spid="819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xmlns="" id="{7F1FEF4B-38E4-42F0-84D8-9DD469103C65}"/>
              </a:ext>
            </a:extLst>
          </p:cNvPr>
          <p:cNvSpPr>
            <a:spLocks noGrp="1" noChangeArrowheads="1"/>
          </p:cNvSpPr>
          <p:nvPr>
            <p:ph type="title"/>
          </p:nvPr>
        </p:nvSpPr>
        <p:spPr>
          <a:xfrm>
            <a:off x="1066800" y="1143000"/>
            <a:ext cx="7543800" cy="762000"/>
          </a:xfrm>
        </p:spPr>
        <p:txBody>
          <a:bodyPr/>
          <a:lstStyle/>
          <a:p>
            <a:pPr eaLnBrk="1" hangingPunct="1"/>
            <a:r>
              <a:rPr lang="en-US" altLang="en-US"/>
              <a:t>Hiring Legally</a:t>
            </a:r>
          </a:p>
        </p:txBody>
      </p:sp>
      <p:sp>
        <p:nvSpPr>
          <p:cNvPr id="27651" name="Rectangle 7">
            <a:extLst>
              <a:ext uri="{FF2B5EF4-FFF2-40B4-BE49-F238E27FC236}">
                <a16:creationId xmlns:a16="http://schemas.microsoft.com/office/drawing/2014/main" xmlns="" id="{97F73615-356B-4062-B248-2E5B0B176BC0}"/>
              </a:ext>
            </a:extLst>
          </p:cNvPr>
          <p:cNvSpPr>
            <a:spLocks noGrp="1" noChangeArrowheads="1"/>
          </p:cNvSpPr>
          <p:nvPr>
            <p:ph type="body" sz="half" idx="1"/>
          </p:nvPr>
        </p:nvSpPr>
        <p:spPr/>
        <p:txBody>
          <a:bodyPr/>
          <a:lstStyle/>
          <a:p>
            <a:pPr marL="0" indent="0" eaLnBrk="1" hangingPunct="1">
              <a:buFont typeface="Times" panose="02020603050405020304" pitchFamily="18" charset="0"/>
              <a:buNone/>
            </a:pPr>
            <a:r>
              <a:rPr lang="en-US" altLang="en-US" sz="2400"/>
              <a:t>Questions?</a:t>
            </a:r>
          </a:p>
        </p:txBody>
      </p:sp>
      <p:pic>
        <p:nvPicPr>
          <p:cNvPr id="27652" name="Picture 9">
            <a:extLst>
              <a:ext uri="{FF2B5EF4-FFF2-40B4-BE49-F238E27FC236}">
                <a16:creationId xmlns:a16="http://schemas.microsoft.com/office/drawing/2014/main" xmlns="" id="{F2360230-7CCF-425D-A5EA-33F0DA517664}"/>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4981575" y="2171700"/>
            <a:ext cx="3629025" cy="4191000"/>
          </a:xfrm>
          <a:ln>
            <a:solidFill>
              <a:schemeClr val="tx1"/>
            </a:solid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4A8B546F-98F1-43C4-BE9E-2A84BCE41362}"/>
              </a:ext>
            </a:extLst>
          </p:cNvPr>
          <p:cNvSpPr>
            <a:spLocks noGrp="1" noChangeArrowheads="1"/>
          </p:cNvSpPr>
          <p:nvPr>
            <p:ph type="title"/>
          </p:nvPr>
        </p:nvSpPr>
        <p:spPr>
          <a:xfrm>
            <a:off x="1066800" y="1203325"/>
            <a:ext cx="7543800" cy="701675"/>
          </a:xfrm>
        </p:spPr>
        <p:txBody>
          <a:bodyPr/>
          <a:lstStyle/>
          <a:p>
            <a:pPr eaLnBrk="1" hangingPunct="1"/>
            <a:r>
              <a:rPr lang="en-US" altLang="en-US" sz="4000"/>
              <a:t>Nondiscriminatory Interviews</a:t>
            </a:r>
          </a:p>
        </p:txBody>
      </p:sp>
      <p:sp>
        <p:nvSpPr>
          <p:cNvPr id="82953" name="Rectangle 9">
            <a:extLst>
              <a:ext uri="{FF2B5EF4-FFF2-40B4-BE49-F238E27FC236}">
                <a16:creationId xmlns:a16="http://schemas.microsoft.com/office/drawing/2014/main" xmlns="" id="{3FD6FDDC-941F-4BB8-8348-9B037538E25D}"/>
              </a:ext>
            </a:extLst>
          </p:cNvPr>
          <p:cNvSpPr>
            <a:spLocks noGrp="1" noChangeArrowheads="1"/>
          </p:cNvSpPr>
          <p:nvPr>
            <p:ph type="body" sz="half" idx="1"/>
          </p:nvPr>
        </p:nvSpPr>
        <p:spPr>
          <a:xfrm>
            <a:off x="1066800" y="2057400"/>
            <a:ext cx="3352800" cy="4191000"/>
          </a:xfrm>
        </p:spPr>
        <p:txBody>
          <a:bodyPr/>
          <a:lstStyle/>
          <a:p>
            <a:pPr eaLnBrk="1" hangingPunct="1"/>
            <a:r>
              <a:rPr lang="en-US" altLang="en-US" sz="2400"/>
              <a:t>Write down your questions  </a:t>
            </a:r>
          </a:p>
          <a:p>
            <a:pPr eaLnBrk="1" hangingPunct="1"/>
            <a:r>
              <a:rPr lang="en-US" altLang="en-US" sz="2400"/>
              <a:t>Describe the job objectively </a:t>
            </a:r>
          </a:p>
          <a:p>
            <a:pPr eaLnBrk="1" hangingPunct="1"/>
            <a:r>
              <a:rPr lang="en-US" altLang="en-US" sz="2400"/>
              <a:t>Ask similar questions of all applicants</a:t>
            </a:r>
          </a:p>
        </p:txBody>
      </p:sp>
      <p:pic>
        <p:nvPicPr>
          <p:cNvPr id="29700" name="Picture 4">
            <a:extLst>
              <a:ext uri="{FF2B5EF4-FFF2-40B4-BE49-F238E27FC236}">
                <a16:creationId xmlns:a16="http://schemas.microsoft.com/office/drawing/2014/main" xmlns="" id="{8C5A023E-3BFC-40B9-983D-5F866E5132D0}"/>
              </a:ext>
            </a:extLst>
          </p:cNvPr>
          <p:cNvPicPr>
            <a:picLocks noChangeAspect="1"/>
          </p:cNvPicPr>
          <p:nvPr/>
        </p:nvPicPr>
        <p:blipFill>
          <a:blip r:embed="rId4">
            <a:extLst>
              <a:ext uri="{28A0092B-C50C-407E-A947-70E740481C1C}">
                <a14:useLocalDpi xmlns:a14="http://schemas.microsoft.com/office/drawing/2010/main" val="0"/>
              </a:ext>
            </a:extLst>
          </a:blip>
          <a:srcRect l="14532" r="17407"/>
          <a:stretch>
            <a:fillRect/>
          </a:stretch>
        </p:blipFill>
        <p:spPr bwMode="auto">
          <a:xfrm>
            <a:off x="4545013" y="2171700"/>
            <a:ext cx="4065587" cy="396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53">
                                            <p:txEl>
                                              <p:pRg st="0" end="0"/>
                                            </p:txEl>
                                          </p:spTgt>
                                        </p:tgtEl>
                                        <p:attrNameLst>
                                          <p:attrName>style.visibility</p:attrName>
                                        </p:attrNameLst>
                                      </p:cBhvr>
                                      <p:to>
                                        <p:strVal val="visible"/>
                                      </p:to>
                                    </p:set>
                                    <p:animEffect transition="in" filter="fade">
                                      <p:cBhvr>
                                        <p:cTn id="7" dur="500"/>
                                        <p:tgtEl>
                                          <p:spTgt spid="829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2953">
                                            <p:txEl>
                                              <p:pRg st="1" end="1"/>
                                            </p:txEl>
                                          </p:spTgt>
                                        </p:tgtEl>
                                        <p:attrNameLst>
                                          <p:attrName>style.visibility</p:attrName>
                                        </p:attrNameLst>
                                      </p:cBhvr>
                                      <p:to>
                                        <p:strVal val="visible"/>
                                      </p:to>
                                    </p:set>
                                    <p:animEffect transition="in" filter="fade">
                                      <p:cBhvr>
                                        <p:cTn id="12" dur="500"/>
                                        <p:tgtEl>
                                          <p:spTgt spid="829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2953">
                                            <p:txEl>
                                              <p:pRg st="2" end="2"/>
                                            </p:txEl>
                                          </p:spTgt>
                                        </p:tgtEl>
                                        <p:attrNameLst>
                                          <p:attrName>style.visibility</p:attrName>
                                        </p:attrNameLst>
                                      </p:cBhvr>
                                      <p:to>
                                        <p:strVal val="visible"/>
                                      </p:to>
                                    </p:set>
                                    <p:animEffect transition="in" filter="fade">
                                      <p:cBhvr>
                                        <p:cTn id="17" dur="500"/>
                                        <p:tgtEl>
                                          <p:spTgt spid="829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xmlns="" id="{3F5D85B6-9357-46A3-A531-80C1257543CA}"/>
              </a:ext>
            </a:extLst>
          </p:cNvPr>
          <p:cNvSpPr>
            <a:spLocks noGrp="1" noChangeArrowheads="1"/>
          </p:cNvSpPr>
          <p:nvPr>
            <p:ph type="title"/>
          </p:nvPr>
        </p:nvSpPr>
        <p:spPr>
          <a:xfrm>
            <a:off x="1066800" y="1143000"/>
            <a:ext cx="7543800" cy="762000"/>
          </a:xfrm>
        </p:spPr>
        <p:txBody>
          <a:bodyPr/>
          <a:lstStyle/>
          <a:p>
            <a:pPr eaLnBrk="1" hangingPunct="1"/>
            <a:r>
              <a:rPr lang="en-US" altLang="en-US"/>
              <a:t>Interviews </a:t>
            </a:r>
            <a:r>
              <a:rPr lang="en-US" altLang="en-US" sz="2400"/>
              <a:t>(cont.)</a:t>
            </a:r>
          </a:p>
        </p:txBody>
      </p:sp>
      <p:sp>
        <p:nvSpPr>
          <p:cNvPr id="148487" name="Rectangle 7">
            <a:extLst>
              <a:ext uri="{FF2B5EF4-FFF2-40B4-BE49-F238E27FC236}">
                <a16:creationId xmlns:a16="http://schemas.microsoft.com/office/drawing/2014/main" xmlns="" id="{BF736D87-4E61-41C8-AC7E-F927DBF904FF}"/>
              </a:ext>
            </a:extLst>
          </p:cNvPr>
          <p:cNvSpPr>
            <a:spLocks noGrp="1" noChangeArrowheads="1"/>
          </p:cNvSpPr>
          <p:nvPr>
            <p:ph type="body" idx="1"/>
          </p:nvPr>
        </p:nvSpPr>
        <p:spPr>
          <a:xfrm>
            <a:off x="1066800" y="2057400"/>
            <a:ext cx="3962400" cy="4191000"/>
          </a:xfrm>
        </p:spPr>
        <p:txBody>
          <a:bodyPr/>
          <a:lstStyle/>
          <a:p>
            <a:pPr eaLnBrk="1" hangingPunct="1"/>
            <a:r>
              <a:rPr lang="en-US" altLang="en-US"/>
              <a:t>Focus on job requirements and company policies</a:t>
            </a:r>
          </a:p>
          <a:p>
            <a:pPr eaLnBrk="1" hangingPunct="1"/>
            <a:r>
              <a:rPr lang="en-US" altLang="en-US"/>
              <a:t>Avoid stereotyping applicants </a:t>
            </a:r>
          </a:p>
          <a:p>
            <a:pPr eaLnBrk="1" hangingPunct="1"/>
            <a:r>
              <a:rPr lang="en-US" altLang="en-US"/>
              <a:t>Take notes of the conversation</a:t>
            </a:r>
          </a:p>
        </p:txBody>
      </p:sp>
      <p:pic>
        <p:nvPicPr>
          <p:cNvPr id="31748" name="Picture 4">
            <a:extLst>
              <a:ext uri="{FF2B5EF4-FFF2-40B4-BE49-F238E27FC236}">
                <a16:creationId xmlns:a16="http://schemas.microsoft.com/office/drawing/2014/main" xmlns="" id="{7ECCFB4A-CE5B-4B50-AF69-5B7413B7F8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5013" y="2171700"/>
            <a:ext cx="4065587" cy="3629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487">
                                            <p:txEl>
                                              <p:pRg st="0" end="0"/>
                                            </p:txEl>
                                          </p:spTgt>
                                        </p:tgtEl>
                                        <p:attrNameLst>
                                          <p:attrName>style.visibility</p:attrName>
                                        </p:attrNameLst>
                                      </p:cBhvr>
                                      <p:to>
                                        <p:strVal val="visible"/>
                                      </p:to>
                                    </p:set>
                                    <p:animEffect transition="in" filter="fade">
                                      <p:cBhvr>
                                        <p:cTn id="7" dur="500"/>
                                        <p:tgtEl>
                                          <p:spTgt spid="1484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7">
                                            <p:txEl>
                                              <p:pRg st="1" end="1"/>
                                            </p:txEl>
                                          </p:spTgt>
                                        </p:tgtEl>
                                        <p:attrNameLst>
                                          <p:attrName>style.visibility</p:attrName>
                                        </p:attrNameLst>
                                      </p:cBhvr>
                                      <p:to>
                                        <p:strVal val="visible"/>
                                      </p:to>
                                    </p:set>
                                    <p:animEffect transition="in" filter="fade">
                                      <p:cBhvr>
                                        <p:cTn id="12" dur="500"/>
                                        <p:tgtEl>
                                          <p:spTgt spid="1484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8487">
                                            <p:txEl>
                                              <p:pRg st="2" end="2"/>
                                            </p:txEl>
                                          </p:spTgt>
                                        </p:tgtEl>
                                        <p:attrNameLst>
                                          <p:attrName>style.visibility</p:attrName>
                                        </p:attrNameLst>
                                      </p:cBhvr>
                                      <p:to>
                                        <p:strVal val="visible"/>
                                      </p:to>
                                    </p:set>
                                    <p:animEffect transition="in" filter="fade">
                                      <p:cBhvr>
                                        <p:cTn id="17" dur="500"/>
                                        <p:tgtEl>
                                          <p:spTgt spid="1484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
            <a:extLst>
              <a:ext uri="{FF2B5EF4-FFF2-40B4-BE49-F238E27FC236}">
                <a16:creationId xmlns:a16="http://schemas.microsoft.com/office/drawing/2014/main" xmlns="" id="{D2283A1A-5891-4CEF-BD04-B6F90D59709D}"/>
              </a:ext>
            </a:extLst>
          </p:cNvPr>
          <p:cNvSpPr>
            <a:spLocks noGrp="1" noChangeArrowheads="1"/>
          </p:cNvSpPr>
          <p:nvPr>
            <p:ph type="title"/>
          </p:nvPr>
        </p:nvSpPr>
        <p:spPr>
          <a:xfrm>
            <a:off x="1066800" y="1143000"/>
            <a:ext cx="7543800" cy="762000"/>
          </a:xfrm>
        </p:spPr>
        <p:txBody>
          <a:bodyPr/>
          <a:lstStyle/>
          <a:p>
            <a:pPr eaLnBrk="1" hangingPunct="1"/>
            <a:r>
              <a:rPr lang="en-US" altLang="en-US"/>
              <a:t>Interview Notes</a:t>
            </a:r>
          </a:p>
        </p:txBody>
      </p:sp>
      <p:sp>
        <p:nvSpPr>
          <p:cNvPr id="83980" name="Rectangle 12">
            <a:extLst>
              <a:ext uri="{FF2B5EF4-FFF2-40B4-BE49-F238E27FC236}">
                <a16:creationId xmlns:a16="http://schemas.microsoft.com/office/drawing/2014/main" xmlns="" id="{56FF4CB7-DAD5-4544-AC56-BE3F1A1CCD6F}"/>
              </a:ext>
            </a:extLst>
          </p:cNvPr>
          <p:cNvSpPr>
            <a:spLocks noGrp="1" noChangeArrowheads="1"/>
          </p:cNvSpPr>
          <p:nvPr>
            <p:ph type="body" sz="half" idx="1"/>
          </p:nvPr>
        </p:nvSpPr>
        <p:spPr/>
        <p:txBody>
          <a:bodyPr/>
          <a:lstStyle/>
          <a:p>
            <a:pPr eaLnBrk="1" hangingPunct="1"/>
            <a:r>
              <a:rPr lang="en-US" altLang="en-US" sz="2400"/>
              <a:t>Factual   </a:t>
            </a:r>
          </a:p>
          <a:p>
            <a:pPr eaLnBrk="1" hangingPunct="1"/>
            <a:r>
              <a:rPr lang="en-US" altLang="en-US" sz="2400"/>
              <a:t>No opinions or personal biases   </a:t>
            </a:r>
          </a:p>
          <a:p>
            <a:pPr eaLnBrk="1" hangingPunct="1"/>
            <a:r>
              <a:rPr lang="en-US" altLang="en-US" sz="2400"/>
              <a:t>Job-related information only</a:t>
            </a:r>
          </a:p>
          <a:p>
            <a:pPr eaLnBrk="1" hangingPunct="1"/>
            <a:r>
              <a:rPr lang="en-US" altLang="en-US" sz="2400"/>
              <a:t>Keep notes on file for </a:t>
            </a:r>
            <a:r>
              <a:rPr lang="en-US" altLang="en-US" sz="2400">
                <a:solidFill>
                  <a:srgbClr val="FF00FF"/>
                </a:solidFill>
              </a:rPr>
              <a:t/>
            </a:r>
            <a:br>
              <a:rPr lang="en-US" altLang="en-US" sz="2400">
                <a:solidFill>
                  <a:srgbClr val="FF00FF"/>
                </a:solidFill>
              </a:rPr>
            </a:br>
            <a:r>
              <a:rPr lang="en-US" altLang="en-US" sz="2400"/>
              <a:t>at least 1 year</a:t>
            </a:r>
          </a:p>
        </p:txBody>
      </p:sp>
      <p:pic>
        <p:nvPicPr>
          <p:cNvPr id="33796" name="Picture 22" descr="HRTP wmn hand pen 10-26">
            <a:extLst>
              <a:ext uri="{FF2B5EF4-FFF2-40B4-BE49-F238E27FC236}">
                <a16:creationId xmlns:a16="http://schemas.microsoft.com/office/drawing/2014/main" xmlns="" id="{34932850-1D9A-4027-9DB7-6128F27215F4}"/>
              </a:ext>
            </a:extLst>
          </p:cNvPr>
          <p:cNvPicPr>
            <a:picLocks noGrp="1" noChangeAspect="1" noChangeArrowheads="1"/>
          </p:cNvPicPr>
          <p:nvPr>
            <p:ph sz="half" idx="2"/>
            <p:custDataLst>
              <p:tags r:id="rId2"/>
            </p:custDataLst>
          </p:nvPr>
        </p:nvPicPr>
        <p:blipFill>
          <a:blip r:embed="rId5" cstate="print">
            <a:extLst>
              <a:ext uri="{28A0092B-C50C-407E-A947-70E740481C1C}">
                <a14:useLocalDpi xmlns:a14="http://schemas.microsoft.com/office/drawing/2010/main" val="0"/>
              </a:ext>
            </a:extLst>
          </a:blip>
          <a:srcRect l="20201" r="19711"/>
          <a:stretch>
            <a:fillRect/>
          </a:stretch>
        </p:blipFill>
        <p:spPr>
          <a:xfrm>
            <a:off x="4914900" y="2171700"/>
            <a:ext cx="3695700" cy="4033838"/>
          </a:xfrm>
          <a:noFill/>
          <a:ln>
            <a:solidFill>
              <a:schemeClr val="tx1"/>
            </a:solid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980">
                                            <p:txEl>
                                              <p:pRg st="0" end="0"/>
                                            </p:txEl>
                                          </p:spTgt>
                                        </p:tgtEl>
                                        <p:attrNameLst>
                                          <p:attrName>style.visibility</p:attrName>
                                        </p:attrNameLst>
                                      </p:cBhvr>
                                      <p:to>
                                        <p:strVal val="visible"/>
                                      </p:to>
                                    </p:set>
                                    <p:animEffect transition="in" filter="fade">
                                      <p:cBhvr>
                                        <p:cTn id="7" dur="500"/>
                                        <p:tgtEl>
                                          <p:spTgt spid="83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3980">
                                            <p:txEl>
                                              <p:pRg st="1" end="1"/>
                                            </p:txEl>
                                          </p:spTgt>
                                        </p:tgtEl>
                                        <p:attrNameLst>
                                          <p:attrName>style.visibility</p:attrName>
                                        </p:attrNameLst>
                                      </p:cBhvr>
                                      <p:to>
                                        <p:strVal val="visible"/>
                                      </p:to>
                                    </p:set>
                                    <p:animEffect transition="in" filter="fade">
                                      <p:cBhvr>
                                        <p:cTn id="12" dur="500"/>
                                        <p:tgtEl>
                                          <p:spTgt spid="839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3980">
                                            <p:txEl>
                                              <p:pRg st="2" end="2"/>
                                            </p:txEl>
                                          </p:spTgt>
                                        </p:tgtEl>
                                        <p:attrNameLst>
                                          <p:attrName>style.visibility</p:attrName>
                                        </p:attrNameLst>
                                      </p:cBhvr>
                                      <p:to>
                                        <p:strVal val="visible"/>
                                      </p:to>
                                    </p:set>
                                    <p:animEffect transition="in" filter="fade">
                                      <p:cBhvr>
                                        <p:cTn id="17" dur="500"/>
                                        <p:tgtEl>
                                          <p:spTgt spid="839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3980">
                                            <p:txEl>
                                              <p:pRg st="3" end="3"/>
                                            </p:txEl>
                                          </p:spTgt>
                                        </p:tgtEl>
                                        <p:attrNameLst>
                                          <p:attrName>style.visibility</p:attrName>
                                        </p:attrNameLst>
                                      </p:cBhvr>
                                      <p:to>
                                        <p:strVal val="visible"/>
                                      </p:to>
                                    </p:set>
                                    <p:animEffect transition="in" filter="fade">
                                      <p:cBhvr>
                                        <p:cTn id="22" dur="500"/>
                                        <p:tgtEl>
                                          <p:spTgt spid="839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a:extLst>
              <a:ext uri="{FF2B5EF4-FFF2-40B4-BE49-F238E27FC236}">
                <a16:creationId xmlns:a16="http://schemas.microsoft.com/office/drawing/2014/main" xmlns="" id="{0C5FF7A7-9AEC-4789-8D53-4B57A3CF6695}"/>
              </a:ext>
            </a:extLst>
          </p:cNvPr>
          <p:cNvSpPr>
            <a:spLocks noGrp="1" noChangeArrowheads="1"/>
          </p:cNvSpPr>
          <p:nvPr>
            <p:ph type="title"/>
          </p:nvPr>
        </p:nvSpPr>
        <p:spPr>
          <a:xfrm>
            <a:off x="1066800" y="1143000"/>
            <a:ext cx="7543800" cy="762000"/>
          </a:xfrm>
        </p:spPr>
        <p:txBody>
          <a:bodyPr/>
          <a:lstStyle/>
          <a:p>
            <a:pPr eaLnBrk="1" hangingPunct="1"/>
            <a:r>
              <a:rPr lang="en-US" altLang="en-US"/>
              <a:t>Questions You </a:t>
            </a:r>
            <a:r>
              <a:rPr lang="en-US" altLang="en-US" i="1"/>
              <a:t>Can’t</a:t>
            </a:r>
            <a:r>
              <a:rPr lang="en-US" altLang="en-US"/>
              <a:t> Ask</a:t>
            </a:r>
          </a:p>
        </p:txBody>
      </p:sp>
      <p:sp>
        <p:nvSpPr>
          <p:cNvPr id="85003" name="Rectangle 11">
            <a:extLst>
              <a:ext uri="{FF2B5EF4-FFF2-40B4-BE49-F238E27FC236}">
                <a16:creationId xmlns:a16="http://schemas.microsoft.com/office/drawing/2014/main" xmlns="" id="{6C3DC88E-982C-43CF-9C3E-B3348803B999}"/>
              </a:ext>
            </a:extLst>
          </p:cNvPr>
          <p:cNvSpPr>
            <a:spLocks noGrp="1" noChangeArrowheads="1"/>
          </p:cNvSpPr>
          <p:nvPr>
            <p:ph type="body" idx="1"/>
          </p:nvPr>
        </p:nvSpPr>
        <p:spPr/>
        <p:txBody>
          <a:bodyPr/>
          <a:lstStyle/>
          <a:p>
            <a:pPr eaLnBrk="1" hangingPunct="1"/>
            <a:r>
              <a:rPr lang="en-US" altLang="en-US"/>
              <a:t>Age   </a:t>
            </a:r>
          </a:p>
          <a:p>
            <a:pPr eaLnBrk="1" hangingPunct="1"/>
            <a:r>
              <a:rPr lang="en-US" altLang="en-US"/>
              <a:t>Marital status   </a:t>
            </a:r>
          </a:p>
          <a:p>
            <a:pPr eaLnBrk="1" hangingPunct="1"/>
            <a:r>
              <a:rPr lang="en-US" altLang="en-US"/>
              <a:t>Family </a:t>
            </a:r>
          </a:p>
          <a:p>
            <a:pPr eaLnBrk="1" hangingPunct="1"/>
            <a:r>
              <a:rPr lang="en-US" altLang="en-US"/>
              <a:t>Sexual orientation</a:t>
            </a:r>
          </a:p>
          <a:p>
            <a:pPr eaLnBrk="1" hangingPunct="1"/>
            <a:r>
              <a:rPr lang="en-US" altLang="en-US"/>
              <a:t>Health</a:t>
            </a:r>
          </a:p>
        </p:txBody>
      </p:sp>
      <p:pic>
        <p:nvPicPr>
          <p:cNvPr id="35844" name="Picture 4">
            <a:extLst>
              <a:ext uri="{FF2B5EF4-FFF2-40B4-BE49-F238E27FC236}">
                <a16:creationId xmlns:a16="http://schemas.microsoft.com/office/drawing/2014/main" xmlns="" id="{27F0939E-CA19-4E20-B2E5-BD21064EC0C1}"/>
              </a:ext>
            </a:extLst>
          </p:cNvPr>
          <p:cNvPicPr>
            <a:picLocks noChangeAspect="1"/>
          </p:cNvPicPr>
          <p:nvPr/>
        </p:nvPicPr>
        <p:blipFill>
          <a:blip r:embed="rId4" cstate="print">
            <a:extLst>
              <a:ext uri="{28A0092B-C50C-407E-A947-70E740481C1C}">
                <a14:useLocalDpi xmlns:a14="http://schemas.microsoft.com/office/drawing/2010/main" val="0"/>
              </a:ext>
            </a:extLst>
          </a:blip>
          <a:srcRect l="22850" r="12927"/>
          <a:stretch>
            <a:fillRect/>
          </a:stretch>
        </p:blipFill>
        <p:spPr bwMode="auto">
          <a:xfrm>
            <a:off x="4192588" y="2141538"/>
            <a:ext cx="4418012" cy="4005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5003">
                                            <p:txEl>
                                              <p:pRg st="0" end="0"/>
                                            </p:txEl>
                                          </p:spTgt>
                                        </p:tgtEl>
                                        <p:attrNameLst>
                                          <p:attrName>style.visibility</p:attrName>
                                        </p:attrNameLst>
                                      </p:cBhvr>
                                      <p:to>
                                        <p:strVal val="visible"/>
                                      </p:to>
                                    </p:set>
                                    <p:animEffect transition="in" filter="fade">
                                      <p:cBhvr>
                                        <p:cTn id="7" dur="500"/>
                                        <p:tgtEl>
                                          <p:spTgt spid="85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5003">
                                            <p:txEl>
                                              <p:pRg st="1" end="1"/>
                                            </p:txEl>
                                          </p:spTgt>
                                        </p:tgtEl>
                                        <p:attrNameLst>
                                          <p:attrName>style.visibility</p:attrName>
                                        </p:attrNameLst>
                                      </p:cBhvr>
                                      <p:to>
                                        <p:strVal val="visible"/>
                                      </p:to>
                                    </p:set>
                                    <p:animEffect transition="in" filter="fade">
                                      <p:cBhvr>
                                        <p:cTn id="12" dur="500"/>
                                        <p:tgtEl>
                                          <p:spTgt spid="85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5003">
                                            <p:txEl>
                                              <p:pRg st="2" end="2"/>
                                            </p:txEl>
                                          </p:spTgt>
                                        </p:tgtEl>
                                        <p:attrNameLst>
                                          <p:attrName>style.visibility</p:attrName>
                                        </p:attrNameLst>
                                      </p:cBhvr>
                                      <p:to>
                                        <p:strVal val="visible"/>
                                      </p:to>
                                    </p:set>
                                    <p:animEffect transition="in" filter="fade">
                                      <p:cBhvr>
                                        <p:cTn id="17" dur="500"/>
                                        <p:tgtEl>
                                          <p:spTgt spid="85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5003">
                                            <p:txEl>
                                              <p:pRg st="3" end="3"/>
                                            </p:txEl>
                                          </p:spTgt>
                                        </p:tgtEl>
                                        <p:attrNameLst>
                                          <p:attrName>style.visibility</p:attrName>
                                        </p:attrNameLst>
                                      </p:cBhvr>
                                      <p:to>
                                        <p:strVal val="visible"/>
                                      </p:to>
                                    </p:set>
                                    <p:animEffect transition="in" filter="fade">
                                      <p:cBhvr>
                                        <p:cTn id="22" dur="500"/>
                                        <p:tgtEl>
                                          <p:spTgt spid="850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5003">
                                            <p:txEl>
                                              <p:pRg st="4" end="4"/>
                                            </p:txEl>
                                          </p:spTgt>
                                        </p:tgtEl>
                                        <p:attrNameLst>
                                          <p:attrName>style.visibility</p:attrName>
                                        </p:attrNameLst>
                                      </p:cBhvr>
                                      <p:to>
                                        <p:strVal val="visible"/>
                                      </p:to>
                                    </p:set>
                                    <p:animEffect transition="in" filter="fade">
                                      <p:cBhvr>
                                        <p:cTn id="27" dur="500"/>
                                        <p:tgtEl>
                                          <p:spTgt spid="85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a:extLst>
              <a:ext uri="{FF2B5EF4-FFF2-40B4-BE49-F238E27FC236}">
                <a16:creationId xmlns:a16="http://schemas.microsoft.com/office/drawing/2014/main" xmlns="" id="{E04A3DC3-2BB4-4284-A55A-980AA7BAC24A}"/>
              </a:ext>
            </a:extLst>
          </p:cNvPr>
          <p:cNvSpPr>
            <a:spLocks noGrp="1" noChangeArrowheads="1"/>
          </p:cNvSpPr>
          <p:nvPr>
            <p:ph type="title"/>
          </p:nvPr>
        </p:nvSpPr>
        <p:spPr>
          <a:xfrm>
            <a:off x="1066800" y="777875"/>
            <a:ext cx="7543800" cy="1127125"/>
          </a:xfrm>
        </p:spPr>
        <p:txBody>
          <a:bodyPr/>
          <a:lstStyle/>
          <a:p>
            <a:pPr eaLnBrk="1" hangingPunct="1"/>
            <a:r>
              <a:rPr lang="en-US" altLang="en-US"/>
              <a:t>Questions You </a:t>
            </a:r>
            <a:r>
              <a:rPr lang="en-US" altLang="en-US" i="1"/>
              <a:t>Can’t</a:t>
            </a:r>
            <a:r>
              <a:rPr lang="en-US" altLang="en-US"/>
              <a:t> Ask </a:t>
            </a:r>
            <a:r>
              <a:rPr lang="en-US" altLang="en-US" sz="2400"/>
              <a:t>(cont.)</a:t>
            </a:r>
          </a:p>
        </p:txBody>
      </p:sp>
      <p:sp>
        <p:nvSpPr>
          <p:cNvPr id="86029" name="Rectangle 13">
            <a:extLst>
              <a:ext uri="{FF2B5EF4-FFF2-40B4-BE49-F238E27FC236}">
                <a16:creationId xmlns:a16="http://schemas.microsoft.com/office/drawing/2014/main" xmlns="" id="{460CAAB0-ACDA-49C2-8774-0EEFB741C197}"/>
              </a:ext>
            </a:extLst>
          </p:cNvPr>
          <p:cNvSpPr>
            <a:spLocks noGrp="1" noChangeArrowheads="1"/>
          </p:cNvSpPr>
          <p:nvPr>
            <p:ph type="body" sz="half" idx="1"/>
          </p:nvPr>
        </p:nvSpPr>
        <p:spPr/>
        <p:txBody>
          <a:bodyPr/>
          <a:lstStyle/>
          <a:p>
            <a:pPr eaLnBrk="1" hangingPunct="1"/>
            <a:r>
              <a:rPr lang="en-US" altLang="en-US" sz="2400"/>
              <a:t>National origin</a:t>
            </a:r>
          </a:p>
          <a:p>
            <a:pPr eaLnBrk="1" hangingPunct="1"/>
            <a:r>
              <a:rPr lang="en-US" altLang="en-US" sz="2400"/>
              <a:t>Citizenship  </a:t>
            </a:r>
          </a:p>
          <a:p>
            <a:pPr eaLnBrk="1" hangingPunct="1"/>
            <a:r>
              <a:rPr lang="en-US" altLang="en-US" sz="2400"/>
              <a:t>Disabilities  </a:t>
            </a:r>
          </a:p>
          <a:p>
            <a:pPr eaLnBrk="1" hangingPunct="1"/>
            <a:r>
              <a:rPr lang="en-US" altLang="en-US" sz="2400"/>
              <a:t>Religion  </a:t>
            </a:r>
          </a:p>
          <a:p>
            <a:pPr eaLnBrk="1" hangingPunct="1"/>
            <a:r>
              <a:rPr lang="en-US" altLang="en-US" sz="2400"/>
              <a:t>Criminal record</a:t>
            </a:r>
          </a:p>
        </p:txBody>
      </p:sp>
      <p:pic>
        <p:nvPicPr>
          <p:cNvPr id="37892" name="Picture 32">
            <a:extLst>
              <a:ext uri="{FF2B5EF4-FFF2-40B4-BE49-F238E27FC236}">
                <a16:creationId xmlns:a16="http://schemas.microsoft.com/office/drawing/2014/main" xmlns="" id="{50D5F847-DBBB-4AFE-9665-402248F0020A}"/>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l="3807" t="5400" r="1328" b="-4956"/>
          <a:stretch>
            <a:fillRect/>
          </a:stretch>
        </p:blipFill>
        <p:spPr>
          <a:xfrm>
            <a:off x="3619500" y="1706563"/>
            <a:ext cx="4991100" cy="4305300"/>
          </a:xfrm>
          <a:noFill/>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29">
                                            <p:txEl>
                                              <p:pRg st="0" end="0"/>
                                            </p:txEl>
                                          </p:spTgt>
                                        </p:tgtEl>
                                        <p:attrNameLst>
                                          <p:attrName>style.visibility</p:attrName>
                                        </p:attrNameLst>
                                      </p:cBhvr>
                                      <p:to>
                                        <p:strVal val="visible"/>
                                      </p:to>
                                    </p:set>
                                    <p:animEffect transition="in" filter="fade">
                                      <p:cBhvr>
                                        <p:cTn id="7" dur="500"/>
                                        <p:tgtEl>
                                          <p:spTgt spid="860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6029">
                                            <p:txEl>
                                              <p:pRg st="1" end="1"/>
                                            </p:txEl>
                                          </p:spTgt>
                                        </p:tgtEl>
                                        <p:attrNameLst>
                                          <p:attrName>style.visibility</p:attrName>
                                        </p:attrNameLst>
                                      </p:cBhvr>
                                      <p:to>
                                        <p:strVal val="visible"/>
                                      </p:to>
                                    </p:set>
                                    <p:animEffect transition="in" filter="fade">
                                      <p:cBhvr>
                                        <p:cTn id="12" dur="500"/>
                                        <p:tgtEl>
                                          <p:spTgt spid="860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6029">
                                            <p:txEl>
                                              <p:pRg st="2" end="2"/>
                                            </p:txEl>
                                          </p:spTgt>
                                        </p:tgtEl>
                                        <p:attrNameLst>
                                          <p:attrName>style.visibility</p:attrName>
                                        </p:attrNameLst>
                                      </p:cBhvr>
                                      <p:to>
                                        <p:strVal val="visible"/>
                                      </p:to>
                                    </p:set>
                                    <p:animEffect transition="in" filter="fade">
                                      <p:cBhvr>
                                        <p:cTn id="17" dur="500"/>
                                        <p:tgtEl>
                                          <p:spTgt spid="860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6029">
                                            <p:txEl>
                                              <p:pRg st="3" end="3"/>
                                            </p:txEl>
                                          </p:spTgt>
                                        </p:tgtEl>
                                        <p:attrNameLst>
                                          <p:attrName>style.visibility</p:attrName>
                                        </p:attrNameLst>
                                      </p:cBhvr>
                                      <p:to>
                                        <p:strVal val="visible"/>
                                      </p:to>
                                    </p:set>
                                    <p:animEffect transition="in" filter="fade">
                                      <p:cBhvr>
                                        <p:cTn id="22" dur="500"/>
                                        <p:tgtEl>
                                          <p:spTgt spid="8602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6029">
                                            <p:txEl>
                                              <p:pRg st="4" end="4"/>
                                            </p:txEl>
                                          </p:spTgt>
                                        </p:tgtEl>
                                        <p:attrNameLst>
                                          <p:attrName>style.visibility</p:attrName>
                                        </p:attrNameLst>
                                      </p:cBhvr>
                                      <p:to>
                                        <p:strVal val="visible"/>
                                      </p:to>
                                    </p:set>
                                    <p:animEffect transition="in" filter="fade">
                                      <p:cBhvr>
                                        <p:cTn id="27" dur="500"/>
                                        <p:tgtEl>
                                          <p:spTgt spid="86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2">
            <a:extLst>
              <a:ext uri="{FF2B5EF4-FFF2-40B4-BE49-F238E27FC236}">
                <a16:creationId xmlns:a16="http://schemas.microsoft.com/office/drawing/2014/main" xmlns="" id="{982DD165-D073-482E-8E75-AA078AA1B33C}"/>
              </a:ext>
            </a:extLst>
          </p:cNvPr>
          <p:cNvSpPr>
            <a:spLocks noGrp="1" noChangeArrowheads="1"/>
          </p:cNvSpPr>
          <p:nvPr>
            <p:ph type="title"/>
          </p:nvPr>
        </p:nvSpPr>
        <p:spPr>
          <a:xfrm>
            <a:off x="1066800" y="1143000"/>
            <a:ext cx="7543800" cy="762000"/>
          </a:xfrm>
        </p:spPr>
        <p:txBody>
          <a:bodyPr/>
          <a:lstStyle/>
          <a:p>
            <a:pPr eaLnBrk="1" hangingPunct="1"/>
            <a:r>
              <a:rPr lang="en-US" altLang="en-US"/>
              <a:t>What You </a:t>
            </a:r>
            <a:r>
              <a:rPr lang="en-US" altLang="en-US" i="1"/>
              <a:t>Can</a:t>
            </a:r>
            <a:r>
              <a:rPr lang="en-US" altLang="en-US"/>
              <a:t> Say</a:t>
            </a:r>
          </a:p>
        </p:txBody>
      </p:sp>
      <p:sp>
        <p:nvSpPr>
          <p:cNvPr id="87054" name="Rectangle 14">
            <a:extLst>
              <a:ext uri="{FF2B5EF4-FFF2-40B4-BE49-F238E27FC236}">
                <a16:creationId xmlns:a16="http://schemas.microsoft.com/office/drawing/2014/main" xmlns="" id="{87BABB82-6E9B-4F18-A741-C82739720236}"/>
              </a:ext>
            </a:extLst>
          </p:cNvPr>
          <p:cNvSpPr>
            <a:spLocks noGrp="1" noChangeArrowheads="1"/>
          </p:cNvSpPr>
          <p:nvPr>
            <p:ph type="body" sz="half" idx="1"/>
          </p:nvPr>
        </p:nvSpPr>
        <p:spPr/>
        <p:txBody>
          <a:bodyPr/>
          <a:lstStyle/>
          <a:p>
            <a:pPr eaLnBrk="1" hangingPunct="1"/>
            <a:r>
              <a:rPr lang="en-US" altLang="en-US" sz="2400"/>
              <a:t>Legal right to work   </a:t>
            </a:r>
          </a:p>
          <a:p>
            <a:pPr eaLnBrk="1" hangingPunct="1"/>
            <a:r>
              <a:rPr lang="en-US" altLang="en-US" sz="2400"/>
              <a:t>Language requirements</a:t>
            </a:r>
          </a:p>
          <a:p>
            <a:pPr eaLnBrk="1" hangingPunct="1"/>
            <a:r>
              <a:rPr lang="en-US" altLang="en-US" sz="2400"/>
              <a:t>Company policies</a:t>
            </a:r>
          </a:p>
          <a:p>
            <a:pPr eaLnBrk="1" hangingPunct="1"/>
            <a:r>
              <a:rPr lang="en-US" altLang="en-US" sz="2400"/>
              <a:t>Essential job duties</a:t>
            </a:r>
          </a:p>
        </p:txBody>
      </p:sp>
      <p:pic>
        <p:nvPicPr>
          <p:cNvPr id="39940" name="Picture 26" descr="HRTP 2 wom intervw13-26">
            <a:extLst>
              <a:ext uri="{FF2B5EF4-FFF2-40B4-BE49-F238E27FC236}">
                <a16:creationId xmlns:a16="http://schemas.microsoft.com/office/drawing/2014/main" xmlns="" id="{653171A5-E81D-4ADD-A946-04F3AE1328AC}"/>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l="2953" t="10155" r="1460" b="17087"/>
          <a:stretch>
            <a:fillRect/>
          </a:stretch>
        </p:blipFill>
        <p:spPr>
          <a:xfrm>
            <a:off x="4989513" y="2171700"/>
            <a:ext cx="3546475" cy="4076700"/>
          </a:xfrm>
          <a:noFill/>
          <a:ln>
            <a:solidFill>
              <a:schemeClr val="tx1"/>
            </a:solid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54">
                                            <p:txEl>
                                              <p:pRg st="0" end="0"/>
                                            </p:txEl>
                                          </p:spTgt>
                                        </p:tgtEl>
                                        <p:attrNameLst>
                                          <p:attrName>style.visibility</p:attrName>
                                        </p:attrNameLst>
                                      </p:cBhvr>
                                      <p:to>
                                        <p:strVal val="visible"/>
                                      </p:to>
                                    </p:set>
                                    <p:animEffect transition="in" filter="fade">
                                      <p:cBhvr>
                                        <p:cTn id="7" dur="500"/>
                                        <p:tgtEl>
                                          <p:spTgt spid="870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54">
                                            <p:txEl>
                                              <p:pRg st="1" end="1"/>
                                            </p:txEl>
                                          </p:spTgt>
                                        </p:tgtEl>
                                        <p:attrNameLst>
                                          <p:attrName>style.visibility</p:attrName>
                                        </p:attrNameLst>
                                      </p:cBhvr>
                                      <p:to>
                                        <p:strVal val="visible"/>
                                      </p:to>
                                    </p:set>
                                    <p:animEffect transition="in" filter="fade">
                                      <p:cBhvr>
                                        <p:cTn id="12" dur="500"/>
                                        <p:tgtEl>
                                          <p:spTgt spid="870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7054">
                                            <p:txEl>
                                              <p:pRg st="2" end="2"/>
                                            </p:txEl>
                                          </p:spTgt>
                                        </p:tgtEl>
                                        <p:attrNameLst>
                                          <p:attrName>style.visibility</p:attrName>
                                        </p:attrNameLst>
                                      </p:cBhvr>
                                      <p:to>
                                        <p:strVal val="visible"/>
                                      </p:to>
                                    </p:set>
                                    <p:animEffect transition="in" filter="fade">
                                      <p:cBhvr>
                                        <p:cTn id="17" dur="500"/>
                                        <p:tgtEl>
                                          <p:spTgt spid="870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7054">
                                            <p:txEl>
                                              <p:pRg st="3" end="3"/>
                                            </p:txEl>
                                          </p:spTgt>
                                        </p:tgtEl>
                                        <p:attrNameLst>
                                          <p:attrName>style.visibility</p:attrName>
                                        </p:attrNameLst>
                                      </p:cBhvr>
                                      <p:to>
                                        <p:strVal val="visible"/>
                                      </p:to>
                                    </p:set>
                                    <p:animEffect transition="in" filter="fade">
                                      <p:cBhvr>
                                        <p:cTn id="22" dur="500"/>
                                        <p:tgtEl>
                                          <p:spTgt spid="870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5">
            <a:extLst>
              <a:ext uri="{FF2B5EF4-FFF2-40B4-BE49-F238E27FC236}">
                <a16:creationId xmlns:a16="http://schemas.microsoft.com/office/drawing/2014/main" xmlns="" id="{7B245C8D-8F02-4686-934A-A657593F631B}"/>
              </a:ext>
            </a:extLst>
          </p:cNvPr>
          <p:cNvSpPr>
            <a:spLocks noGrp="1" noChangeArrowheads="1"/>
          </p:cNvSpPr>
          <p:nvPr>
            <p:ph type="title"/>
          </p:nvPr>
        </p:nvSpPr>
        <p:spPr>
          <a:xfrm>
            <a:off x="1066800" y="1135063"/>
            <a:ext cx="7543800" cy="769937"/>
          </a:xfrm>
        </p:spPr>
        <p:txBody>
          <a:bodyPr/>
          <a:lstStyle/>
          <a:p>
            <a:pPr eaLnBrk="1" hangingPunct="1"/>
            <a:r>
              <a:rPr lang="en-US" altLang="en-US"/>
              <a:t>What You </a:t>
            </a:r>
            <a:r>
              <a:rPr lang="en-US" altLang="en-US" i="1"/>
              <a:t>Can</a:t>
            </a:r>
            <a:r>
              <a:rPr lang="en-US" altLang="en-US"/>
              <a:t> Say </a:t>
            </a:r>
            <a:r>
              <a:rPr lang="en-US" altLang="en-US" sz="2400"/>
              <a:t>(cont.)</a:t>
            </a:r>
            <a:endParaRPr lang="en-US" altLang="en-US"/>
          </a:p>
        </p:txBody>
      </p:sp>
      <p:sp>
        <p:nvSpPr>
          <p:cNvPr id="88080" name="Rectangle 16">
            <a:extLst>
              <a:ext uri="{FF2B5EF4-FFF2-40B4-BE49-F238E27FC236}">
                <a16:creationId xmlns:a16="http://schemas.microsoft.com/office/drawing/2014/main" xmlns="" id="{6EDCD218-09E1-459F-B60A-D3B0243E3553}"/>
              </a:ext>
            </a:extLst>
          </p:cNvPr>
          <p:cNvSpPr>
            <a:spLocks noGrp="1" noChangeArrowheads="1"/>
          </p:cNvSpPr>
          <p:nvPr>
            <p:ph type="body" sz="half" idx="1"/>
          </p:nvPr>
        </p:nvSpPr>
        <p:spPr/>
        <p:txBody>
          <a:bodyPr/>
          <a:lstStyle/>
          <a:p>
            <a:pPr eaLnBrk="1" hangingPunct="1"/>
            <a:r>
              <a:rPr lang="en-US" altLang="en-US" sz="2400"/>
              <a:t>Attendance expectations</a:t>
            </a:r>
          </a:p>
          <a:p>
            <a:pPr eaLnBrk="1" hangingPunct="1"/>
            <a:r>
              <a:rPr lang="en-US" altLang="en-US" sz="2400"/>
              <a:t>Military skills and experience</a:t>
            </a:r>
          </a:p>
        </p:txBody>
      </p:sp>
      <p:pic>
        <p:nvPicPr>
          <p:cNvPr id="41988" name="Picture 4">
            <a:extLst>
              <a:ext uri="{FF2B5EF4-FFF2-40B4-BE49-F238E27FC236}">
                <a16:creationId xmlns:a16="http://schemas.microsoft.com/office/drawing/2014/main" xmlns="" id="{214A3566-A9CF-427F-8308-006B8FEC981C}"/>
              </a:ext>
            </a:extLst>
          </p:cNvPr>
          <p:cNvPicPr>
            <a:picLocks noChangeAspect="1"/>
          </p:cNvPicPr>
          <p:nvPr/>
        </p:nvPicPr>
        <p:blipFill>
          <a:blip r:embed="rId4" cstate="print">
            <a:extLst>
              <a:ext uri="{28A0092B-C50C-407E-A947-70E740481C1C}">
                <a14:useLocalDpi xmlns:a14="http://schemas.microsoft.com/office/drawing/2010/main" val="0"/>
              </a:ext>
            </a:extLst>
          </a:blip>
          <a:srcRect l="26666"/>
          <a:stretch>
            <a:fillRect/>
          </a:stretch>
        </p:blipFill>
        <p:spPr bwMode="auto">
          <a:xfrm>
            <a:off x="4125913" y="2171700"/>
            <a:ext cx="4484687" cy="4076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80">
                                            <p:txEl>
                                              <p:pRg st="0" end="0"/>
                                            </p:txEl>
                                          </p:spTgt>
                                        </p:tgtEl>
                                        <p:attrNameLst>
                                          <p:attrName>style.visibility</p:attrName>
                                        </p:attrNameLst>
                                      </p:cBhvr>
                                      <p:to>
                                        <p:strVal val="visible"/>
                                      </p:to>
                                    </p:set>
                                    <p:animEffect transition="in" filter="fade">
                                      <p:cBhvr>
                                        <p:cTn id="7" dur="500"/>
                                        <p:tgtEl>
                                          <p:spTgt spid="880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8080">
                                            <p:txEl>
                                              <p:pRg st="1" end="1"/>
                                            </p:txEl>
                                          </p:spTgt>
                                        </p:tgtEl>
                                        <p:attrNameLst>
                                          <p:attrName>style.visibility</p:attrName>
                                        </p:attrNameLst>
                                      </p:cBhvr>
                                      <p:to>
                                        <p:strVal val="visible"/>
                                      </p:to>
                                    </p:set>
                                    <p:animEffect transition="in" filter="fade">
                                      <p:cBhvr>
                                        <p:cTn id="12" dur="500"/>
                                        <p:tgtEl>
                                          <p:spTgt spid="880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2A942048-3DBD-486C-85FE-FFE0EC9E8A7F}"/>
              </a:ext>
            </a:extLst>
          </p:cNvPr>
          <p:cNvSpPr>
            <a:spLocks noGrp="1" noChangeArrowheads="1"/>
          </p:cNvSpPr>
          <p:nvPr>
            <p:ph type="title"/>
          </p:nvPr>
        </p:nvSpPr>
        <p:spPr>
          <a:xfrm>
            <a:off x="1066800" y="1143000"/>
            <a:ext cx="7543800" cy="762000"/>
          </a:xfrm>
        </p:spPr>
        <p:txBody>
          <a:bodyPr/>
          <a:lstStyle/>
          <a:p>
            <a:pPr eaLnBrk="1" hangingPunct="1"/>
            <a:r>
              <a:rPr lang="en-US" altLang="en-US"/>
              <a:t>Session Objectives</a:t>
            </a:r>
          </a:p>
        </p:txBody>
      </p:sp>
      <p:sp>
        <p:nvSpPr>
          <p:cNvPr id="75785" name="Rectangle 9">
            <a:extLst>
              <a:ext uri="{FF2B5EF4-FFF2-40B4-BE49-F238E27FC236}">
                <a16:creationId xmlns:a16="http://schemas.microsoft.com/office/drawing/2014/main" xmlns="" id="{B7ABFF49-6A0B-4F26-A5DC-3EC28F210732}"/>
              </a:ext>
            </a:extLst>
          </p:cNvPr>
          <p:cNvSpPr>
            <a:spLocks noGrp="1" noChangeArrowheads="1"/>
          </p:cNvSpPr>
          <p:nvPr>
            <p:ph type="body" idx="1"/>
          </p:nvPr>
        </p:nvSpPr>
        <p:spPr/>
        <p:txBody>
          <a:bodyPr/>
          <a:lstStyle/>
          <a:p>
            <a:pPr eaLnBrk="1" hangingPunct="1">
              <a:buFont typeface="Times" panose="02020603050405020304" pitchFamily="18" charset="0"/>
              <a:buNone/>
            </a:pPr>
            <a:r>
              <a:rPr lang="en-US" altLang="en-US"/>
              <a:t>You will be able to:</a:t>
            </a:r>
          </a:p>
          <a:p>
            <a:pPr eaLnBrk="1" hangingPunct="1"/>
            <a:r>
              <a:rPr lang="en-US" altLang="en-US"/>
              <a:t>Identify requirements of fair employment laws</a:t>
            </a:r>
          </a:p>
          <a:p>
            <a:pPr eaLnBrk="1" hangingPunct="1"/>
            <a:r>
              <a:rPr lang="en-US" altLang="en-US"/>
              <a:t>Follow the organization’s EEO policy  </a:t>
            </a:r>
          </a:p>
          <a:p>
            <a:pPr eaLnBrk="1" hangingPunct="1"/>
            <a:r>
              <a:rPr lang="en-US" altLang="en-US"/>
              <a:t>Evaluate job applicants based on job-related criteria</a:t>
            </a:r>
          </a:p>
          <a:p>
            <a:pPr eaLnBrk="1" hangingPunct="1"/>
            <a:r>
              <a:rPr lang="en-US" altLang="en-US"/>
              <a:t>Conduct all phases of the hiring process to avoid discrimination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85">
                                            <p:txEl>
                                              <p:pRg st="1" end="1"/>
                                            </p:txEl>
                                          </p:spTgt>
                                        </p:tgtEl>
                                        <p:attrNameLst>
                                          <p:attrName>style.visibility</p:attrName>
                                        </p:attrNameLst>
                                      </p:cBhvr>
                                      <p:to>
                                        <p:strVal val="visible"/>
                                      </p:to>
                                    </p:set>
                                    <p:animEffect transition="in" filter="fade">
                                      <p:cBhvr>
                                        <p:cTn id="7" dur="500"/>
                                        <p:tgtEl>
                                          <p:spTgt spid="757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85">
                                            <p:txEl>
                                              <p:pRg st="2" end="2"/>
                                            </p:txEl>
                                          </p:spTgt>
                                        </p:tgtEl>
                                        <p:attrNameLst>
                                          <p:attrName>style.visibility</p:attrName>
                                        </p:attrNameLst>
                                      </p:cBhvr>
                                      <p:to>
                                        <p:strVal val="visible"/>
                                      </p:to>
                                    </p:set>
                                    <p:animEffect transition="in" filter="fade">
                                      <p:cBhvr>
                                        <p:cTn id="12" dur="500"/>
                                        <p:tgtEl>
                                          <p:spTgt spid="757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5785">
                                            <p:txEl>
                                              <p:pRg st="3" end="3"/>
                                            </p:txEl>
                                          </p:spTgt>
                                        </p:tgtEl>
                                        <p:attrNameLst>
                                          <p:attrName>style.visibility</p:attrName>
                                        </p:attrNameLst>
                                      </p:cBhvr>
                                      <p:to>
                                        <p:strVal val="visible"/>
                                      </p:to>
                                    </p:set>
                                    <p:animEffect transition="in" filter="fade">
                                      <p:cBhvr>
                                        <p:cTn id="17" dur="500"/>
                                        <p:tgtEl>
                                          <p:spTgt spid="7578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5785">
                                            <p:txEl>
                                              <p:pRg st="4" end="4"/>
                                            </p:txEl>
                                          </p:spTgt>
                                        </p:tgtEl>
                                        <p:attrNameLst>
                                          <p:attrName>style.visibility</p:attrName>
                                        </p:attrNameLst>
                                      </p:cBhvr>
                                      <p:to>
                                        <p:strVal val="visible"/>
                                      </p:to>
                                    </p:set>
                                    <p:animEffect transition="in" filter="fade">
                                      <p:cBhvr>
                                        <p:cTn id="22" dur="500"/>
                                        <p:tgtEl>
                                          <p:spTgt spid="757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xmlns="" id="{AD8B0D81-901E-41B9-9F6F-54ED72112346}"/>
              </a:ext>
            </a:extLst>
          </p:cNvPr>
          <p:cNvSpPr>
            <a:spLocks noGrp="1" noChangeArrowheads="1"/>
          </p:cNvSpPr>
          <p:nvPr>
            <p:ph type="title"/>
          </p:nvPr>
        </p:nvSpPr>
        <p:spPr>
          <a:xfrm>
            <a:off x="1066800" y="1143000"/>
            <a:ext cx="7543800" cy="762000"/>
          </a:xfrm>
        </p:spPr>
        <p:txBody>
          <a:bodyPr/>
          <a:lstStyle/>
          <a:p>
            <a:pPr eaLnBrk="1" hangingPunct="1"/>
            <a:r>
              <a:rPr lang="en-US" altLang="en-US"/>
              <a:t>Preemployment Testing</a:t>
            </a:r>
          </a:p>
        </p:txBody>
      </p:sp>
      <p:sp>
        <p:nvSpPr>
          <p:cNvPr id="89097" name="Rectangle 9">
            <a:extLst>
              <a:ext uri="{FF2B5EF4-FFF2-40B4-BE49-F238E27FC236}">
                <a16:creationId xmlns:a16="http://schemas.microsoft.com/office/drawing/2014/main" xmlns="" id="{BA715E33-7520-44BA-97CE-02DF14751FB5}"/>
              </a:ext>
            </a:extLst>
          </p:cNvPr>
          <p:cNvSpPr>
            <a:spLocks noGrp="1" noChangeArrowheads="1"/>
          </p:cNvSpPr>
          <p:nvPr>
            <p:ph type="body" sz="half" idx="1"/>
          </p:nvPr>
        </p:nvSpPr>
        <p:spPr/>
        <p:txBody>
          <a:bodyPr/>
          <a:lstStyle/>
          <a:p>
            <a:pPr eaLnBrk="1" hangingPunct="1"/>
            <a:r>
              <a:rPr lang="en-US" altLang="en-US" sz="2400"/>
              <a:t>Make sure tests are </a:t>
            </a:r>
            <a:r>
              <a:rPr lang="en-US" altLang="en-US" sz="2400">
                <a:solidFill>
                  <a:srgbClr val="FF00FF"/>
                </a:solidFill>
              </a:rPr>
              <a:t/>
            </a:r>
            <a:br>
              <a:rPr lang="en-US" altLang="en-US" sz="2400">
                <a:solidFill>
                  <a:srgbClr val="FF00FF"/>
                </a:solidFill>
              </a:rPr>
            </a:br>
            <a:r>
              <a:rPr lang="en-US" altLang="en-US" sz="2400"/>
              <a:t>job-related   </a:t>
            </a:r>
          </a:p>
          <a:p>
            <a:pPr eaLnBrk="1" hangingPunct="1"/>
            <a:r>
              <a:rPr lang="en-US" altLang="en-US" sz="2400"/>
              <a:t>Validate all tests   </a:t>
            </a:r>
          </a:p>
          <a:p>
            <a:pPr eaLnBrk="1" hangingPunct="1"/>
            <a:r>
              <a:rPr lang="en-US" altLang="en-US" sz="2400"/>
              <a:t>Test all applicants for the position   </a:t>
            </a:r>
          </a:p>
          <a:p>
            <a:pPr eaLnBrk="1" hangingPunct="1"/>
            <a:r>
              <a:rPr lang="en-US" altLang="en-US" sz="2400"/>
              <a:t>Give all applicants for the same position the same test</a:t>
            </a:r>
          </a:p>
        </p:txBody>
      </p:sp>
      <p:pic>
        <p:nvPicPr>
          <p:cNvPr id="44036" name="Picture 26">
            <a:extLst>
              <a:ext uri="{FF2B5EF4-FFF2-40B4-BE49-F238E27FC236}">
                <a16:creationId xmlns:a16="http://schemas.microsoft.com/office/drawing/2014/main" xmlns="" id="{1293E718-F358-49C3-A274-2EC774B0E662}"/>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1192"/>
          <a:stretch>
            <a:fillRect/>
          </a:stretch>
        </p:blipFill>
        <p:spPr>
          <a:xfrm>
            <a:off x="5027613" y="2171700"/>
            <a:ext cx="3409950" cy="4191000"/>
          </a:xfrm>
          <a:noFill/>
          <a:ln>
            <a:solidFill>
              <a:schemeClr val="tx1"/>
            </a:solid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7">
                                            <p:txEl>
                                              <p:pRg st="0" end="0"/>
                                            </p:txEl>
                                          </p:spTgt>
                                        </p:tgtEl>
                                        <p:attrNameLst>
                                          <p:attrName>style.visibility</p:attrName>
                                        </p:attrNameLst>
                                      </p:cBhvr>
                                      <p:to>
                                        <p:strVal val="visible"/>
                                      </p:to>
                                    </p:set>
                                    <p:animEffect transition="in" filter="fade">
                                      <p:cBhvr>
                                        <p:cTn id="7" dur="500"/>
                                        <p:tgtEl>
                                          <p:spTgt spid="890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7">
                                            <p:txEl>
                                              <p:pRg st="1" end="1"/>
                                            </p:txEl>
                                          </p:spTgt>
                                        </p:tgtEl>
                                        <p:attrNameLst>
                                          <p:attrName>style.visibility</p:attrName>
                                        </p:attrNameLst>
                                      </p:cBhvr>
                                      <p:to>
                                        <p:strVal val="visible"/>
                                      </p:to>
                                    </p:set>
                                    <p:animEffect transition="in" filter="fade">
                                      <p:cBhvr>
                                        <p:cTn id="12" dur="500"/>
                                        <p:tgtEl>
                                          <p:spTgt spid="890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9097">
                                            <p:txEl>
                                              <p:pRg st="2" end="2"/>
                                            </p:txEl>
                                          </p:spTgt>
                                        </p:tgtEl>
                                        <p:attrNameLst>
                                          <p:attrName>style.visibility</p:attrName>
                                        </p:attrNameLst>
                                      </p:cBhvr>
                                      <p:to>
                                        <p:strVal val="visible"/>
                                      </p:to>
                                    </p:set>
                                    <p:animEffect transition="in" filter="fade">
                                      <p:cBhvr>
                                        <p:cTn id="17" dur="500"/>
                                        <p:tgtEl>
                                          <p:spTgt spid="8909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9097">
                                            <p:txEl>
                                              <p:pRg st="3" end="3"/>
                                            </p:txEl>
                                          </p:spTgt>
                                        </p:tgtEl>
                                        <p:attrNameLst>
                                          <p:attrName>style.visibility</p:attrName>
                                        </p:attrNameLst>
                                      </p:cBhvr>
                                      <p:to>
                                        <p:strVal val="visible"/>
                                      </p:to>
                                    </p:set>
                                    <p:animEffect transition="in" filter="fade">
                                      <p:cBhvr>
                                        <p:cTn id="22" dur="500"/>
                                        <p:tgtEl>
                                          <p:spTgt spid="890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xmlns="" id="{8D7417CF-6D9C-4739-B8C0-4BFD810D2FD7}"/>
              </a:ext>
            </a:extLst>
          </p:cNvPr>
          <p:cNvSpPr>
            <a:spLocks noGrp="1" noChangeArrowheads="1"/>
          </p:cNvSpPr>
          <p:nvPr>
            <p:ph type="title"/>
          </p:nvPr>
        </p:nvSpPr>
        <p:spPr>
          <a:xfrm>
            <a:off x="1066800" y="1143000"/>
            <a:ext cx="7543800" cy="762000"/>
          </a:xfrm>
        </p:spPr>
        <p:txBody>
          <a:bodyPr/>
          <a:lstStyle/>
          <a:p>
            <a:pPr eaLnBrk="1" hangingPunct="1"/>
            <a:r>
              <a:rPr lang="en-US" altLang="en-US"/>
              <a:t>Release Forms</a:t>
            </a:r>
          </a:p>
        </p:txBody>
      </p:sp>
      <p:sp>
        <p:nvSpPr>
          <p:cNvPr id="90121" name="Rectangle 9">
            <a:extLst>
              <a:ext uri="{FF2B5EF4-FFF2-40B4-BE49-F238E27FC236}">
                <a16:creationId xmlns:a16="http://schemas.microsoft.com/office/drawing/2014/main" xmlns="" id="{B5363803-6F18-4B89-A805-623DCA168532}"/>
              </a:ext>
            </a:extLst>
          </p:cNvPr>
          <p:cNvSpPr>
            <a:spLocks noGrp="1" noChangeArrowheads="1"/>
          </p:cNvSpPr>
          <p:nvPr>
            <p:ph type="body" idx="1"/>
          </p:nvPr>
        </p:nvSpPr>
        <p:spPr>
          <a:xfrm>
            <a:off x="1066800" y="2057400"/>
            <a:ext cx="3556000" cy="4191000"/>
          </a:xfrm>
        </p:spPr>
        <p:txBody>
          <a:bodyPr/>
          <a:lstStyle/>
          <a:p>
            <a:pPr eaLnBrk="1" hangingPunct="1"/>
            <a:r>
              <a:rPr lang="en-US" altLang="en-US"/>
              <a:t>Releases allow legal access to information   </a:t>
            </a:r>
          </a:p>
          <a:p>
            <a:pPr eaLnBrk="1" hangingPunct="1"/>
            <a:r>
              <a:rPr lang="en-US" altLang="en-US"/>
              <a:t>Releases must be in writing and signed by the applicant</a:t>
            </a:r>
          </a:p>
          <a:p>
            <a:pPr eaLnBrk="1" hangingPunct="1"/>
            <a:r>
              <a:rPr lang="en-US" altLang="en-US"/>
              <a:t>Include a release statement for each type of information</a:t>
            </a:r>
          </a:p>
        </p:txBody>
      </p:sp>
      <p:pic>
        <p:nvPicPr>
          <p:cNvPr id="46084" name="Picture 2">
            <a:extLst>
              <a:ext uri="{FF2B5EF4-FFF2-40B4-BE49-F238E27FC236}">
                <a16:creationId xmlns:a16="http://schemas.microsoft.com/office/drawing/2014/main" xmlns="" id="{A2218917-25A8-465F-B6F4-57C24B63BDA6}"/>
              </a:ext>
            </a:extLst>
          </p:cNvPr>
          <p:cNvPicPr>
            <a:picLocks noChangeAspect="1"/>
          </p:cNvPicPr>
          <p:nvPr/>
        </p:nvPicPr>
        <p:blipFill>
          <a:blip r:embed="rId4" cstate="print">
            <a:extLst>
              <a:ext uri="{28A0092B-C50C-407E-A947-70E740481C1C}">
                <a14:useLocalDpi xmlns:a14="http://schemas.microsoft.com/office/drawing/2010/main" val="0"/>
              </a:ext>
            </a:extLst>
          </a:blip>
          <a:srcRect l="11667" r="26048"/>
          <a:stretch>
            <a:fillRect/>
          </a:stretch>
        </p:blipFill>
        <p:spPr bwMode="auto">
          <a:xfrm>
            <a:off x="4784725" y="2171700"/>
            <a:ext cx="3779838" cy="404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21">
                                            <p:txEl>
                                              <p:pRg st="0" end="0"/>
                                            </p:txEl>
                                          </p:spTgt>
                                        </p:tgtEl>
                                        <p:attrNameLst>
                                          <p:attrName>style.visibility</p:attrName>
                                        </p:attrNameLst>
                                      </p:cBhvr>
                                      <p:to>
                                        <p:strVal val="visible"/>
                                      </p:to>
                                    </p:set>
                                    <p:animEffect transition="in" filter="fade">
                                      <p:cBhvr>
                                        <p:cTn id="7" dur="500"/>
                                        <p:tgtEl>
                                          <p:spTgt spid="901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121">
                                            <p:txEl>
                                              <p:pRg st="1" end="1"/>
                                            </p:txEl>
                                          </p:spTgt>
                                        </p:tgtEl>
                                        <p:attrNameLst>
                                          <p:attrName>style.visibility</p:attrName>
                                        </p:attrNameLst>
                                      </p:cBhvr>
                                      <p:to>
                                        <p:strVal val="visible"/>
                                      </p:to>
                                    </p:set>
                                    <p:animEffect transition="in" filter="fade">
                                      <p:cBhvr>
                                        <p:cTn id="12" dur="500"/>
                                        <p:tgtEl>
                                          <p:spTgt spid="901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0121">
                                            <p:txEl>
                                              <p:pRg st="2" end="2"/>
                                            </p:txEl>
                                          </p:spTgt>
                                        </p:tgtEl>
                                        <p:attrNameLst>
                                          <p:attrName>style.visibility</p:attrName>
                                        </p:attrNameLst>
                                      </p:cBhvr>
                                      <p:to>
                                        <p:strVal val="visible"/>
                                      </p:to>
                                    </p:set>
                                    <p:animEffect transition="in" filter="fade">
                                      <p:cBhvr>
                                        <p:cTn id="17" dur="500"/>
                                        <p:tgtEl>
                                          <p:spTgt spid="90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xmlns="" id="{06A42066-CF9C-4196-B633-A3CDDA5D65E0}"/>
              </a:ext>
            </a:extLst>
          </p:cNvPr>
          <p:cNvSpPr>
            <a:spLocks noGrp="1" noChangeArrowheads="1"/>
          </p:cNvSpPr>
          <p:nvPr>
            <p:ph type="title"/>
          </p:nvPr>
        </p:nvSpPr>
        <p:spPr>
          <a:xfrm>
            <a:off x="1066800" y="1143000"/>
            <a:ext cx="7543800" cy="762000"/>
          </a:xfrm>
        </p:spPr>
        <p:txBody>
          <a:bodyPr/>
          <a:lstStyle/>
          <a:p>
            <a:pPr eaLnBrk="1" hangingPunct="1"/>
            <a:r>
              <a:rPr lang="en-US" altLang="en-US"/>
              <a:t>Release Forms </a:t>
            </a:r>
            <a:r>
              <a:rPr lang="en-US" altLang="en-US" sz="2400"/>
              <a:t>(cont.)</a:t>
            </a:r>
          </a:p>
        </p:txBody>
      </p:sp>
      <p:sp>
        <p:nvSpPr>
          <p:cNvPr id="146441" name="Rectangle 9">
            <a:extLst>
              <a:ext uri="{FF2B5EF4-FFF2-40B4-BE49-F238E27FC236}">
                <a16:creationId xmlns:a16="http://schemas.microsoft.com/office/drawing/2014/main" xmlns="" id="{7C0F0ED0-EDB3-4F6F-A311-F282485138A8}"/>
              </a:ext>
            </a:extLst>
          </p:cNvPr>
          <p:cNvSpPr>
            <a:spLocks noGrp="1" noChangeArrowheads="1"/>
          </p:cNvSpPr>
          <p:nvPr>
            <p:ph type="body" idx="1"/>
          </p:nvPr>
        </p:nvSpPr>
        <p:spPr/>
        <p:txBody>
          <a:bodyPr/>
          <a:lstStyle/>
          <a:p>
            <a:pPr eaLnBrk="1" hangingPunct="1"/>
            <a:r>
              <a:rPr lang="en-US" altLang="en-US"/>
              <a:t>Information must be job-related </a:t>
            </a:r>
          </a:p>
          <a:p>
            <a:pPr eaLnBrk="1" hangingPunct="1"/>
            <a:r>
              <a:rPr lang="en-US" altLang="en-US"/>
              <a:t>Be specific about the information you need</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41">
                                            <p:txEl>
                                              <p:pRg st="0" end="0"/>
                                            </p:txEl>
                                          </p:spTgt>
                                        </p:tgtEl>
                                        <p:attrNameLst>
                                          <p:attrName>style.visibility</p:attrName>
                                        </p:attrNameLst>
                                      </p:cBhvr>
                                      <p:to>
                                        <p:strVal val="visible"/>
                                      </p:to>
                                    </p:set>
                                    <p:animEffect transition="in" filter="fade">
                                      <p:cBhvr>
                                        <p:cTn id="7" dur="500"/>
                                        <p:tgtEl>
                                          <p:spTgt spid="1464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6441">
                                            <p:txEl>
                                              <p:pRg st="1" end="1"/>
                                            </p:txEl>
                                          </p:spTgt>
                                        </p:tgtEl>
                                        <p:attrNameLst>
                                          <p:attrName>style.visibility</p:attrName>
                                        </p:attrNameLst>
                                      </p:cBhvr>
                                      <p:to>
                                        <p:strVal val="visible"/>
                                      </p:to>
                                    </p:set>
                                    <p:animEffect transition="in" filter="fade">
                                      <p:cBhvr>
                                        <p:cTn id="12" dur="500"/>
                                        <p:tgtEl>
                                          <p:spTgt spid="1464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1">
            <a:extLst>
              <a:ext uri="{FF2B5EF4-FFF2-40B4-BE49-F238E27FC236}">
                <a16:creationId xmlns:a16="http://schemas.microsoft.com/office/drawing/2014/main" xmlns="" id="{FD11615C-55C8-45AE-9BFF-3E02A6FA0791}"/>
              </a:ext>
            </a:extLst>
          </p:cNvPr>
          <p:cNvSpPr>
            <a:spLocks noGrp="1" noChangeArrowheads="1"/>
          </p:cNvSpPr>
          <p:nvPr>
            <p:ph type="title"/>
          </p:nvPr>
        </p:nvSpPr>
        <p:spPr>
          <a:xfrm>
            <a:off x="1066800" y="1143000"/>
            <a:ext cx="7543800" cy="762000"/>
          </a:xfrm>
        </p:spPr>
        <p:txBody>
          <a:bodyPr/>
          <a:lstStyle/>
          <a:p>
            <a:pPr eaLnBrk="1" hangingPunct="1"/>
            <a:r>
              <a:rPr lang="en-US" altLang="en-US"/>
              <a:t>Reference Checks</a:t>
            </a:r>
          </a:p>
        </p:txBody>
      </p:sp>
      <p:sp>
        <p:nvSpPr>
          <p:cNvPr id="91149" name="Rectangle 13">
            <a:extLst>
              <a:ext uri="{FF2B5EF4-FFF2-40B4-BE49-F238E27FC236}">
                <a16:creationId xmlns:a16="http://schemas.microsoft.com/office/drawing/2014/main" xmlns="" id="{B6E30C3F-DFE3-477E-9593-06A1B154D681}"/>
              </a:ext>
            </a:extLst>
          </p:cNvPr>
          <p:cNvSpPr>
            <a:spLocks noGrp="1" noChangeArrowheads="1"/>
          </p:cNvSpPr>
          <p:nvPr>
            <p:ph type="body" sz="half" idx="1"/>
          </p:nvPr>
        </p:nvSpPr>
        <p:spPr/>
        <p:txBody>
          <a:bodyPr/>
          <a:lstStyle/>
          <a:p>
            <a:pPr eaLnBrk="1" hangingPunct="1">
              <a:spcBef>
                <a:spcPct val="25000"/>
              </a:spcBef>
            </a:pPr>
            <a:r>
              <a:rPr lang="en-US" altLang="en-US" sz="2400"/>
              <a:t>No job offer is made until references are checked </a:t>
            </a:r>
          </a:p>
          <a:p>
            <a:pPr eaLnBrk="1" hangingPunct="1">
              <a:spcBef>
                <a:spcPct val="25000"/>
              </a:spcBef>
            </a:pPr>
            <a:r>
              <a:rPr lang="en-US" altLang="en-US" sz="2400"/>
              <a:t>Contact each reference given</a:t>
            </a:r>
          </a:p>
          <a:p>
            <a:pPr eaLnBrk="1" hangingPunct="1">
              <a:spcBef>
                <a:spcPct val="25000"/>
              </a:spcBef>
            </a:pPr>
            <a:r>
              <a:rPr lang="en-US" altLang="en-US" sz="2400"/>
              <a:t>Document all information received</a:t>
            </a:r>
          </a:p>
        </p:txBody>
      </p:sp>
      <p:pic>
        <p:nvPicPr>
          <p:cNvPr id="50180" name="Picture 21">
            <a:extLst>
              <a:ext uri="{FF2B5EF4-FFF2-40B4-BE49-F238E27FC236}">
                <a16:creationId xmlns:a16="http://schemas.microsoft.com/office/drawing/2014/main" xmlns="" id="{B77CF341-8078-49E1-8DA1-41D13AAB0E1C}"/>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4914900" y="2171700"/>
            <a:ext cx="3695700" cy="4164013"/>
          </a:xfrm>
          <a:ln>
            <a:solidFill>
              <a:schemeClr val="tx1"/>
            </a:solid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49">
                                            <p:txEl>
                                              <p:pRg st="0" end="0"/>
                                            </p:txEl>
                                          </p:spTgt>
                                        </p:tgtEl>
                                        <p:attrNameLst>
                                          <p:attrName>style.visibility</p:attrName>
                                        </p:attrNameLst>
                                      </p:cBhvr>
                                      <p:to>
                                        <p:strVal val="visible"/>
                                      </p:to>
                                    </p:set>
                                    <p:animEffect transition="in" filter="fade">
                                      <p:cBhvr>
                                        <p:cTn id="7" dur="500"/>
                                        <p:tgtEl>
                                          <p:spTgt spid="91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1149">
                                            <p:txEl>
                                              <p:pRg st="1" end="1"/>
                                            </p:txEl>
                                          </p:spTgt>
                                        </p:tgtEl>
                                        <p:attrNameLst>
                                          <p:attrName>style.visibility</p:attrName>
                                        </p:attrNameLst>
                                      </p:cBhvr>
                                      <p:to>
                                        <p:strVal val="visible"/>
                                      </p:to>
                                    </p:set>
                                    <p:animEffect transition="in" filter="fade">
                                      <p:cBhvr>
                                        <p:cTn id="12" dur="500"/>
                                        <p:tgtEl>
                                          <p:spTgt spid="911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1149">
                                            <p:txEl>
                                              <p:pRg st="2" end="2"/>
                                            </p:txEl>
                                          </p:spTgt>
                                        </p:tgtEl>
                                        <p:attrNameLst>
                                          <p:attrName>style.visibility</p:attrName>
                                        </p:attrNameLst>
                                      </p:cBhvr>
                                      <p:to>
                                        <p:strVal val="visible"/>
                                      </p:to>
                                    </p:set>
                                    <p:animEffect transition="in" filter="fade">
                                      <p:cBhvr>
                                        <p:cTn id="17" dur="500"/>
                                        <p:tgtEl>
                                          <p:spTgt spid="91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xmlns="" id="{73183944-3B7D-4E21-8477-89D88C307B83}"/>
              </a:ext>
            </a:extLst>
          </p:cNvPr>
          <p:cNvSpPr>
            <a:spLocks noGrp="1" noChangeArrowheads="1"/>
          </p:cNvSpPr>
          <p:nvPr>
            <p:ph type="title"/>
          </p:nvPr>
        </p:nvSpPr>
        <p:spPr>
          <a:xfrm>
            <a:off x="1066800" y="1143000"/>
            <a:ext cx="7543800" cy="762000"/>
          </a:xfrm>
        </p:spPr>
        <p:txBody>
          <a:bodyPr/>
          <a:lstStyle/>
          <a:p>
            <a:pPr eaLnBrk="1" hangingPunct="1"/>
            <a:r>
              <a:rPr lang="en-US" altLang="en-US"/>
              <a:t>Reference Checks </a:t>
            </a:r>
            <a:r>
              <a:rPr lang="en-US" altLang="en-US" sz="2400"/>
              <a:t>(cont.)</a:t>
            </a:r>
          </a:p>
        </p:txBody>
      </p:sp>
      <p:sp>
        <p:nvSpPr>
          <p:cNvPr id="142343" name="Rectangle 7">
            <a:extLst>
              <a:ext uri="{FF2B5EF4-FFF2-40B4-BE49-F238E27FC236}">
                <a16:creationId xmlns:a16="http://schemas.microsoft.com/office/drawing/2014/main" xmlns="" id="{7590387C-E9D6-453F-AED3-56CF9FF339B4}"/>
              </a:ext>
            </a:extLst>
          </p:cNvPr>
          <p:cNvSpPr>
            <a:spLocks noGrp="1" noChangeArrowheads="1"/>
          </p:cNvSpPr>
          <p:nvPr>
            <p:ph type="body" idx="1"/>
          </p:nvPr>
        </p:nvSpPr>
        <p:spPr/>
        <p:txBody>
          <a:bodyPr/>
          <a:lstStyle/>
          <a:p>
            <a:pPr eaLnBrk="1" hangingPunct="1"/>
            <a:r>
              <a:rPr lang="en-US" altLang="en-US"/>
              <a:t>Insufficient information</a:t>
            </a:r>
          </a:p>
          <a:p>
            <a:pPr eaLnBrk="1" hangingPunct="1"/>
            <a:r>
              <a:rPr lang="en-US" altLang="en-US"/>
              <a:t>Misrepresentations or material omissions</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343">
                                            <p:txEl>
                                              <p:pRg st="0" end="0"/>
                                            </p:txEl>
                                          </p:spTgt>
                                        </p:tgtEl>
                                        <p:attrNameLst>
                                          <p:attrName>style.visibility</p:attrName>
                                        </p:attrNameLst>
                                      </p:cBhvr>
                                      <p:to>
                                        <p:strVal val="visible"/>
                                      </p:to>
                                    </p:set>
                                    <p:animEffect transition="in" filter="fade">
                                      <p:cBhvr>
                                        <p:cTn id="7" dur="500"/>
                                        <p:tgtEl>
                                          <p:spTgt spid="1423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2343">
                                            <p:txEl>
                                              <p:pRg st="1" end="1"/>
                                            </p:txEl>
                                          </p:spTgt>
                                        </p:tgtEl>
                                        <p:attrNameLst>
                                          <p:attrName>style.visibility</p:attrName>
                                        </p:attrNameLst>
                                      </p:cBhvr>
                                      <p:to>
                                        <p:strVal val="visible"/>
                                      </p:to>
                                    </p:set>
                                    <p:animEffect transition="in" filter="fade">
                                      <p:cBhvr>
                                        <p:cTn id="12" dur="500"/>
                                        <p:tgtEl>
                                          <p:spTgt spid="1423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2E3CA9AC-DBE4-49FE-8BCB-8AD3F681C9D4}"/>
              </a:ext>
            </a:extLst>
          </p:cNvPr>
          <p:cNvSpPr>
            <a:spLocks noGrp="1" noChangeArrowheads="1"/>
          </p:cNvSpPr>
          <p:nvPr>
            <p:ph type="title"/>
          </p:nvPr>
        </p:nvSpPr>
        <p:spPr>
          <a:xfrm>
            <a:off x="1066800" y="1143000"/>
            <a:ext cx="7543800" cy="762000"/>
          </a:xfrm>
        </p:spPr>
        <p:txBody>
          <a:bodyPr/>
          <a:lstStyle/>
          <a:p>
            <a:pPr eaLnBrk="1" hangingPunct="1"/>
            <a:r>
              <a:rPr lang="en-US" altLang="en-US"/>
              <a:t>Documenting References</a:t>
            </a:r>
          </a:p>
        </p:txBody>
      </p:sp>
      <p:sp>
        <p:nvSpPr>
          <p:cNvPr id="92169" name="Rectangle 9">
            <a:extLst>
              <a:ext uri="{FF2B5EF4-FFF2-40B4-BE49-F238E27FC236}">
                <a16:creationId xmlns:a16="http://schemas.microsoft.com/office/drawing/2014/main" xmlns="" id="{E8B917F5-9559-436F-87A5-3ADA55C73992}"/>
              </a:ext>
            </a:extLst>
          </p:cNvPr>
          <p:cNvSpPr>
            <a:spLocks noGrp="1" noChangeArrowheads="1"/>
          </p:cNvSpPr>
          <p:nvPr>
            <p:ph type="body" sz="half" idx="1"/>
          </p:nvPr>
        </p:nvSpPr>
        <p:spPr/>
        <p:txBody>
          <a:bodyPr/>
          <a:lstStyle/>
          <a:p>
            <a:pPr eaLnBrk="1" hangingPunct="1"/>
            <a:r>
              <a:rPr lang="en-US" altLang="en-US" sz="2400"/>
              <a:t>List all references you’ve checked   </a:t>
            </a:r>
          </a:p>
          <a:p>
            <a:pPr eaLnBrk="1" hangingPunct="1"/>
            <a:r>
              <a:rPr lang="en-US" altLang="en-US" sz="2400"/>
              <a:t>Include the name of </a:t>
            </a:r>
            <a:r>
              <a:rPr lang="en-US" altLang="en-US" sz="2400">
                <a:solidFill>
                  <a:srgbClr val="FF00FF"/>
                </a:solidFill>
              </a:rPr>
              <a:t/>
            </a:r>
            <a:br>
              <a:rPr lang="en-US" altLang="en-US" sz="2400">
                <a:solidFill>
                  <a:srgbClr val="FF00FF"/>
                </a:solidFill>
              </a:rPr>
            </a:br>
            <a:r>
              <a:rPr lang="en-US" altLang="en-US" sz="2400"/>
              <a:t>the person who made the contact   </a:t>
            </a:r>
          </a:p>
          <a:p>
            <a:pPr eaLnBrk="1" hangingPunct="1"/>
            <a:r>
              <a:rPr lang="en-US" altLang="en-US" sz="2400"/>
              <a:t>Note how the reference was contacted </a:t>
            </a:r>
          </a:p>
          <a:p>
            <a:pPr eaLnBrk="1" hangingPunct="1"/>
            <a:r>
              <a:rPr lang="en-US" altLang="en-US" sz="2400"/>
              <a:t>List the name and </a:t>
            </a:r>
            <a:r>
              <a:rPr lang="en-US" altLang="en-US" sz="2400">
                <a:solidFill>
                  <a:srgbClr val="FF00FF"/>
                </a:solidFill>
              </a:rPr>
              <a:t/>
            </a:r>
            <a:br>
              <a:rPr lang="en-US" altLang="en-US" sz="2400">
                <a:solidFill>
                  <a:srgbClr val="FF00FF"/>
                </a:solidFill>
              </a:rPr>
            </a:br>
            <a:r>
              <a:rPr lang="en-US" altLang="en-US" sz="2400"/>
              <a:t>title of everyone </a:t>
            </a:r>
            <a:r>
              <a:rPr lang="en-US" altLang="en-US" sz="2400">
                <a:solidFill>
                  <a:srgbClr val="FF00FF"/>
                </a:solidFill>
              </a:rPr>
              <a:t/>
            </a:r>
            <a:br>
              <a:rPr lang="en-US" altLang="en-US" sz="2400">
                <a:solidFill>
                  <a:srgbClr val="FF00FF"/>
                </a:solidFill>
              </a:rPr>
            </a:br>
            <a:r>
              <a:rPr lang="en-US" altLang="en-US" sz="2400"/>
              <a:t>you contacted</a:t>
            </a:r>
          </a:p>
        </p:txBody>
      </p:sp>
      <p:pic>
        <p:nvPicPr>
          <p:cNvPr id="54276" name="Picture 13">
            <a:extLst>
              <a:ext uri="{FF2B5EF4-FFF2-40B4-BE49-F238E27FC236}">
                <a16:creationId xmlns:a16="http://schemas.microsoft.com/office/drawing/2014/main" xmlns="" id="{A32D6203-0451-4615-A3C8-A965308E8472}"/>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3566"/>
          <a:stretch>
            <a:fillRect/>
          </a:stretch>
        </p:blipFill>
        <p:spPr>
          <a:xfrm>
            <a:off x="4914900" y="2060575"/>
            <a:ext cx="3695700" cy="4184650"/>
          </a:xfrm>
          <a:noFill/>
          <a:ln>
            <a:solidFill>
              <a:schemeClr val="tx1"/>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69">
                                            <p:txEl>
                                              <p:pRg st="0" end="0"/>
                                            </p:txEl>
                                          </p:spTgt>
                                        </p:tgtEl>
                                        <p:attrNameLst>
                                          <p:attrName>style.visibility</p:attrName>
                                        </p:attrNameLst>
                                      </p:cBhvr>
                                      <p:to>
                                        <p:strVal val="visible"/>
                                      </p:to>
                                    </p:set>
                                    <p:animEffect transition="in" filter="fade">
                                      <p:cBhvr>
                                        <p:cTn id="7" dur="500"/>
                                        <p:tgtEl>
                                          <p:spTgt spid="921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69">
                                            <p:txEl>
                                              <p:pRg st="1" end="1"/>
                                            </p:txEl>
                                          </p:spTgt>
                                        </p:tgtEl>
                                        <p:attrNameLst>
                                          <p:attrName>style.visibility</p:attrName>
                                        </p:attrNameLst>
                                      </p:cBhvr>
                                      <p:to>
                                        <p:strVal val="visible"/>
                                      </p:to>
                                    </p:set>
                                    <p:animEffect transition="in" filter="fade">
                                      <p:cBhvr>
                                        <p:cTn id="12" dur="500"/>
                                        <p:tgtEl>
                                          <p:spTgt spid="921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69">
                                            <p:txEl>
                                              <p:pRg st="2" end="2"/>
                                            </p:txEl>
                                          </p:spTgt>
                                        </p:tgtEl>
                                        <p:attrNameLst>
                                          <p:attrName>style.visibility</p:attrName>
                                        </p:attrNameLst>
                                      </p:cBhvr>
                                      <p:to>
                                        <p:strVal val="visible"/>
                                      </p:to>
                                    </p:set>
                                    <p:animEffect transition="in" filter="fade">
                                      <p:cBhvr>
                                        <p:cTn id="17" dur="500"/>
                                        <p:tgtEl>
                                          <p:spTgt spid="921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2169">
                                            <p:txEl>
                                              <p:pRg st="3" end="3"/>
                                            </p:txEl>
                                          </p:spTgt>
                                        </p:tgtEl>
                                        <p:attrNameLst>
                                          <p:attrName>style.visibility</p:attrName>
                                        </p:attrNameLst>
                                      </p:cBhvr>
                                      <p:to>
                                        <p:strVal val="visible"/>
                                      </p:to>
                                    </p:set>
                                    <p:animEffect transition="in" filter="fade">
                                      <p:cBhvr>
                                        <p:cTn id="22" dur="500"/>
                                        <p:tgtEl>
                                          <p:spTgt spid="921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a:extLst>
              <a:ext uri="{FF2B5EF4-FFF2-40B4-BE49-F238E27FC236}">
                <a16:creationId xmlns:a16="http://schemas.microsoft.com/office/drawing/2014/main" xmlns="" id="{04ABDC60-5118-4DFB-879D-8F26013B7869}"/>
              </a:ext>
            </a:extLst>
          </p:cNvPr>
          <p:cNvSpPr>
            <a:spLocks noGrp="1" noChangeArrowheads="1"/>
          </p:cNvSpPr>
          <p:nvPr>
            <p:ph type="title"/>
          </p:nvPr>
        </p:nvSpPr>
        <p:spPr>
          <a:xfrm>
            <a:off x="1066800" y="777875"/>
            <a:ext cx="7543800" cy="1127125"/>
          </a:xfrm>
        </p:spPr>
        <p:txBody>
          <a:bodyPr/>
          <a:lstStyle/>
          <a:p>
            <a:pPr eaLnBrk="1" hangingPunct="1"/>
            <a:r>
              <a:rPr lang="en-US" altLang="en-US"/>
              <a:t>Documenting References </a:t>
            </a:r>
            <a:r>
              <a:rPr lang="en-US" altLang="en-US" sz="2400"/>
              <a:t>(cont.)</a:t>
            </a:r>
          </a:p>
        </p:txBody>
      </p:sp>
      <p:sp>
        <p:nvSpPr>
          <p:cNvPr id="144391" name="Rectangle 7">
            <a:extLst>
              <a:ext uri="{FF2B5EF4-FFF2-40B4-BE49-F238E27FC236}">
                <a16:creationId xmlns:a16="http://schemas.microsoft.com/office/drawing/2014/main" xmlns="" id="{90D31A6B-18EA-487B-9DF8-8489E17AD920}"/>
              </a:ext>
            </a:extLst>
          </p:cNvPr>
          <p:cNvSpPr>
            <a:spLocks noGrp="1" noChangeArrowheads="1"/>
          </p:cNvSpPr>
          <p:nvPr>
            <p:ph type="body" idx="1"/>
          </p:nvPr>
        </p:nvSpPr>
        <p:spPr/>
        <p:txBody>
          <a:bodyPr/>
          <a:lstStyle/>
          <a:p>
            <a:pPr eaLnBrk="1" hangingPunct="1"/>
            <a:r>
              <a:rPr lang="en-US" altLang="en-US"/>
              <a:t>File return letters and any records received  </a:t>
            </a:r>
          </a:p>
          <a:p>
            <a:pPr eaLnBrk="1" hangingPunct="1"/>
            <a:r>
              <a:rPr lang="en-US" altLang="en-US"/>
              <a:t>Keep all notes of your telephone conversations  </a:t>
            </a:r>
          </a:p>
          <a:p>
            <a:pPr eaLnBrk="1" hangingPunct="1"/>
            <a:r>
              <a:rPr lang="en-US" altLang="en-US"/>
              <a:t>Document unsuccessful efforts to </a:t>
            </a:r>
            <a:r>
              <a:rPr lang="en-US" altLang="en-US">
                <a:solidFill>
                  <a:srgbClr val="FF00FF"/>
                </a:solidFill>
              </a:rPr>
              <a:t/>
            </a:r>
            <a:br>
              <a:rPr lang="en-US" altLang="en-US">
                <a:solidFill>
                  <a:srgbClr val="FF00FF"/>
                </a:solidFill>
              </a:rPr>
            </a:br>
            <a:r>
              <a:rPr lang="en-US" altLang="en-US"/>
              <a:t>contact references</a:t>
            </a:r>
          </a:p>
          <a:p>
            <a:pPr eaLnBrk="1" hangingPunct="1"/>
            <a:r>
              <a:rPr lang="en-US" altLang="en-US"/>
              <a:t>Retain documentation for at least 1 year</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391">
                                            <p:txEl>
                                              <p:pRg st="0" end="0"/>
                                            </p:txEl>
                                          </p:spTgt>
                                        </p:tgtEl>
                                        <p:attrNameLst>
                                          <p:attrName>style.visibility</p:attrName>
                                        </p:attrNameLst>
                                      </p:cBhvr>
                                      <p:to>
                                        <p:strVal val="visible"/>
                                      </p:to>
                                    </p:set>
                                    <p:animEffect transition="in" filter="fade">
                                      <p:cBhvr>
                                        <p:cTn id="7" dur="500"/>
                                        <p:tgtEl>
                                          <p:spTgt spid="1443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4391">
                                            <p:txEl>
                                              <p:pRg st="1" end="1"/>
                                            </p:txEl>
                                          </p:spTgt>
                                        </p:tgtEl>
                                        <p:attrNameLst>
                                          <p:attrName>style.visibility</p:attrName>
                                        </p:attrNameLst>
                                      </p:cBhvr>
                                      <p:to>
                                        <p:strVal val="visible"/>
                                      </p:to>
                                    </p:set>
                                    <p:animEffect transition="in" filter="fade">
                                      <p:cBhvr>
                                        <p:cTn id="12" dur="500"/>
                                        <p:tgtEl>
                                          <p:spTgt spid="1443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4391">
                                            <p:txEl>
                                              <p:pRg st="2" end="2"/>
                                            </p:txEl>
                                          </p:spTgt>
                                        </p:tgtEl>
                                        <p:attrNameLst>
                                          <p:attrName>style.visibility</p:attrName>
                                        </p:attrNameLst>
                                      </p:cBhvr>
                                      <p:to>
                                        <p:strVal val="visible"/>
                                      </p:to>
                                    </p:set>
                                    <p:animEffect transition="in" filter="fade">
                                      <p:cBhvr>
                                        <p:cTn id="17" dur="500"/>
                                        <p:tgtEl>
                                          <p:spTgt spid="1443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4391">
                                            <p:txEl>
                                              <p:pRg st="3" end="3"/>
                                            </p:txEl>
                                          </p:spTgt>
                                        </p:tgtEl>
                                        <p:attrNameLst>
                                          <p:attrName>style.visibility</p:attrName>
                                        </p:attrNameLst>
                                      </p:cBhvr>
                                      <p:to>
                                        <p:strVal val="visible"/>
                                      </p:to>
                                    </p:set>
                                    <p:animEffect transition="in" filter="fade">
                                      <p:cBhvr>
                                        <p:cTn id="22" dur="500"/>
                                        <p:tgtEl>
                                          <p:spTgt spid="1443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xmlns="" id="{AEB088AF-9072-488E-B2D0-2A6F666CEFD0}"/>
              </a:ext>
            </a:extLst>
          </p:cNvPr>
          <p:cNvSpPr>
            <a:spLocks noGrp="1" noChangeArrowheads="1"/>
          </p:cNvSpPr>
          <p:nvPr>
            <p:ph type="title"/>
          </p:nvPr>
        </p:nvSpPr>
        <p:spPr>
          <a:xfrm>
            <a:off x="1066800" y="1143000"/>
            <a:ext cx="7543800" cy="762000"/>
          </a:xfrm>
        </p:spPr>
        <p:txBody>
          <a:bodyPr/>
          <a:lstStyle/>
          <a:p>
            <a:pPr eaLnBrk="1" hangingPunct="1"/>
            <a:r>
              <a:rPr lang="en-US" altLang="en-US"/>
              <a:t>Key Points to Remember</a:t>
            </a:r>
          </a:p>
        </p:txBody>
      </p:sp>
      <p:sp>
        <p:nvSpPr>
          <p:cNvPr id="94217" name="Rectangle 9">
            <a:extLst>
              <a:ext uri="{FF2B5EF4-FFF2-40B4-BE49-F238E27FC236}">
                <a16:creationId xmlns:a16="http://schemas.microsoft.com/office/drawing/2014/main" xmlns="" id="{847FDB80-7A87-4DC0-A744-A8D9CE309882}"/>
              </a:ext>
            </a:extLst>
          </p:cNvPr>
          <p:cNvSpPr>
            <a:spLocks noGrp="1" noChangeArrowheads="1"/>
          </p:cNvSpPr>
          <p:nvPr>
            <p:ph type="body" idx="1"/>
          </p:nvPr>
        </p:nvSpPr>
        <p:spPr>
          <a:xfrm>
            <a:off x="1066800" y="2057400"/>
            <a:ext cx="6858000" cy="4191000"/>
          </a:xfrm>
        </p:spPr>
        <p:txBody>
          <a:bodyPr/>
          <a:lstStyle/>
          <a:p>
            <a:pPr eaLnBrk="1" hangingPunct="1"/>
            <a:r>
              <a:rPr lang="en-US" altLang="en-US"/>
              <a:t>Fair employment laws prohibit discrimination in hiring</a:t>
            </a:r>
          </a:p>
          <a:p>
            <a:pPr eaLnBrk="1" hangingPunct="1"/>
            <a:r>
              <a:rPr lang="en-US" altLang="en-US"/>
              <a:t>Our policy reflects a strong commitment to equal employment opportunity</a:t>
            </a:r>
          </a:p>
          <a:p>
            <a:pPr eaLnBrk="1" hangingPunct="1"/>
            <a:r>
              <a:rPr lang="en-US" altLang="en-US"/>
              <a:t>Evaluate solely on job-related criteria </a:t>
            </a:r>
          </a:p>
          <a:p>
            <a:pPr eaLnBrk="1" hangingPunct="1"/>
            <a:r>
              <a:rPr lang="en-US" altLang="en-US"/>
              <a:t>Focus on hiring the most qualified person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4217">
                                            <p:txEl>
                                              <p:pRg st="0" end="0"/>
                                            </p:txEl>
                                          </p:spTgt>
                                        </p:tgtEl>
                                        <p:attrNameLst>
                                          <p:attrName>style.visibility</p:attrName>
                                        </p:attrNameLst>
                                      </p:cBhvr>
                                      <p:to>
                                        <p:strVal val="visible"/>
                                      </p:to>
                                    </p:set>
                                    <p:animEffect transition="in" filter="fade">
                                      <p:cBhvr>
                                        <p:cTn id="7" dur="500"/>
                                        <p:tgtEl>
                                          <p:spTgt spid="942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4217">
                                            <p:txEl>
                                              <p:pRg st="1" end="1"/>
                                            </p:txEl>
                                          </p:spTgt>
                                        </p:tgtEl>
                                        <p:attrNameLst>
                                          <p:attrName>style.visibility</p:attrName>
                                        </p:attrNameLst>
                                      </p:cBhvr>
                                      <p:to>
                                        <p:strVal val="visible"/>
                                      </p:to>
                                    </p:set>
                                    <p:animEffect transition="in" filter="fade">
                                      <p:cBhvr>
                                        <p:cTn id="12" dur="500"/>
                                        <p:tgtEl>
                                          <p:spTgt spid="942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4217">
                                            <p:txEl>
                                              <p:pRg st="2" end="2"/>
                                            </p:txEl>
                                          </p:spTgt>
                                        </p:tgtEl>
                                        <p:attrNameLst>
                                          <p:attrName>style.visibility</p:attrName>
                                        </p:attrNameLst>
                                      </p:cBhvr>
                                      <p:to>
                                        <p:strVal val="visible"/>
                                      </p:to>
                                    </p:set>
                                    <p:animEffect transition="in" filter="fade">
                                      <p:cBhvr>
                                        <p:cTn id="17" dur="500"/>
                                        <p:tgtEl>
                                          <p:spTgt spid="942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4217">
                                            <p:txEl>
                                              <p:pRg st="3" end="3"/>
                                            </p:txEl>
                                          </p:spTgt>
                                        </p:tgtEl>
                                        <p:attrNameLst>
                                          <p:attrName>style.visibility</p:attrName>
                                        </p:attrNameLst>
                                      </p:cBhvr>
                                      <p:to>
                                        <p:strVal val="visible"/>
                                      </p:to>
                                    </p:set>
                                    <p:animEffect transition="in" filter="fade">
                                      <p:cBhvr>
                                        <p:cTn id="22" dur="500"/>
                                        <p:tgtEl>
                                          <p:spTgt spid="94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xmlns="" id="{C7A50603-4B61-4F0D-ADA8-6C930FF0A093}"/>
              </a:ext>
            </a:extLst>
          </p:cNvPr>
          <p:cNvSpPr>
            <a:spLocks noGrp="1" noChangeArrowheads="1"/>
          </p:cNvSpPr>
          <p:nvPr>
            <p:ph type="title"/>
          </p:nvPr>
        </p:nvSpPr>
        <p:spPr>
          <a:xfrm>
            <a:off x="1066800" y="1143000"/>
            <a:ext cx="7543800" cy="762000"/>
          </a:xfrm>
        </p:spPr>
        <p:txBody>
          <a:bodyPr/>
          <a:lstStyle/>
          <a:p>
            <a:pPr eaLnBrk="1" hangingPunct="1"/>
            <a:r>
              <a:rPr lang="en-US" altLang="en-US"/>
              <a:t>Session Outline</a:t>
            </a:r>
          </a:p>
        </p:txBody>
      </p:sp>
      <p:sp>
        <p:nvSpPr>
          <p:cNvPr id="134151" name="Rectangle 7">
            <a:extLst>
              <a:ext uri="{FF2B5EF4-FFF2-40B4-BE49-F238E27FC236}">
                <a16:creationId xmlns:a16="http://schemas.microsoft.com/office/drawing/2014/main" xmlns="" id="{65559F37-A8BD-43D4-B2A9-CB1449C70A5F}"/>
              </a:ext>
            </a:extLst>
          </p:cNvPr>
          <p:cNvSpPr>
            <a:spLocks noGrp="1" noChangeArrowheads="1"/>
          </p:cNvSpPr>
          <p:nvPr>
            <p:ph type="body" idx="1"/>
          </p:nvPr>
        </p:nvSpPr>
        <p:spPr/>
        <p:txBody>
          <a:bodyPr/>
          <a:lstStyle/>
          <a:p>
            <a:pPr eaLnBrk="1" hangingPunct="1"/>
            <a:r>
              <a:rPr lang="en-US" altLang="en-US"/>
              <a:t>Fair employment laws and company policy</a:t>
            </a:r>
          </a:p>
          <a:p>
            <a:pPr eaLnBrk="1" hangingPunct="1"/>
            <a:r>
              <a:rPr lang="en-US" altLang="en-US"/>
              <a:t>Writing and using job descriptions </a:t>
            </a:r>
          </a:p>
          <a:p>
            <a:pPr eaLnBrk="1" hangingPunct="1"/>
            <a:r>
              <a:rPr lang="en-US" altLang="en-US"/>
              <a:t>Composing unbiased job advertisements</a:t>
            </a:r>
          </a:p>
          <a:p>
            <a:pPr eaLnBrk="1" hangingPunct="1"/>
            <a:r>
              <a:rPr lang="en-US" altLang="en-US"/>
              <a:t>Conducting nondiscriminatory interviews</a:t>
            </a:r>
          </a:p>
          <a:p>
            <a:pPr eaLnBrk="1" hangingPunct="1"/>
            <a:r>
              <a:rPr lang="en-US" altLang="en-US"/>
              <a:t>Choosing appropriate preemployment tests</a:t>
            </a:r>
          </a:p>
          <a:p>
            <a:pPr eaLnBrk="1" hangingPunct="1"/>
            <a:r>
              <a:rPr lang="en-US" altLang="en-US"/>
              <a:t>Checking and documenting references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Effect transition="in" filter="fade">
                                      <p:cBhvr>
                                        <p:cTn id="7" dur="500"/>
                                        <p:tgtEl>
                                          <p:spTgt spid="1341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4151">
                                            <p:txEl>
                                              <p:pRg st="1" end="1"/>
                                            </p:txEl>
                                          </p:spTgt>
                                        </p:tgtEl>
                                        <p:attrNameLst>
                                          <p:attrName>style.visibility</p:attrName>
                                        </p:attrNameLst>
                                      </p:cBhvr>
                                      <p:to>
                                        <p:strVal val="visible"/>
                                      </p:to>
                                    </p:set>
                                    <p:animEffect transition="in" filter="fade">
                                      <p:cBhvr>
                                        <p:cTn id="12" dur="500"/>
                                        <p:tgtEl>
                                          <p:spTgt spid="1341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4151">
                                            <p:txEl>
                                              <p:pRg st="2" end="2"/>
                                            </p:txEl>
                                          </p:spTgt>
                                        </p:tgtEl>
                                        <p:attrNameLst>
                                          <p:attrName>style.visibility</p:attrName>
                                        </p:attrNameLst>
                                      </p:cBhvr>
                                      <p:to>
                                        <p:strVal val="visible"/>
                                      </p:to>
                                    </p:set>
                                    <p:animEffect transition="in" filter="fade">
                                      <p:cBhvr>
                                        <p:cTn id="17" dur="500"/>
                                        <p:tgtEl>
                                          <p:spTgt spid="1341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4151">
                                            <p:txEl>
                                              <p:pRg st="3" end="3"/>
                                            </p:txEl>
                                          </p:spTgt>
                                        </p:tgtEl>
                                        <p:attrNameLst>
                                          <p:attrName>style.visibility</p:attrName>
                                        </p:attrNameLst>
                                      </p:cBhvr>
                                      <p:to>
                                        <p:strVal val="visible"/>
                                      </p:to>
                                    </p:set>
                                    <p:animEffect transition="in" filter="fade">
                                      <p:cBhvr>
                                        <p:cTn id="22" dur="500"/>
                                        <p:tgtEl>
                                          <p:spTgt spid="1341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4151">
                                            <p:txEl>
                                              <p:pRg st="4" end="4"/>
                                            </p:txEl>
                                          </p:spTgt>
                                        </p:tgtEl>
                                        <p:attrNameLst>
                                          <p:attrName>style.visibility</p:attrName>
                                        </p:attrNameLst>
                                      </p:cBhvr>
                                      <p:to>
                                        <p:strVal val="visible"/>
                                      </p:to>
                                    </p:set>
                                    <p:animEffect transition="in" filter="fade">
                                      <p:cBhvr>
                                        <p:cTn id="27" dur="500"/>
                                        <p:tgtEl>
                                          <p:spTgt spid="1341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4151">
                                            <p:txEl>
                                              <p:pRg st="5" end="5"/>
                                            </p:txEl>
                                          </p:spTgt>
                                        </p:tgtEl>
                                        <p:attrNameLst>
                                          <p:attrName>style.visibility</p:attrName>
                                        </p:attrNameLst>
                                      </p:cBhvr>
                                      <p:to>
                                        <p:strVal val="visible"/>
                                      </p:to>
                                    </p:set>
                                    <p:animEffect transition="in" filter="fade">
                                      <p:cBhvr>
                                        <p:cTn id="32" dur="500"/>
                                        <p:tgtEl>
                                          <p:spTgt spid="1341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xmlns="" id="{F27B1F5D-893F-4DA6-9B52-7CC027B10E4F}"/>
              </a:ext>
            </a:extLst>
          </p:cNvPr>
          <p:cNvSpPr>
            <a:spLocks noGrp="1" noChangeArrowheads="1"/>
          </p:cNvSpPr>
          <p:nvPr>
            <p:ph type="title"/>
          </p:nvPr>
        </p:nvSpPr>
        <p:spPr/>
        <p:txBody>
          <a:bodyPr/>
          <a:lstStyle/>
          <a:p>
            <a:pPr eaLnBrk="1" hangingPunct="1"/>
            <a:r>
              <a:rPr lang="en-US" altLang="en-US"/>
              <a:t>Why You Need to Know</a:t>
            </a:r>
          </a:p>
        </p:txBody>
      </p:sp>
      <p:sp>
        <p:nvSpPr>
          <p:cNvPr id="136199" name="Rectangle 7">
            <a:extLst>
              <a:ext uri="{FF2B5EF4-FFF2-40B4-BE49-F238E27FC236}">
                <a16:creationId xmlns:a16="http://schemas.microsoft.com/office/drawing/2014/main" xmlns="" id="{673E7622-8518-444F-AE48-63E92CA7E6BE}"/>
              </a:ext>
            </a:extLst>
          </p:cNvPr>
          <p:cNvSpPr>
            <a:spLocks noGrp="1" noChangeArrowheads="1"/>
          </p:cNvSpPr>
          <p:nvPr>
            <p:ph idx="1"/>
          </p:nvPr>
        </p:nvSpPr>
        <p:spPr>
          <a:xfrm>
            <a:off x="1066800" y="2057400"/>
            <a:ext cx="6613525" cy="4191000"/>
          </a:xfrm>
        </p:spPr>
        <p:txBody>
          <a:bodyPr/>
          <a:lstStyle/>
          <a:p>
            <a:pPr eaLnBrk="1" hangingPunct="1"/>
            <a:r>
              <a:rPr lang="en-US" altLang="en-US"/>
              <a:t>Hiring decisions are extremely important</a:t>
            </a:r>
          </a:p>
          <a:p>
            <a:pPr eaLnBrk="1" hangingPunct="1"/>
            <a:r>
              <a:rPr lang="en-US" altLang="en-US"/>
              <a:t>Good hiring practices reduce risks and promote organizational success</a:t>
            </a:r>
          </a:p>
          <a:p>
            <a:pPr eaLnBrk="1" hangingPunct="1"/>
            <a:r>
              <a:rPr lang="en-US" altLang="en-US"/>
              <a:t>Ill-advised decisions increase risks and hurt the organization</a:t>
            </a:r>
          </a:p>
          <a:p>
            <a:pPr eaLnBrk="1" hangingPunct="1"/>
            <a:r>
              <a:rPr lang="en-US" altLang="en-US"/>
              <a:t>Poor choices could expose us to lawsuits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6199">
                                            <p:txEl>
                                              <p:pRg st="0" end="0"/>
                                            </p:txEl>
                                          </p:spTgt>
                                        </p:tgtEl>
                                        <p:attrNameLst>
                                          <p:attrName>style.visibility</p:attrName>
                                        </p:attrNameLst>
                                      </p:cBhvr>
                                      <p:to>
                                        <p:strVal val="visible"/>
                                      </p:to>
                                    </p:set>
                                    <p:animEffect transition="in" filter="fade">
                                      <p:cBhvr>
                                        <p:cTn id="7" dur="500"/>
                                        <p:tgtEl>
                                          <p:spTgt spid="1361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6199">
                                            <p:txEl>
                                              <p:pRg st="1" end="1"/>
                                            </p:txEl>
                                          </p:spTgt>
                                        </p:tgtEl>
                                        <p:attrNameLst>
                                          <p:attrName>style.visibility</p:attrName>
                                        </p:attrNameLst>
                                      </p:cBhvr>
                                      <p:to>
                                        <p:strVal val="visible"/>
                                      </p:to>
                                    </p:set>
                                    <p:animEffect transition="in" filter="fade">
                                      <p:cBhvr>
                                        <p:cTn id="12" dur="500"/>
                                        <p:tgtEl>
                                          <p:spTgt spid="1361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6199">
                                            <p:txEl>
                                              <p:pRg st="2" end="2"/>
                                            </p:txEl>
                                          </p:spTgt>
                                        </p:tgtEl>
                                        <p:attrNameLst>
                                          <p:attrName>style.visibility</p:attrName>
                                        </p:attrNameLst>
                                      </p:cBhvr>
                                      <p:to>
                                        <p:strVal val="visible"/>
                                      </p:to>
                                    </p:set>
                                    <p:animEffect transition="in" filter="fade">
                                      <p:cBhvr>
                                        <p:cTn id="17" dur="500"/>
                                        <p:tgtEl>
                                          <p:spTgt spid="1361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6199">
                                            <p:txEl>
                                              <p:pRg st="3" end="3"/>
                                            </p:txEl>
                                          </p:spTgt>
                                        </p:tgtEl>
                                        <p:attrNameLst>
                                          <p:attrName>style.visibility</p:attrName>
                                        </p:attrNameLst>
                                      </p:cBhvr>
                                      <p:to>
                                        <p:strVal val="visible"/>
                                      </p:to>
                                    </p:set>
                                    <p:animEffect transition="in" filter="fade">
                                      <p:cBhvr>
                                        <p:cTn id="22" dur="500"/>
                                        <p:tgtEl>
                                          <p:spTgt spid="1361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xmlns="" id="{33506820-3BC4-4F55-828C-CDFC933F47F5}"/>
              </a:ext>
            </a:extLst>
          </p:cNvPr>
          <p:cNvSpPr>
            <a:spLocks noGrp="1" noChangeArrowheads="1"/>
          </p:cNvSpPr>
          <p:nvPr>
            <p:ph type="title"/>
          </p:nvPr>
        </p:nvSpPr>
        <p:spPr>
          <a:xfrm>
            <a:off x="1066800" y="1203325"/>
            <a:ext cx="7543800" cy="701675"/>
          </a:xfrm>
        </p:spPr>
        <p:txBody>
          <a:bodyPr/>
          <a:lstStyle/>
          <a:p>
            <a:pPr eaLnBrk="1" hangingPunct="1"/>
            <a:r>
              <a:rPr lang="en-US" altLang="en-US" sz="4000"/>
              <a:t>Major Fair Employment Laws</a:t>
            </a:r>
          </a:p>
        </p:txBody>
      </p:sp>
      <p:sp>
        <p:nvSpPr>
          <p:cNvPr id="76809" name="Rectangle 9">
            <a:extLst>
              <a:ext uri="{FF2B5EF4-FFF2-40B4-BE49-F238E27FC236}">
                <a16:creationId xmlns:a16="http://schemas.microsoft.com/office/drawing/2014/main" xmlns="" id="{9D87A1E2-337F-4118-8104-328D32A3C69A}"/>
              </a:ext>
            </a:extLst>
          </p:cNvPr>
          <p:cNvSpPr>
            <a:spLocks noGrp="1" noChangeArrowheads="1"/>
          </p:cNvSpPr>
          <p:nvPr>
            <p:ph type="body" sz="half" idx="1"/>
          </p:nvPr>
        </p:nvSpPr>
        <p:spPr/>
        <p:txBody>
          <a:bodyPr/>
          <a:lstStyle/>
          <a:p>
            <a:pPr eaLnBrk="1" hangingPunct="1"/>
            <a:r>
              <a:rPr lang="en-US" altLang="en-US" sz="2400"/>
              <a:t>Title VII of the Civil Rights Act of 1964</a:t>
            </a:r>
          </a:p>
          <a:p>
            <a:pPr eaLnBrk="1" hangingPunct="1"/>
            <a:r>
              <a:rPr lang="en-US" altLang="en-US" sz="2400"/>
              <a:t>Age Discrimination in Employment Act   </a:t>
            </a:r>
          </a:p>
          <a:p>
            <a:pPr eaLnBrk="1" hangingPunct="1"/>
            <a:r>
              <a:rPr lang="en-US" altLang="en-US" sz="2400"/>
              <a:t>Equal Pay Act </a:t>
            </a:r>
          </a:p>
          <a:p>
            <a:pPr eaLnBrk="1" hangingPunct="1"/>
            <a:r>
              <a:rPr lang="en-US" altLang="en-US" sz="2400"/>
              <a:t>Americans with Disabilities Act</a:t>
            </a:r>
          </a:p>
        </p:txBody>
      </p:sp>
      <p:pic>
        <p:nvPicPr>
          <p:cNvPr id="13316" name="Picture 15">
            <a:extLst>
              <a:ext uri="{FF2B5EF4-FFF2-40B4-BE49-F238E27FC236}">
                <a16:creationId xmlns:a16="http://schemas.microsoft.com/office/drawing/2014/main" xmlns="" id="{B9025961-3D9E-4FBD-89CD-3E245A4AEFBF}"/>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t="1613" r="2061" b="-1430"/>
          <a:stretch>
            <a:fillRect/>
          </a:stretch>
        </p:blipFill>
        <p:spPr>
          <a:xfrm>
            <a:off x="4183063" y="2074863"/>
            <a:ext cx="4427537" cy="4325937"/>
          </a:xfrm>
          <a:noFill/>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6809">
                                            <p:txEl>
                                              <p:pRg st="0" end="0"/>
                                            </p:txEl>
                                          </p:spTgt>
                                        </p:tgtEl>
                                        <p:attrNameLst>
                                          <p:attrName>style.visibility</p:attrName>
                                        </p:attrNameLst>
                                      </p:cBhvr>
                                      <p:to>
                                        <p:strVal val="visible"/>
                                      </p:to>
                                    </p:set>
                                    <p:animEffect transition="in" filter="fade">
                                      <p:cBhvr>
                                        <p:cTn id="7" dur="500"/>
                                        <p:tgtEl>
                                          <p:spTgt spid="768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6809">
                                            <p:txEl>
                                              <p:pRg st="1" end="1"/>
                                            </p:txEl>
                                          </p:spTgt>
                                        </p:tgtEl>
                                        <p:attrNameLst>
                                          <p:attrName>style.visibility</p:attrName>
                                        </p:attrNameLst>
                                      </p:cBhvr>
                                      <p:to>
                                        <p:strVal val="visible"/>
                                      </p:to>
                                    </p:set>
                                    <p:animEffect transition="in" filter="fade">
                                      <p:cBhvr>
                                        <p:cTn id="12" dur="500"/>
                                        <p:tgtEl>
                                          <p:spTgt spid="768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6809">
                                            <p:txEl>
                                              <p:pRg st="2" end="2"/>
                                            </p:txEl>
                                          </p:spTgt>
                                        </p:tgtEl>
                                        <p:attrNameLst>
                                          <p:attrName>style.visibility</p:attrName>
                                        </p:attrNameLst>
                                      </p:cBhvr>
                                      <p:to>
                                        <p:strVal val="visible"/>
                                      </p:to>
                                    </p:set>
                                    <p:animEffect transition="in" filter="fade">
                                      <p:cBhvr>
                                        <p:cTn id="17" dur="500"/>
                                        <p:tgtEl>
                                          <p:spTgt spid="768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6809">
                                            <p:txEl>
                                              <p:pRg st="3" end="3"/>
                                            </p:txEl>
                                          </p:spTgt>
                                        </p:tgtEl>
                                        <p:attrNameLst>
                                          <p:attrName>style.visibility</p:attrName>
                                        </p:attrNameLst>
                                      </p:cBhvr>
                                      <p:to>
                                        <p:strVal val="visible"/>
                                      </p:to>
                                    </p:set>
                                    <p:animEffect transition="in" filter="fade">
                                      <p:cBhvr>
                                        <p:cTn id="22" dur="500"/>
                                        <p:tgtEl>
                                          <p:spTgt spid="768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618F9F26-F046-48B5-A050-70DEDEE449A7}"/>
              </a:ext>
            </a:extLst>
          </p:cNvPr>
          <p:cNvSpPr>
            <a:spLocks noGrp="1" noChangeArrowheads="1"/>
          </p:cNvSpPr>
          <p:nvPr>
            <p:ph type="title"/>
          </p:nvPr>
        </p:nvSpPr>
        <p:spPr>
          <a:xfrm>
            <a:off x="1066800" y="1143000"/>
            <a:ext cx="7543800" cy="762000"/>
          </a:xfrm>
        </p:spPr>
        <p:txBody>
          <a:bodyPr/>
          <a:lstStyle/>
          <a:p>
            <a:pPr eaLnBrk="1" hangingPunct="1"/>
            <a:r>
              <a:rPr lang="en-US" altLang="en-US"/>
              <a:t>Fair Employment Laws</a:t>
            </a:r>
            <a:r>
              <a:rPr lang="en-US" altLang="en-US" sz="2400"/>
              <a:t> (cont.)</a:t>
            </a:r>
          </a:p>
        </p:txBody>
      </p:sp>
      <p:sp>
        <p:nvSpPr>
          <p:cNvPr id="77833" name="Rectangle 9">
            <a:extLst>
              <a:ext uri="{FF2B5EF4-FFF2-40B4-BE49-F238E27FC236}">
                <a16:creationId xmlns:a16="http://schemas.microsoft.com/office/drawing/2014/main" xmlns="" id="{598E805A-C60C-4029-9633-B508F9211328}"/>
              </a:ext>
            </a:extLst>
          </p:cNvPr>
          <p:cNvSpPr>
            <a:spLocks noGrp="1" noChangeArrowheads="1"/>
          </p:cNvSpPr>
          <p:nvPr>
            <p:ph type="body" sz="half" idx="1"/>
          </p:nvPr>
        </p:nvSpPr>
        <p:spPr/>
        <p:txBody>
          <a:bodyPr/>
          <a:lstStyle/>
          <a:p>
            <a:pPr eaLnBrk="1" hangingPunct="1"/>
            <a:r>
              <a:rPr lang="en-US" altLang="en-US" sz="2400"/>
              <a:t>Executive Order 11246</a:t>
            </a:r>
          </a:p>
          <a:p>
            <a:pPr eaLnBrk="1" hangingPunct="1"/>
            <a:r>
              <a:rPr lang="en-US" altLang="en-US" sz="2400"/>
              <a:t>Pregnancy Discrimination Act</a:t>
            </a:r>
          </a:p>
          <a:p>
            <a:pPr eaLnBrk="1" hangingPunct="1"/>
            <a:r>
              <a:rPr lang="en-US" altLang="en-US" sz="2400"/>
              <a:t>Immigration Reform </a:t>
            </a:r>
            <a:r>
              <a:rPr lang="en-US" altLang="en-US" sz="2400">
                <a:solidFill>
                  <a:srgbClr val="FF00FF"/>
                </a:solidFill>
              </a:rPr>
              <a:t/>
            </a:r>
            <a:br>
              <a:rPr lang="en-US" altLang="en-US" sz="2400">
                <a:solidFill>
                  <a:srgbClr val="FF00FF"/>
                </a:solidFill>
              </a:rPr>
            </a:br>
            <a:r>
              <a:rPr lang="en-US" altLang="en-US" sz="2400"/>
              <a:t>and Control Act</a:t>
            </a:r>
          </a:p>
          <a:p>
            <a:pPr eaLnBrk="1" hangingPunct="1"/>
            <a:r>
              <a:rPr lang="en-US" altLang="en-US" sz="2400"/>
              <a:t>Uniformed Services Employment and Reemployment </a:t>
            </a:r>
            <a:r>
              <a:rPr lang="en-US" altLang="en-US" sz="2400">
                <a:solidFill>
                  <a:srgbClr val="FF00FF"/>
                </a:solidFill>
              </a:rPr>
              <a:t/>
            </a:r>
            <a:br>
              <a:rPr lang="en-US" altLang="en-US" sz="2400">
                <a:solidFill>
                  <a:srgbClr val="FF00FF"/>
                </a:solidFill>
              </a:rPr>
            </a:br>
            <a:r>
              <a:rPr lang="en-US" altLang="en-US" sz="2400"/>
              <a:t>Rights Act</a:t>
            </a:r>
          </a:p>
          <a:p>
            <a:pPr eaLnBrk="1" hangingPunct="1">
              <a:buFont typeface="Times" panose="02020603050405020304" pitchFamily="18" charset="0"/>
              <a:buNone/>
            </a:pPr>
            <a:endParaRPr lang="en-US" altLang="en-US" sz="2400"/>
          </a:p>
        </p:txBody>
      </p:sp>
      <p:pic>
        <p:nvPicPr>
          <p:cNvPr id="15364" name="Picture 13">
            <a:extLst>
              <a:ext uri="{FF2B5EF4-FFF2-40B4-BE49-F238E27FC236}">
                <a16:creationId xmlns:a16="http://schemas.microsoft.com/office/drawing/2014/main" xmlns="" id="{A1B22EB0-CC11-4395-B347-1D04B6CEFA69}"/>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l="22354" t="20792" r="10707" b="6389"/>
          <a:stretch>
            <a:fillRect/>
          </a:stretch>
        </p:blipFill>
        <p:spPr>
          <a:xfrm>
            <a:off x="4914900" y="2141538"/>
            <a:ext cx="3695700" cy="4021137"/>
          </a:xfrm>
          <a:noFill/>
          <a:ln w="19050">
            <a:solidFill>
              <a:schemeClr val="tx1"/>
            </a:solid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833">
                                            <p:txEl>
                                              <p:pRg st="0" end="0"/>
                                            </p:txEl>
                                          </p:spTgt>
                                        </p:tgtEl>
                                        <p:attrNameLst>
                                          <p:attrName>style.visibility</p:attrName>
                                        </p:attrNameLst>
                                      </p:cBhvr>
                                      <p:to>
                                        <p:strVal val="visible"/>
                                      </p:to>
                                    </p:set>
                                    <p:animEffect transition="in" filter="fade">
                                      <p:cBhvr>
                                        <p:cTn id="7" dur="500"/>
                                        <p:tgtEl>
                                          <p:spTgt spid="77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33">
                                            <p:txEl>
                                              <p:pRg st="1" end="1"/>
                                            </p:txEl>
                                          </p:spTgt>
                                        </p:tgtEl>
                                        <p:attrNameLst>
                                          <p:attrName>style.visibility</p:attrName>
                                        </p:attrNameLst>
                                      </p:cBhvr>
                                      <p:to>
                                        <p:strVal val="visible"/>
                                      </p:to>
                                    </p:set>
                                    <p:animEffect transition="in" filter="fade">
                                      <p:cBhvr>
                                        <p:cTn id="12" dur="500"/>
                                        <p:tgtEl>
                                          <p:spTgt spid="77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7833">
                                            <p:txEl>
                                              <p:pRg st="2" end="2"/>
                                            </p:txEl>
                                          </p:spTgt>
                                        </p:tgtEl>
                                        <p:attrNameLst>
                                          <p:attrName>style.visibility</p:attrName>
                                        </p:attrNameLst>
                                      </p:cBhvr>
                                      <p:to>
                                        <p:strVal val="visible"/>
                                      </p:to>
                                    </p:set>
                                    <p:animEffect transition="in" filter="fade">
                                      <p:cBhvr>
                                        <p:cTn id="17" dur="500"/>
                                        <p:tgtEl>
                                          <p:spTgt spid="77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7833">
                                            <p:txEl>
                                              <p:pRg st="3" end="3"/>
                                            </p:txEl>
                                          </p:spTgt>
                                        </p:tgtEl>
                                        <p:attrNameLst>
                                          <p:attrName>style.visibility</p:attrName>
                                        </p:attrNameLst>
                                      </p:cBhvr>
                                      <p:to>
                                        <p:strVal val="visible"/>
                                      </p:to>
                                    </p:set>
                                    <p:animEffect transition="in" filter="fade">
                                      <p:cBhvr>
                                        <p:cTn id="22" dur="500"/>
                                        <p:tgtEl>
                                          <p:spTgt spid="778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7">
            <a:extLst>
              <a:ext uri="{FF2B5EF4-FFF2-40B4-BE49-F238E27FC236}">
                <a16:creationId xmlns:a16="http://schemas.microsoft.com/office/drawing/2014/main" xmlns="" id="{F77A8E01-8426-4DBA-897B-643B19C9E49B}"/>
              </a:ext>
            </a:extLst>
          </p:cNvPr>
          <p:cNvSpPr>
            <a:spLocks noGrp="1" noChangeArrowheads="1"/>
          </p:cNvSpPr>
          <p:nvPr>
            <p:ph type="title"/>
          </p:nvPr>
        </p:nvSpPr>
        <p:spPr>
          <a:xfrm>
            <a:off x="1066800" y="1143000"/>
            <a:ext cx="7543800" cy="762000"/>
          </a:xfrm>
        </p:spPr>
        <p:txBody>
          <a:bodyPr/>
          <a:lstStyle/>
          <a:p>
            <a:pPr eaLnBrk="1" hangingPunct="1"/>
            <a:r>
              <a:rPr lang="en-US" altLang="en-US"/>
              <a:t>Enforcement</a:t>
            </a:r>
          </a:p>
        </p:txBody>
      </p:sp>
      <p:sp>
        <p:nvSpPr>
          <p:cNvPr id="78876" name="Rectangle 28">
            <a:extLst>
              <a:ext uri="{FF2B5EF4-FFF2-40B4-BE49-F238E27FC236}">
                <a16:creationId xmlns:a16="http://schemas.microsoft.com/office/drawing/2014/main" xmlns="" id="{C10B109A-02E9-4587-8EE0-80AC87ABD3FC}"/>
              </a:ext>
            </a:extLst>
          </p:cNvPr>
          <p:cNvSpPr>
            <a:spLocks noGrp="1" noChangeArrowheads="1"/>
          </p:cNvSpPr>
          <p:nvPr>
            <p:ph type="body" sz="half" idx="1"/>
          </p:nvPr>
        </p:nvSpPr>
        <p:spPr/>
        <p:txBody>
          <a:bodyPr/>
          <a:lstStyle/>
          <a:p>
            <a:pPr eaLnBrk="1" hangingPunct="1"/>
            <a:r>
              <a:rPr lang="en-US" altLang="en-US" sz="2400"/>
              <a:t>EEOC </a:t>
            </a:r>
          </a:p>
          <a:p>
            <a:pPr eaLnBrk="1" hangingPunct="1"/>
            <a:r>
              <a:rPr lang="en-US" altLang="en-US" sz="2400"/>
              <a:t>State EEO agencies</a:t>
            </a:r>
          </a:p>
          <a:p>
            <a:pPr eaLnBrk="1" hangingPunct="1"/>
            <a:r>
              <a:rPr lang="en-US" altLang="en-US" sz="2400"/>
              <a:t>State and federal courts </a:t>
            </a:r>
          </a:p>
        </p:txBody>
      </p:sp>
      <p:pic>
        <p:nvPicPr>
          <p:cNvPr id="17412" name="Picture 31">
            <a:extLst>
              <a:ext uri="{FF2B5EF4-FFF2-40B4-BE49-F238E27FC236}">
                <a16:creationId xmlns:a16="http://schemas.microsoft.com/office/drawing/2014/main" xmlns="" id="{F1EDB534-B924-4923-9503-D49105944D69}"/>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4914900" y="2171700"/>
            <a:ext cx="3695700" cy="3960813"/>
          </a:xfr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8876">
                                            <p:txEl>
                                              <p:pRg st="0" end="0"/>
                                            </p:txEl>
                                          </p:spTgt>
                                        </p:tgtEl>
                                        <p:attrNameLst>
                                          <p:attrName>style.visibility</p:attrName>
                                        </p:attrNameLst>
                                      </p:cBhvr>
                                      <p:to>
                                        <p:strVal val="visible"/>
                                      </p:to>
                                    </p:set>
                                    <p:animEffect transition="in" filter="fade">
                                      <p:cBhvr>
                                        <p:cTn id="7" dur="500"/>
                                        <p:tgtEl>
                                          <p:spTgt spid="788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8876">
                                            <p:txEl>
                                              <p:pRg st="1" end="1"/>
                                            </p:txEl>
                                          </p:spTgt>
                                        </p:tgtEl>
                                        <p:attrNameLst>
                                          <p:attrName>style.visibility</p:attrName>
                                        </p:attrNameLst>
                                      </p:cBhvr>
                                      <p:to>
                                        <p:strVal val="visible"/>
                                      </p:to>
                                    </p:set>
                                    <p:animEffect transition="in" filter="fade">
                                      <p:cBhvr>
                                        <p:cTn id="12" dur="500"/>
                                        <p:tgtEl>
                                          <p:spTgt spid="788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8876">
                                            <p:txEl>
                                              <p:pRg st="2" end="2"/>
                                            </p:txEl>
                                          </p:spTgt>
                                        </p:tgtEl>
                                        <p:attrNameLst>
                                          <p:attrName>style.visibility</p:attrName>
                                        </p:attrNameLst>
                                      </p:cBhvr>
                                      <p:to>
                                        <p:strVal val="visible"/>
                                      </p:to>
                                    </p:set>
                                    <p:animEffect transition="in" filter="fade">
                                      <p:cBhvr>
                                        <p:cTn id="17" dur="500"/>
                                        <p:tgtEl>
                                          <p:spTgt spid="788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C6B121B1-EBD9-4A06-A449-D735307EDA17}"/>
              </a:ext>
            </a:extLst>
          </p:cNvPr>
          <p:cNvSpPr>
            <a:spLocks noGrp="1" noChangeArrowheads="1"/>
          </p:cNvSpPr>
          <p:nvPr>
            <p:ph type="title"/>
          </p:nvPr>
        </p:nvSpPr>
        <p:spPr>
          <a:xfrm>
            <a:off x="1066800" y="1143000"/>
            <a:ext cx="7543800" cy="762000"/>
          </a:xfrm>
        </p:spPr>
        <p:txBody>
          <a:bodyPr/>
          <a:lstStyle/>
          <a:p>
            <a:pPr eaLnBrk="1" hangingPunct="1"/>
            <a:r>
              <a:rPr lang="en-US" altLang="en-US"/>
              <a:t>Company Policy</a:t>
            </a:r>
          </a:p>
        </p:txBody>
      </p:sp>
      <p:sp>
        <p:nvSpPr>
          <p:cNvPr id="79881" name="Rectangle 9">
            <a:extLst>
              <a:ext uri="{FF2B5EF4-FFF2-40B4-BE49-F238E27FC236}">
                <a16:creationId xmlns:a16="http://schemas.microsoft.com/office/drawing/2014/main" xmlns="" id="{D7E90A8A-B983-472B-8E21-94AD85511213}"/>
              </a:ext>
            </a:extLst>
          </p:cNvPr>
          <p:cNvSpPr>
            <a:spLocks noGrp="1" noChangeArrowheads="1"/>
          </p:cNvSpPr>
          <p:nvPr>
            <p:ph type="body" sz="half" idx="1"/>
          </p:nvPr>
        </p:nvSpPr>
        <p:spPr/>
        <p:txBody>
          <a:bodyPr/>
          <a:lstStyle/>
          <a:p>
            <a:pPr eaLnBrk="1" hangingPunct="1"/>
            <a:r>
              <a:rPr lang="en-US" altLang="en-US" sz="2400"/>
              <a:t>Equal employment opportunity    </a:t>
            </a:r>
          </a:p>
          <a:p>
            <a:pPr eaLnBrk="1" hangingPunct="1"/>
            <a:r>
              <a:rPr lang="en-US" altLang="en-US" sz="2400"/>
              <a:t>Our goal: To hire the best candidates for each job solely on the basis of qualifications</a:t>
            </a:r>
          </a:p>
        </p:txBody>
      </p:sp>
      <p:pic>
        <p:nvPicPr>
          <p:cNvPr id="19460" name="Picture 21">
            <a:extLst>
              <a:ext uri="{FF2B5EF4-FFF2-40B4-BE49-F238E27FC236}">
                <a16:creationId xmlns:a16="http://schemas.microsoft.com/office/drawing/2014/main" xmlns="" id="{81845C32-809B-4953-9D42-B5102A017AC3}"/>
              </a:ext>
            </a:extLst>
          </p:cNvPr>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l="3093"/>
          <a:stretch>
            <a:fillRect/>
          </a:stretch>
        </p:blipFill>
        <p:spPr>
          <a:xfrm>
            <a:off x="4914900" y="2176463"/>
            <a:ext cx="3695700" cy="3952875"/>
          </a:xfrm>
          <a:noFill/>
          <a:ln>
            <a:solidFill>
              <a:schemeClr val="tx1"/>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9881">
                                            <p:txEl>
                                              <p:pRg st="0" end="0"/>
                                            </p:txEl>
                                          </p:spTgt>
                                        </p:tgtEl>
                                        <p:attrNameLst>
                                          <p:attrName>style.visibility</p:attrName>
                                        </p:attrNameLst>
                                      </p:cBhvr>
                                      <p:to>
                                        <p:strVal val="visible"/>
                                      </p:to>
                                    </p:set>
                                    <p:animEffect transition="in" filter="fade">
                                      <p:cBhvr>
                                        <p:cTn id="7" dur="500"/>
                                        <p:tgtEl>
                                          <p:spTgt spid="798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9881">
                                            <p:txEl>
                                              <p:pRg st="1" end="1"/>
                                            </p:txEl>
                                          </p:spTgt>
                                        </p:tgtEl>
                                        <p:attrNameLst>
                                          <p:attrName>style.visibility</p:attrName>
                                        </p:attrNameLst>
                                      </p:cBhvr>
                                      <p:to>
                                        <p:strVal val="visible"/>
                                      </p:to>
                                    </p:set>
                                    <p:animEffect transition="in" filter="fade">
                                      <p:cBhvr>
                                        <p:cTn id="12" dur="500"/>
                                        <p:tgtEl>
                                          <p:spTgt spid="798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01E20F21-BBF9-4726-A2D5-3723EAA4AF30}"/>
              </a:ext>
            </a:extLst>
          </p:cNvPr>
          <p:cNvSpPr>
            <a:spLocks noGrp="1" noChangeArrowheads="1"/>
          </p:cNvSpPr>
          <p:nvPr>
            <p:ph type="title"/>
          </p:nvPr>
        </p:nvSpPr>
        <p:spPr>
          <a:xfrm>
            <a:off x="1066800" y="1143000"/>
            <a:ext cx="7543800" cy="762000"/>
          </a:xfrm>
        </p:spPr>
        <p:txBody>
          <a:bodyPr/>
          <a:lstStyle/>
          <a:p>
            <a:pPr eaLnBrk="1" hangingPunct="1"/>
            <a:r>
              <a:rPr lang="en-US" altLang="en-US"/>
              <a:t>Job Descriptions</a:t>
            </a:r>
          </a:p>
        </p:txBody>
      </p:sp>
      <p:sp>
        <p:nvSpPr>
          <p:cNvPr id="80905" name="Rectangle 9">
            <a:extLst>
              <a:ext uri="{FF2B5EF4-FFF2-40B4-BE49-F238E27FC236}">
                <a16:creationId xmlns:a16="http://schemas.microsoft.com/office/drawing/2014/main" xmlns="" id="{84AADB68-3F7F-4532-8610-C30F12D261DA}"/>
              </a:ext>
            </a:extLst>
          </p:cNvPr>
          <p:cNvSpPr>
            <a:spLocks noGrp="1" noChangeArrowheads="1"/>
          </p:cNvSpPr>
          <p:nvPr>
            <p:ph type="body" idx="1"/>
          </p:nvPr>
        </p:nvSpPr>
        <p:spPr>
          <a:xfrm>
            <a:off x="1066800" y="2057400"/>
            <a:ext cx="2987675" cy="4191000"/>
          </a:xfrm>
        </p:spPr>
        <p:txBody>
          <a:bodyPr/>
          <a:lstStyle/>
          <a:p>
            <a:pPr eaLnBrk="1" hangingPunct="1"/>
            <a:r>
              <a:rPr lang="en-US" altLang="en-US"/>
              <a:t>Write a job description for each position   </a:t>
            </a:r>
          </a:p>
          <a:p>
            <a:pPr eaLnBrk="1" hangingPunct="1"/>
            <a:r>
              <a:rPr lang="en-US" altLang="en-US"/>
              <a:t>Focus on qualifications   </a:t>
            </a:r>
          </a:p>
          <a:p>
            <a:pPr eaLnBrk="1" hangingPunct="1"/>
            <a:r>
              <a:rPr lang="en-US" altLang="en-US"/>
              <a:t>Specify essential job functions</a:t>
            </a:r>
          </a:p>
        </p:txBody>
      </p:sp>
      <p:pic>
        <p:nvPicPr>
          <p:cNvPr id="21508" name="Picture 4">
            <a:extLst>
              <a:ext uri="{FF2B5EF4-FFF2-40B4-BE49-F238E27FC236}">
                <a16:creationId xmlns:a16="http://schemas.microsoft.com/office/drawing/2014/main" xmlns="" id="{8E8898CF-48D4-474C-A8BF-B4B51C6D3846}"/>
              </a:ext>
            </a:extLst>
          </p:cNvPr>
          <p:cNvPicPr>
            <a:picLocks noChangeAspect="1"/>
          </p:cNvPicPr>
          <p:nvPr/>
        </p:nvPicPr>
        <p:blipFill>
          <a:blip r:embed="rId4" cstate="print">
            <a:extLst>
              <a:ext uri="{28A0092B-C50C-407E-A947-70E740481C1C}">
                <a14:useLocalDpi xmlns:a14="http://schemas.microsoft.com/office/drawing/2010/main" val="0"/>
              </a:ext>
            </a:extLst>
          </a:blip>
          <a:srcRect l="7964" r="5907" b="16216"/>
          <a:stretch>
            <a:fillRect/>
          </a:stretch>
        </p:blipFill>
        <p:spPr bwMode="auto">
          <a:xfrm>
            <a:off x="4054475" y="2171700"/>
            <a:ext cx="4556125" cy="2989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905">
                                            <p:txEl>
                                              <p:pRg st="0" end="0"/>
                                            </p:txEl>
                                          </p:spTgt>
                                        </p:tgtEl>
                                        <p:attrNameLst>
                                          <p:attrName>style.visibility</p:attrName>
                                        </p:attrNameLst>
                                      </p:cBhvr>
                                      <p:to>
                                        <p:strVal val="visible"/>
                                      </p:to>
                                    </p:set>
                                    <p:animEffect transition="in" filter="fade">
                                      <p:cBhvr>
                                        <p:cTn id="7" dur="500"/>
                                        <p:tgtEl>
                                          <p:spTgt spid="809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5">
                                            <p:txEl>
                                              <p:pRg st="1" end="1"/>
                                            </p:txEl>
                                          </p:spTgt>
                                        </p:tgtEl>
                                        <p:attrNameLst>
                                          <p:attrName>style.visibility</p:attrName>
                                        </p:attrNameLst>
                                      </p:cBhvr>
                                      <p:to>
                                        <p:strVal val="visible"/>
                                      </p:to>
                                    </p:set>
                                    <p:animEffect transition="in" filter="fade">
                                      <p:cBhvr>
                                        <p:cTn id="12" dur="500"/>
                                        <p:tgtEl>
                                          <p:spTgt spid="809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905">
                                            <p:txEl>
                                              <p:pRg st="2" end="2"/>
                                            </p:txEl>
                                          </p:spTgt>
                                        </p:tgtEl>
                                        <p:attrNameLst>
                                          <p:attrName>style.visibility</p:attrName>
                                        </p:attrNameLst>
                                      </p:cBhvr>
                                      <p:to>
                                        <p:strVal val="visible"/>
                                      </p:to>
                                    </p:set>
                                    <p:animEffect transition="in" filter="fade">
                                      <p:cBhvr>
                                        <p:cTn id="17" dur="500"/>
                                        <p:tgtEl>
                                          <p:spTgt spid="809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TrainingToday_logo_Articulate_3_12.png"/>
  <p:tag name="ARTICULATE_PRESENTER" val="(None selected)"/>
  <p:tag name="ARTICULATE_LMS" val="0"/>
  <p:tag name="ARTICULATE_TEMPLATE" val="BLR_Pub_to_Web_11_11"/>
  <p:tag name="ARTICULATE_TEMPLATE_GUID" val="5278f231-e1d8-4a22-83a0-ea17ffac3544"/>
  <p:tag name="PRESENTER_PREVIEW_MODE" val="0"/>
  <p:tag name="PRESENTER_PREVIEW_START" val="1"/>
  <p:tag name="PLAYERLOGOHEIGHT" val="132"/>
  <p:tag name="PLAYERLOGOWIDTH" val="598"/>
  <p:tag name="LAUNCHINNEWWINDOW" val="0"/>
  <p:tag name="LASTPUBLISHED" val="C:\Users\RMaclachlan\Desktop\Hiring Legally\player.html"/>
  <p:tag name="ARTICULATE_META_COURSE_VERSION_SET" val="True"/>
  <p:tag name="ARTICULATE_META_NAME_SET" val="True"/>
  <p:tag name="ARTICULATE_REFERENCE_ID" val="b73a8e22-5dd0-430c-8120-675438bd906c"/>
  <p:tag name="ARTICULATE_REFERENCE_COUNT" val="0"/>
  <p:tag name="ARTICULATE_PLAYER_GLOSSARY_XML" val="&lt;?xml version=&quot;1.0&quot; encoding=&quot;utf-16&quot;?&gt;&lt;glossary xmlns:xsi=&quot;http://www.w3.org/2001/XMLSchema-instance&quot; xmlns:xsd=&quot;http://www.w3.org/2001/XMLSchema&quot;&gt;&lt;terms /&gt;&lt;/glossary&gt;"/>
  <p:tag name="ARTICULATE_PRESENTER_VERSION" val="8"/>
  <p:tag name="ARTICULATE_DESIGN_ID_1_BLR_PPT_FINALMASTER" val="5wG7t5Dp0sE"/>
  <p:tag name="ARTICULATE_PACKAGE_AUTHOR" val="BLR"/>
  <p:tag name="ARTICULATE_PACKAGE_TITLE" val="Hiring_Legally"/>
  <p:tag name="ARTICULATE_PACKAGE_VERSION" val="1.0"/>
  <p:tag name="ARTICULATE_PACKAGE_NAME" val="C:\Users\RMaclachlan\Desktop\PRESENT WORKING\Hiring Legally_Pres_Pro.zip"/>
  <p:tag name="TAG_BACKING_FORM_KEY" val="4394480-c:\users\rmaclachlan\desktop\present working\hiring legally pres_pro_11_27_17\hiring_legally.ppt"/>
  <p:tag name="ARTICULATE_USED_PAGE_ORIENTATION" val="1"/>
  <p:tag name="ARTICULATE_USED_PAGE_SIZE" val="1"/>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59"/>
  <p:tag name="ARTICULATE_SLIDE_GUID" val="3ae566a6-8cb6-4115-93f9-6b863982d800"/>
  <p:tag name="ARTICULATE_SLIDE_NAV" val="5"/>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Joan Edited\Hiring Legally slide 05.wav"/>
  <p:tag name="ELAPSEDTIME" val="0.00"/>
  <p:tag name="TIMELINE" val="8.31/26.98/39.79/52.38"/>
  <p:tag name="ARTICULATE_USED_LAYOUT" val="1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UDIO_ID" val="260"/>
  <p:tag name="ARTICULATE_SLIDE_GUID" val="55a5c503-80af-40f4-aceb-705e2c812eab"/>
  <p:tag name="ARTICULATE_SLIDE_NAV" val="6"/>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Joan Edited\Hiring Legally slide 06.wav"/>
  <p:tag name="ELAPSEDTIME" val="0.00"/>
  <p:tag name="TIMELINE" val="3.63/22.33/40.13/58.00"/>
  <p:tag name="ARTICULATE_USED_LAYOUT" val="1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UDIO_ID" val="261"/>
  <p:tag name="ARTICULATE_SLIDE_GUID" val="eba6fec8-bbb4-4988-8847-f58a8e351700"/>
  <p:tag name="ARTICULATE_SLIDE_NAV" val="7"/>
  <p:tag name="ORIGINAL_AUDIO_FILEPATH" val="C:\Documents and Settings\GStefanovics\Desktop\Hiring Legally\Audio\Hiring_07.wav"/>
  <p:tag name="ELAPSEDTIME" val="66.08"/>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8.60/26.60/38.10"/>
  <p:tag name="ARTICULATE_USED_LAYOUT" val="13"/>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MACLA~1\AppData\Local\Temp\articulate\presenter\imgtemp\OiNy43Y4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UDIO_ID" val="262"/>
  <p:tag name="ARTICULATE_SLIDE_GUID" val="4a5db021-ff56-41ff-a8b0-2fe04d5eccae"/>
  <p:tag name="ARTICULATE_SLIDE_NAV" val="8"/>
  <p:tag name="ORIGINAL_AUDIO_FILEPATH" val="C:\Documents and Settings\GStefanovics\Desktop\Hiring Legally\Audio\Hiring_08.wav"/>
  <p:tag name="ELAPSEDTIME" val="40.88"/>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11.80/19.60"/>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UDIO_ID" val="263"/>
  <p:tag name="ARTICULATE_SLIDE_GUID" val="9ac2c34c-bf8a-4c60-aa0c-e8729f08fde0"/>
  <p:tag name="ARTICULATE_SLIDE_NAV" val="9"/>
  <p:tag name="ORIGINAL_AUDIO_FILEPATH" val="C:\Documents and Settings\GStefanovics\Desktop\Hiring Legally\Audio\Hiring_09.wav"/>
  <p:tag name="ELAPSEDTIME" val="57.66"/>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19.30/23.50/35.70"/>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285"/>
  <p:tag name="ARTICULATE_SLIDE_GUID" val="5da34eae-1c90-4a20-b645-3b93b5a13f25"/>
  <p:tag name="ARTICULATE_SLIDE_NAV" val="10"/>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Updates Dave\Hiring_Legally_Dave_Slide_10.wav"/>
  <p:tag name="ELAPSEDTIME" val="0.00"/>
  <p:tag name="ARTICULATE_USED_LAYOUT" val="12"/>
  <p:tag name="ARTICULATE_SLIDE_THUMBNAIL_REFRESH" val="1"/>
  <p:tag name="TIMELINE" val="2.77/35.98"/>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MSHW~1\LOCALS~1\Temp\articulate\presenter\imgtemp\b4ode6UV_files\slide0001_image001.pn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UDIO_ID" val="264"/>
  <p:tag name="ARTICULATE_SLIDE_GUID" val="8232b6a7-7aba-44b2-90b9-877f0601820c"/>
  <p:tag name="ARTICULATE_SLIDE_NAV" val="11"/>
  <p:tag name="ORIGINAL_AUDIO_FILEPATH" val="C:\Documents and Settings\GStefanovics\Desktop\Hiring Legally\Audio\Hiring_11.wav"/>
  <p:tag name="ELAPSEDTIME" val="66.59"/>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9.60/25.30/38.00"/>
  <p:tag name="ARTICULATE_USED_LAYOUT" val="12"/>
</p:tagLst>
</file>

<file path=ppt/tags/tag22.xml><?xml version="1.0" encoding="utf-8"?>
<p:tagLst xmlns:a="http://schemas.openxmlformats.org/drawingml/2006/main" xmlns:r="http://schemas.openxmlformats.org/officeDocument/2006/relationships" xmlns:p="http://schemas.openxmlformats.org/presentationml/2006/main">
  <p:tag name="AUDIO_ID" val="286"/>
  <p:tag name="ARTICULATE_SLIDE_GUID" val="f386689b-6d5f-421b-98c8-57a97822b881"/>
  <p:tag name="ARTICULATE_SLIDE_NAV" val="12"/>
  <p:tag name="ORIGINAL_AUDIO_FILEPATH" val="C:\Documents and Settings\GStefanovics\Desktop\Hiring Legally\Audio\Hiring_12.wav"/>
  <p:tag name="ELAPSEDTIME" val="23.67"/>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ARTICULATE_USED_LAYOUT" val="1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UDIO_ID" val="265"/>
  <p:tag name="ARTICULATE_SLIDE_GUID" val="d56c8249-bcf8-4099-a1a8-3e8cdf1d04f7"/>
  <p:tag name="ARTICULATE_SLIDE_NAV" val="13"/>
  <p:tag name="ORIGINAL_AUDIO_FILEPATH" val="C:\Documents and Settings\GStefanovics\Desktop\Hiring Legally\Audio\Hiring_13New.wav"/>
  <p:tag name="ELAPSEDTIME" val="50.00"/>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22.10/35.50/42.00"/>
  <p:tag name="ARTICULATE_USED_LAYOUT" val="12"/>
</p:tagLst>
</file>

<file path=ppt/tags/tag25.xml><?xml version="1.0" encoding="utf-8"?>
<p:tagLst xmlns:a="http://schemas.openxmlformats.org/drawingml/2006/main" xmlns:r="http://schemas.openxmlformats.org/officeDocument/2006/relationships" xmlns:p="http://schemas.openxmlformats.org/presentationml/2006/main">
  <p:tag name="AUDIO_ID" val="290"/>
  <p:tag name="ARTICULATE_SLIDE_GUID" val="400bc56c-151a-4dca-ad60-4c57f6664f23"/>
  <p:tag name="ARTICULATE_SLIDE_NAV" val="14"/>
  <p:tag name="ORIGINAL_AUDIO_FILEPATH" val="C:\Documents and Settings\GStefanovics\Desktop\Hiring Legally\Audio\Hiring_14.wav"/>
  <p:tag name="ELAPSEDTIME" val="42.26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3.00/24.90/30.50"/>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266"/>
  <p:tag name="ARTICULATE_SLIDE_GUID" val="a9d681f5-a6e1-4ffa-8c65-4a2a77a716e1"/>
  <p:tag name="ARTICULATE_SLIDE_NAV" val="15"/>
  <p:tag name="ORIGINAL_AUDIO_FILEPATH" val="C:\Documents and Settings\GStefanovics\Desktop\Hiring Legally\Audio\Hiring_15.wav"/>
  <p:tag name="ELAPSEDTIME" val="62.82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7.63/14.98/31.60/51.27"/>
  <p:tag name="ARTICULATE_USED_LAYOUT" val="1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UDIO_ID" val="267"/>
  <p:tag name="ARTICULATE_SLIDE_GUID" val="caa145be-790b-4120-8d92-b649b95a4c0b"/>
  <p:tag name="ARTICULATE_SLIDE_NAV" val="16"/>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Updates Dave\Hiring_Legally_Dave_Slide_16.wav"/>
  <p:tag name="ELAPSEDTIME" val="0.00"/>
  <p:tag name="TIMELINE" val="9.15/28.15/46.77/58.10/66.46"/>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268"/>
  <p:tag name="ARTICULATE_SLIDE_GUID" val="fa5bac28-d8f9-4be6-a80d-577ff0945c1b"/>
  <p:tag name="ARTICULATE_SLIDE_NAV" val="17"/>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Updates Dave\Hiring_Legally_Dave_Slide_17.wav"/>
  <p:tag name="ELAPSEDTIME" val="0.00"/>
  <p:tag name="TIMELINE" val="4.06/19.81/32.33/49.02/64.10"/>
  <p:tag name="ARTICULATE_USED_LAYOUT" val="1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MACLA~1\AppData\Local\Temp\articulate\presenter\imgtemp\gLOeMffQ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UDIO_ID" val="269"/>
  <p:tag name="ARTICULATE_SLIDE_GUID" val="9cc17d23-c505-4c1e-9639-472815833904"/>
  <p:tag name="ARTICULATE_SLIDE_NAV" val="18"/>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Joan Edited\Hiring Legally slide 18.wav"/>
  <p:tag name="ELAPSEDTIME" val="0.00"/>
  <p:tag name="TIMELINE" val="9.06/16.35/27.46/34.85"/>
  <p:tag name="ARTICULATE_USED_LAYOUT" val="1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d2c5d2fe-82a5-48aa-9b13-1966137b7e9f"/>
  <p:tag name="AUDIO_ID" val="270"/>
  <p:tag name="ARTICULATE_SLIDE_NAV" val="19"/>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Joan Edited\Hiring Legally slide 19.wav"/>
  <p:tag name="ELAPSEDTIME" val="0.00"/>
  <p:tag name="TIMELINE" val="3.98/38.75"/>
  <p:tag name="ARTICULATE_USED_LAYOUT" val="12"/>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18"/>
  <p:tag name="MARGIN_3" val="36"/>
  <p:tag name="MARGIN_4" val="108"/>
  <p:tag name="MARGIN_5" val="162"/>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UDIO_ID" val="271"/>
  <p:tag name="ARTICULATE_SLIDE_GUID" val="88313128-0015-4df1-9715-085a11bb6db9"/>
  <p:tag name="ARTICULATE_SLIDE_NAV" val="20"/>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Updates Dave\Hiring_Legally_Dave_Slide_20.wav"/>
  <p:tag name="ELAPSEDTIME" val="0.00"/>
  <p:tag name="TIMELINE" val="17.40/48.85/65.65/71.35"/>
  <p:tag name="ARTICULATE_USED_LAYOUT" val="12"/>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UDIO_ID" val="272"/>
  <p:tag name="ARTICULATE_SLIDE_GUID" val="b6eac580-8018-4c56-88c4-8d7da563c4e7"/>
  <p:tag name="ARTICULATE_SLIDE_NAV" val="21"/>
  <p:tag name="ORIGINAL_AUDIO_FILEPATH" val="C:\Documents and Settings\GStefanovics\Desktop\Hiring Legally\Audio\Hiring_21.wav"/>
  <p:tag name="ELAPSEDTIME" val="49.00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14.30/20.40/33.20"/>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RTICULATE_SLIDE_GUID" val="a4e8aeff-ddd3-4542-89a7-f9c5b093ca2c"/>
  <p:tag name="AUDIO_ID" val="289"/>
  <p:tag name="ARTICULATE_SLIDE_NAV" val="2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Updates Dave\Hiring_Legally_Dave_Slide_22.wav"/>
  <p:tag name="ELAPSEDTIME" val="0.00"/>
  <p:tag name="TIMELINE" val="2.42/5.77"/>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18"/>
  <p:tag name="MARGIN_3" val="36"/>
  <p:tag name="MARGIN_4" val="108"/>
  <p:tag name="MARGIN_5" val="162"/>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MACLA~1\AppData\Local\Temp\articulate\presenter\imgtemp\03q4G3h5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AUDIO_ID" val="273"/>
  <p:tag name="ARTICULATE_SLIDE_GUID" val="c36e9497-62f0-4b60-ad62-103d003c7937"/>
  <p:tag name="ARTICULATE_SLIDE_NAV" val="23"/>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Joan Edited\Hiring Legally slide 23.wav"/>
  <p:tag name="ELAPSEDTIME" val="0.00"/>
  <p:tag name="TIMELINE" val="29.79/34.13/48.40"/>
  <p:tag name="ARTICULATE_USED_LAYOUT" val="12"/>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AUDIO_ID" val="287"/>
  <p:tag name="ARTICULATE_SLIDE_GUID" val="3cda0335-5bc6-4d58-8db8-f7f00ca25c71"/>
  <p:tag name="ARTICULATE_SLIDE_NAV" val="24"/>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Joan Edited\Hiring Legally slide 24.wav"/>
  <p:tag name="ELAPSEDTIME" val="0.00"/>
  <p:tag name="TIMELINE" val="2.29/12.23"/>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AUDIO_ID" val="274"/>
  <p:tag name="ARTICULATE_SLIDE_GUID" val="0f780f8c-6f7a-4320-ba38-f6638b270eaa"/>
  <p:tag name="ARTICULATE_SLIDE_NAV" val="25"/>
  <p:tag name="ORIGINAL_AUDIO_FILEPATH" val="C:\Documents and Settings\GStefanovics\Desktop\Hiring Legally\Audio\Hiring_25.wav"/>
  <p:tag name="ELAPSEDTIME" val="28.26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10.20/13.10/17.50/22.20"/>
  <p:tag name="ARTICULATE_USED_LAYOUT" val="12"/>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c1317aa5-3315-4c61-b9d5-b4291418ff9f"/>
  <p:tag name="AUDIO_ID" val="288"/>
  <p:tag name="ARTICULATE_SLIDE_NAV" val="26"/>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ORIGINAL_AUDIO_FILEPATH" val="C:\Users\RMaclachlan\Desktop\Hiring Legally Joan Edited\Hiring Legally slide 26.wav"/>
  <p:tag name="ELAPSEDTIME" val="0.00"/>
  <p:tag name="TIMELINE" val="1.52/9.10/16.88/25.79"/>
  <p:tag name="ARTICULATE_USED_LAYOUT" val="2"/>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18"/>
  <p:tag name="MARGIN_3" val="36"/>
  <p:tag name="MARGIN_4" val="108"/>
  <p:tag name="MARGIN_5" val="162"/>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UDIO_ID" val="276"/>
  <p:tag name="ARTICULATE_SLIDE_GUID" val="b8d485e7-b3f8-4e70-bf7f-892569b402ca"/>
  <p:tag name="ARTICULATE_SLIDE_NAV" val="27"/>
  <p:tag name="ORIGINAL_AUDIO_FILEPATH" val="C:\Documents and Settings\GStefanovics\Desktop\Hiring Legally\Audio\Hiring_27.wav"/>
  <p:tag name="ELAPSEDTIME" val="38.45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5.90/9.70/14.40/18.40"/>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7"/>
  <p:tag name="ARTICULATE_SLIDE_GUID" val="9ab96b0c-26f1-466f-9128-4b79283bb302"/>
  <p:tag name="ARTICULATE_SLIDE_NAV" val="1"/>
  <p:tag name="ORIGINAL_AUDIO_FILEPATH" val="C:\Documents and Settings\GStefanovics\Desktop\Hiring Legally\Audio\Hiring_01.wav"/>
  <p:tag name="ELAPSEDTIME" val="86.33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UDIO_ID" val="258"/>
  <p:tag name="ARTICULATE_SLIDE_GUID" val="9aa00608-d5b8-4349-b95a-bb9560a46f25"/>
  <p:tag name="ARTICULATE_SLIDE_NAV" val="2"/>
  <p:tag name="ORIGINAL_AUDIO_FILEPATH" val="C:\Documents and Settings\GStefanovics\Desktop\Hiring Legally\Audio\Hiring_02.wav"/>
  <p:tag name="ELAPSEDTIME" val="26.33"/>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11.30/14.70/18.10/22.50"/>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83"/>
  <p:tag name="ARTICULATE_SLIDE_GUID" val="88ff5fd5-2213-4e0d-8030-7b26513cb6c8"/>
  <p:tag name="ARTICULATE_SLIDE_NAV" val="3"/>
  <p:tag name="ORIGINAL_AUDIO_FILEPATH" val="C:\Users\Work\Desktop\Audio\Intro&amp;Outro&amp;Attach\D_Intro.wav"/>
  <p:tag name="ELAPSEDTIME" val="19.64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3.40/6.00/8.90/12.10/14.70/17.60"/>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84"/>
  <p:tag name="ARTICULATE_SLIDE_GUID" val="11cfaa76-fcc4-4e54-97fe-eb2d82e68c9c"/>
  <p:tag name="ARTICULATE_SLIDE_NAV" val="4"/>
  <p:tag name="ORIGINAL_AUDIO_FILEPATH" val="C:\Documents and Settings\GStefanovics\Desktop\Hiring Legally\Audio\Hiring_04.wav"/>
  <p:tag name="ELAPSEDTIME" val="52.12"/>
  <p:tag name="ARTICULATE_NAV_LEVEL" val="1"/>
  <p:tag name="ARTICULATE_SLIDE_PRESENTER_GUID" val="90311264-b03a-43e3-833d-ee796eaf2fe1"/>
  <p:tag name="ARTICULATE_SLIDE_PAUSE" val="0"/>
  <p:tag name="ARTICULATE_LOCK_SLIDE" val="0"/>
  <p:tag name="ARTICULATE_HIDE_SLIDE" val="0"/>
  <p:tag name="ARTICULATE_PLAYER_CONTROL_PREVIOUS" val="False"/>
  <p:tag name="ARTICULATE_PLAYER_CONTROL_NEXT" val="False"/>
  <p:tag name="TIMELINE" val="4.40/10.00/19.20/29.20"/>
  <p:tag name="ARTICULATE_USED_LAYOUT" val="2"/>
</p:tagLst>
</file>

<file path=ppt/theme/theme1.xml><?xml version="1.0" encoding="utf-8"?>
<a:theme xmlns:a="http://schemas.openxmlformats.org/drawingml/2006/main" name="1_BLR_PPT_FinalMaster">
  <a:themeElements>
    <a:clrScheme name="1_BLR_PPT_Final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R_PPT_Final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R_PPT_Final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R_PPT_Final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R_PPT_Final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R_PPT_Final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R_PPT_Final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R_PPT_Final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R_PPT_Final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1831</TotalTime>
  <Words>4081</Words>
  <Application>Microsoft Office PowerPoint</Application>
  <PresentationFormat>On-screen Show (4:3)</PresentationFormat>
  <Paragraphs>258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1_BLR_PPT_FinalMaster</vt:lpstr>
      <vt:lpstr>Hiring Legally</vt:lpstr>
      <vt:lpstr>Session Objectives</vt:lpstr>
      <vt:lpstr>Session Outline</vt:lpstr>
      <vt:lpstr>Why You Need to Know</vt:lpstr>
      <vt:lpstr>Major Fair Employment Laws</vt:lpstr>
      <vt:lpstr>Fair Employment Laws (cont.)</vt:lpstr>
      <vt:lpstr>Enforcement</vt:lpstr>
      <vt:lpstr>Company Policy</vt:lpstr>
      <vt:lpstr>Job Descriptions</vt:lpstr>
      <vt:lpstr>Job Descriptions (cont.)</vt:lpstr>
      <vt:lpstr>Writing Job Advertisements</vt:lpstr>
      <vt:lpstr>Hiring Legally</vt:lpstr>
      <vt:lpstr>Nondiscriminatory Interviews</vt:lpstr>
      <vt:lpstr>Interviews (cont.)</vt:lpstr>
      <vt:lpstr>Interview Notes</vt:lpstr>
      <vt:lpstr>Questions You Can’t Ask</vt:lpstr>
      <vt:lpstr>Questions You Can’t Ask (cont.)</vt:lpstr>
      <vt:lpstr>What You Can Say</vt:lpstr>
      <vt:lpstr>What You Can Say (cont.)</vt:lpstr>
      <vt:lpstr>Preemployment Testing</vt:lpstr>
      <vt:lpstr>Release Forms</vt:lpstr>
      <vt:lpstr>Release Forms (cont.)</vt:lpstr>
      <vt:lpstr>Reference Checks</vt:lpstr>
      <vt:lpstr>Reference Checks (cont.)</vt:lpstr>
      <vt:lpstr>Documenting References</vt:lpstr>
      <vt:lpstr>Documenting References (cont.)</vt:lpstr>
      <vt:lpstr>Key Points to Remember</vt:lpstr>
    </vt:vector>
  </TitlesOfParts>
  <Company>Business &amp; Legal Reports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Legally</dc:title>
  <dc:creator>BLR</dc:creator>
  <cp:lastModifiedBy>HP Touch</cp:lastModifiedBy>
  <cp:revision>460</cp:revision>
  <cp:lastPrinted>2017-11-20T18:02:51Z</cp:lastPrinted>
  <dcterms:created xsi:type="dcterms:W3CDTF">2000-07-24T19:14:07Z</dcterms:created>
  <dcterms:modified xsi:type="dcterms:W3CDTF">2019-02-16T20:11:28Z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Hiring_Legally MARY</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06FE7622-188D-494B-843F-A41ECA2748F8</vt:lpwstr>
  </property>
  <property fmtid="{D5CDD505-2E9C-101B-9397-08002B2CF9AE}" pid="6" name="ArticulateProjectFull">
    <vt:lpwstr>C:\Users\RMaclachlan\Desktop\PRESENT WORKING\Hiring_Legally_PRES_PORTAL\Hiring Legally Portal\Hiring_Legally_PRES PRO.ppta</vt:lpwstr>
  </property>
</Properties>
</file>